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10" r:id="rId3"/>
    <p:sldId id="312" r:id="rId4"/>
    <p:sldId id="313" r:id="rId5"/>
    <p:sldId id="276" r:id="rId6"/>
    <p:sldId id="314" r:id="rId7"/>
    <p:sldId id="275" r:id="rId8"/>
    <p:sldId id="298" r:id="rId9"/>
    <p:sldId id="294" r:id="rId10"/>
    <p:sldId id="300" r:id="rId11"/>
    <p:sldId id="293" r:id="rId12"/>
    <p:sldId id="299" r:id="rId13"/>
    <p:sldId id="308" r:id="rId14"/>
    <p:sldId id="274" r:id="rId15"/>
  </p:sldIdLst>
  <p:sldSz cx="1344295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шан Галимуллин" initials="РГ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4656" autoAdjust="0"/>
  </p:normalViewPr>
  <p:slideViewPr>
    <p:cSldViewPr>
      <p:cViewPr varScale="1">
        <p:scale>
          <a:sx n="59" d="100"/>
          <a:sy n="59" d="100"/>
        </p:scale>
        <p:origin x="-84" y="-174"/>
      </p:cViewPr>
      <p:guideLst>
        <p:guide orient="horz" pos="2382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19CC4-D8B0-4960-BCF6-F12FE5FCFDA3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F3BB939-FA6B-4380-8291-F270FFF099C2}" type="pres">
      <dgm:prSet presAssocID="{DA619CC4-D8B0-4960-BCF6-F12FE5FCFD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A2FC6AE-1470-4C09-BA56-3D9ED4596053}" type="presOf" srcId="{DA619CC4-D8B0-4960-BCF6-F12FE5FCFDA3}" destId="{2F3BB939-FA6B-4380-8291-F270FFF099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4CBE46-7F31-4456-8B6D-5DE5279A42E7}" type="doc">
      <dgm:prSet loTypeId="urn:microsoft.com/office/officeart/2009/3/layout/HorizontalOrganizationChart" loCatId="hierarchy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9C90EE3-926C-4D44-8F09-2BB4CE71D142}" type="pres">
      <dgm:prSet presAssocID="{834CBE46-7F31-4456-8B6D-5DE5279A42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FB691CEC-A383-44F2-89F6-E2024A11F1A7}" type="presOf" srcId="{834CBE46-7F31-4456-8B6D-5DE5279A42E7}" destId="{19C90EE3-926C-4D44-8F09-2BB4CE71D142}" srcOrd="0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5F8D6C-8076-4E86-8D3D-14B304D14B40}" type="doc">
      <dgm:prSet loTypeId="urn:microsoft.com/office/officeart/2005/8/layout/target3" loCatId="list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665078-1772-4DE3-80CB-E88FC0E48B11}" type="pres">
      <dgm:prSet presAssocID="{855F8D6C-8076-4E86-8D3D-14B304D14B4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84E70FB-BA02-4FE6-86C1-701486116D24}" type="presOf" srcId="{855F8D6C-8076-4E86-8D3D-14B304D14B40}" destId="{FF665078-1772-4DE3-80CB-E88FC0E48B11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D2E57C-C321-453F-9AA3-EA1DE00DA9D1}" type="doc">
      <dgm:prSet loTypeId="urn:microsoft.com/office/officeart/2005/8/layout/hierarchy4" loCatId="hierarchy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61B7DC1-F627-4274-8E97-C29C968FB748}" type="pres">
      <dgm:prSet presAssocID="{40D2E57C-C321-453F-9AA3-EA1DE00DA9D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23F1DAA7-F034-4185-A3DF-FBE4457C32F2}" type="presOf" srcId="{40D2E57C-C321-453F-9AA3-EA1DE00DA9D1}" destId="{D61B7DC1-F627-4274-8E97-C29C968FB748}" srcOrd="0" destOrd="0" presId="urn:microsoft.com/office/officeart/2005/8/layout/hierarchy4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5AAB77-B23E-4AA7-8826-78BD6559F86C}" type="doc">
      <dgm:prSet loTypeId="urn:microsoft.com/office/officeart/2005/8/layout/process2" loCatId="process" qsTypeId="urn:microsoft.com/office/officeart/2005/8/quickstyle/3d2#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F4D265-0B79-43B4-B6A3-C79240560FBE}" type="pres">
      <dgm:prSet presAssocID="{595AAB77-B23E-4AA7-8826-78BD6559F86C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82D38CF-0A69-4345-88D6-0D6D77D66CCB}" type="presOf" srcId="{595AAB77-B23E-4AA7-8826-78BD6559F86C}" destId="{7FF4D265-0B79-43B4-B6A3-C79240560FBE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690F9-DDE1-49BA-BE8B-85FAAD336C22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0829E-60FF-4EE1-8DE7-B46941DEC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814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0829E-60FF-4EE1-8DE7-B46941DECDC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993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0829E-60FF-4EE1-8DE7-B46941DECDC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9002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0829E-60FF-4EE1-8DE7-B46941DECDC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851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221" y="2348896"/>
            <a:ext cx="11426508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6444" y="4284719"/>
            <a:ext cx="941006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379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254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46139" y="302802"/>
            <a:ext cx="3024664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2147" y="302802"/>
            <a:ext cx="8849943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99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099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900" y="4858815"/>
            <a:ext cx="11426508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1900" y="3204786"/>
            <a:ext cx="11426508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7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43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2148" y="1764295"/>
            <a:ext cx="5937302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500" y="1764295"/>
            <a:ext cx="5937302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52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149" y="1692535"/>
            <a:ext cx="5939637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40" indent="0">
              <a:buNone/>
              <a:defRPr sz="2300" b="1"/>
            </a:lvl2pPr>
            <a:lvl3pPr marL="1043080" indent="0">
              <a:buNone/>
              <a:defRPr sz="2100" b="1"/>
            </a:lvl3pPr>
            <a:lvl4pPr marL="1564620" indent="0">
              <a:buNone/>
              <a:defRPr sz="1800" b="1"/>
            </a:lvl4pPr>
            <a:lvl5pPr marL="2086160" indent="0">
              <a:buNone/>
              <a:defRPr sz="1800" b="1"/>
            </a:lvl5pPr>
            <a:lvl6pPr marL="2607700" indent="0">
              <a:buNone/>
              <a:defRPr sz="1800" b="1"/>
            </a:lvl6pPr>
            <a:lvl7pPr marL="3129240" indent="0">
              <a:buNone/>
              <a:defRPr sz="1800" b="1"/>
            </a:lvl7pPr>
            <a:lvl8pPr marL="3650780" indent="0">
              <a:buNone/>
              <a:defRPr sz="1800" b="1"/>
            </a:lvl8pPr>
            <a:lvl9pPr marL="417232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2149" y="2397901"/>
            <a:ext cx="5939637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8833" y="1692535"/>
            <a:ext cx="594197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40" indent="0">
              <a:buNone/>
              <a:defRPr sz="2300" b="1"/>
            </a:lvl2pPr>
            <a:lvl3pPr marL="1043080" indent="0">
              <a:buNone/>
              <a:defRPr sz="2100" b="1"/>
            </a:lvl3pPr>
            <a:lvl4pPr marL="1564620" indent="0">
              <a:buNone/>
              <a:defRPr sz="1800" b="1"/>
            </a:lvl4pPr>
            <a:lvl5pPr marL="2086160" indent="0">
              <a:buNone/>
              <a:defRPr sz="1800" b="1"/>
            </a:lvl5pPr>
            <a:lvl6pPr marL="2607700" indent="0">
              <a:buNone/>
              <a:defRPr sz="1800" b="1"/>
            </a:lvl6pPr>
            <a:lvl7pPr marL="3129240" indent="0">
              <a:buNone/>
              <a:defRPr sz="1800" b="1"/>
            </a:lvl7pPr>
            <a:lvl8pPr marL="3650780" indent="0">
              <a:buNone/>
              <a:defRPr sz="1800" b="1"/>
            </a:lvl8pPr>
            <a:lvl9pPr marL="417232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28833" y="2397901"/>
            <a:ext cx="594197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928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6241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773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149" y="301050"/>
            <a:ext cx="4422638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5821" y="301051"/>
            <a:ext cx="7514983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2149" y="1582265"/>
            <a:ext cx="4422638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40" indent="0">
              <a:buNone/>
              <a:defRPr sz="1400"/>
            </a:lvl2pPr>
            <a:lvl3pPr marL="1043080" indent="0">
              <a:buNone/>
              <a:defRPr sz="1100"/>
            </a:lvl3pPr>
            <a:lvl4pPr marL="1564620" indent="0">
              <a:buNone/>
              <a:defRPr sz="1000"/>
            </a:lvl4pPr>
            <a:lvl5pPr marL="2086160" indent="0">
              <a:buNone/>
              <a:defRPr sz="1000"/>
            </a:lvl5pPr>
            <a:lvl6pPr marL="2607700" indent="0">
              <a:buNone/>
              <a:defRPr sz="1000"/>
            </a:lvl6pPr>
            <a:lvl7pPr marL="3129240" indent="0">
              <a:buNone/>
              <a:defRPr sz="1000"/>
            </a:lvl7pPr>
            <a:lvl8pPr marL="3650780" indent="0">
              <a:buNone/>
              <a:defRPr sz="1000"/>
            </a:lvl8pPr>
            <a:lvl9pPr marL="4172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487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912" y="5292887"/>
            <a:ext cx="806577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4912" y="675613"/>
            <a:ext cx="806577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40" indent="0">
              <a:buNone/>
              <a:defRPr sz="3200"/>
            </a:lvl2pPr>
            <a:lvl3pPr marL="1043080" indent="0">
              <a:buNone/>
              <a:defRPr sz="2700"/>
            </a:lvl3pPr>
            <a:lvl4pPr marL="1564620" indent="0">
              <a:buNone/>
              <a:defRPr sz="2300"/>
            </a:lvl4pPr>
            <a:lvl5pPr marL="2086160" indent="0">
              <a:buNone/>
              <a:defRPr sz="2300"/>
            </a:lvl5pPr>
            <a:lvl6pPr marL="2607700" indent="0">
              <a:buNone/>
              <a:defRPr sz="2300"/>
            </a:lvl6pPr>
            <a:lvl7pPr marL="3129240" indent="0">
              <a:buNone/>
              <a:defRPr sz="2300"/>
            </a:lvl7pPr>
            <a:lvl8pPr marL="3650780" indent="0">
              <a:buNone/>
              <a:defRPr sz="2300"/>
            </a:lvl8pPr>
            <a:lvl9pPr marL="417232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40" indent="0">
              <a:buNone/>
              <a:defRPr sz="1400"/>
            </a:lvl2pPr>
            <a:lvl3pPr marL="1043080" indent="0">
              <a:buNone/>
              <a:defRPr sz="1100"/>
            </a:lvl3pPr>
            <a:lvl4pPr marL="1564620" indent="0">
              <a:buNone/>
              <a:defRPr sz="1000"/>
            </a:lvl4pPr>
            <a:lvl5pPr marL="2086160" indent="0">
              <a:buNone/>
              <a:defRPr sz="1000"/>
            </a:lvl5pPr>
            <a:lvl6pPr marL="2607700" indent="0">
              <a:buNone/>
              <a:defRPr sz="1000"/>
            </a:lvl6pPr>
            <a:lvl7pPr marL="3129240" indent="0">
              <a:buNone/>
              <a:defRPr sz="1000"/>
            </a:lvl7pPr>
            <a:lvl8pPr marL="3650780" indent="0">
              <a:buNone/>
              <a:defRPr sz="1000"/>
            </a:lvl8pPr>
            <a:lvl9pPr marL="4172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078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149" y="302804"/>
            <a:ext cx="12098655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149" y="1764295"/>
            <a:ext cx="12098655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2149" y="7008174"/>
            <a:ext cx="3136689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27BAC-00BE-4ADB-8519-E1DDA63977ED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3009" y="7008174"/>
            <a:ext cx="4256934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34116" y="7008174"/>
            <a:ext cx="3136689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045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80" rtl="0" eaLnBrk="1" latinLnBrk="0" hangingPunct="1">
        <a:spcBef>
          <a:spcPct val="0"/>
        </a:spcBef>
        <a:buNone/>
        <a:defRPr sz="5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55" indent="-391155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503" indent="-325962" algn="l" defTabSz="1043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5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9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93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7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0011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55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309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4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8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62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6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70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24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78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32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54182" y="3145997"/>
            <a:ext cx="1296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2763" y="3276575"/>
            <a:ext cx="12889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открытый урок </a:t>
            </a:r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ОБЖ 1 сентября </a:t>
            </a:r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algn="ctr"/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тему «Действия в условиях различного рода чрезвычайных ситуаций, в том числе в местах массового пребывания людей, </a:t>
            </a:r>
          </a:p>
          <a:p>
            <a:pPr algn="ctr"/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адаптации после летних каникул»  </a:t>
            </a:r>
            <a:endParaRPr lang="ru-RU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b="21376"/>
          <a:stretch/>
        </p:blipFill>
        <p:spPr>
          <a:xfrm>
            <a:off x="5641356" y="5166997"/>
            <a:ext cx="7774266" cy="2394266"/>
          </a:xfrm>
          <a:prstGeom prst="rect">
            <a:avLst/>
          </a:prstGeom>
        </p:spPr>
      </p:pic>
      <p:pic>
        <p:nvPicPr>
          <p:cNvPr id="2062" name="Picture 14" descr="https://static.mchs.ru/upload/site4/document_news/AzfCtL6zF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19" y="1123929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24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46"/>
            <a:ext cx="13471125" cy="75263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55"/>
            <a:ext cx="13471125" cy="7526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0875" y="1620391"/>
            <a:ext cx="11089232" cy="2520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9857" y="2071678"/>
            <a:ext cx="12366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82115" y="181972"/>
            <a:ext cx="72008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9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40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3123" y="66268"/>
            <a:ext cx="7488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безопасного  поведения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лифте</a:t>
            </a:r>
            <a:endParaRPr lang="ru-RU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9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8" y="-137728"/>
            <a:ext cx="13444672" cy="7562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0014" y="324247"/>
            <a:ext cx="108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Franklin Gothic Book" panose="020B05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851" y="-1"/>
            <a:ext cx="11377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безопасного  поведения в общественном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транспорте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2843" y="900311"/>
            <a:ext cx="11953328" cy="6408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75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0" y="0"/>
            <a:ext cx="13444672" cy="7562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597" y="180231"/>
            <a:ext cx="108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Franklin Gothic Book" panose="020B0503020102020204" pitchFamily="34" charset="0"/>
              </a:rPr>
              <a:t>Трехблочная компоновка модуль-контейнера</a:t>
            </a:r>
            <a:endParaRPr lang="ru-RU" sz="2800" b="1" dirty="0">
              <a:latin typeface="Franklin Gothic Book" panose="020B05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82115" y="180231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482115" y="18197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14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4201169142"/>
              </p:ext>
            </p:extLst>
          </p:nvPr>
        </p:nvGraphicFramePr>
        <p:xfrm>
          <a:off x="8089627" y="1476375"/>
          <a:ext cx="3769147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 descr="https://avatars.mds.yandex.net/get-pdb/2080781/e5ec42c8-b7d7-48b3-a702-92dffbbbdea1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0" y="0"/>
            <a:ext cx="13444671" cy="7561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927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" y="-42696"/>
            <a:ext cx="13444672" cy="75621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61035" y="144128"/>
            <a:ext cx="7010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Действия при розливе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ртути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FehdAphNqQ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4328"/>
            <a:ext cx="13442949" cy="6516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5716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2923" y="3420591"/>
            <a:ext cx="10945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b="21376"/>
          <a:stretch/>
        </p:blipFill>
        <p:spPr>
          <a:xfrm>
            <a:off x="5641356" y="5166997"/>
            <a:ext cx="7774266" cy="2394266"/>
          </a:xfrm>
          <a:prstGeom prst="rect">
            <a:avLst/>
          </a:prstGeom>
        </p:spPr>
      </p:pic>
      <p:pic>
        <p:nvPicPr>
          <p:cNvPr id="12" name="Picture 14" descr="https://static.mchs.ru/upload/site4/document_news/AzfCtL6zF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19" y="1123929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52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" y="-846"/>
            <a:ext cx="13444672" cy="7562109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/>
          </p:nvPr>
        </p:nvGraphicFramePr>
        <p:xfrm>
          <a:off x="5281315" y="1188343"/>
          <a:ext cx="7920879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40094" y="305083"/>
            <a:ext cx="9361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и задачи предмета ОБЖ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60835" y="1548383"/>
            <a:ext cx="11521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5" name="Схема 74"/>
          <p:cNvGraphicFramePr/>
          <p:nvPr>
            <p:extLst>
              <p:ext uri="{D42A27DB-BD31-4B8C-83A1-F6EECF244321}">
                <p14:modId xmlns="" xmlns:p14="http://schemas.microsoft.com/office/powerpoint/2010/main" val="3952515512"/>
              </p:ext>
            </p:extLst>
          </p:nvPr>
        </p:nvGraphicFramePr>
        <p:xfrm>
          <a:off x="1651479" y="828303"/>
          <a:ext cx="11791471" cy="6732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528787" y="1548383"/>
            <a:ext cx="1253911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Основы </a:t>
            </a:r>
            <a:r>
              <a:rPr lang="ru-RU" b="1" dirty="0" smtClean="0"/>
              <a:t>безопасности</a:t>
            </a:r>
            <a:r>
              <a:rPr lang="ru-RU" b="1" dirty="0"/>
              <a:t> </a:t>
            </a:r>
            <a:r>
              <a:rPr lang="ru-RU" b="1" dirty="0" smtClean="0"/>
              <a:t>жизнедеятельности</a:t>
            </a:r>
            <a:r>
              <a:rPr lang="ru-RU" b="1" dirty="0"/>
              <a:t> (ОБЖ) </a:t>
            </a:r>
            <a:r>
              <a:rPr lang="ru-RU" b="1" dirty="0" smtClean="0"/>
              <a:t>—</a:t>
            </a:r>
            <a:r>
              <a:rPr lang="ru-RU" sz="2400" b="1" dirty="0" smtClean="0"/>
              <a:t>область</a:t>
            </a:r>
            <a:r>
              <a:rPr lang="ru-RU" sz="2400" b="1" dirty="0"/>
              <a:t> знаний, в которой изучаются опасности, угрожающие человеку, </a:t>
            </a:r>
            <a:r>
              <a:rPr lang="ru-RU" sz="2400" b="1" dirty="0" smtClean="0"/>
              <a:t>закономерности</a:t>
            </a:r>
            <a:r>
              <a:rPr lang="ru-RU" sz="2400" b="1" dirty="0"/>
              <a:t> их проявлений и </a:t>
            </a:r>
            <a:r>
              <a:rPr lang="ru-RU" sz="2400" b="1" dirty="0" smtClean="0"/>
              <a:t>способы</a:t>
            </a:r>
            <a:r>
              <a:rPr lang="ru-RU" sz="2400" b="1" dirty="0"/>
              <a:t> защиты от </a:t>
            </a:r>
            <a:r>
              <a:rPr lang="ru-RU" sz="2400" b="1" dirty="0" smtClean="0"/>
              <a:t>них.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 cstate="print"/>
          <a:srcRect t="52513"/>
          <a:stretch/>
        </p:blipFill>
        <p:spPr>
          <a:xfrm>
            <a:off x="-1722" y="4462804"/>
            <a:ext cx="13444672" cy="3378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28787" y="2746863"/>
            <a:ext cx="12457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solidFill>
                  <a:srgbClr val="000000"/>
                </a:solidFill>
                <a:latin typeface="PTSansBold"/>
              </a:rPr>
              <a:t>Цель предмета ОБЖ </a:t>
            </a:r>
            <a:r>
              <a:rPr lang="ru-RU" dirty="0">
                <a:solidFill>
                  <a:srgbClr val="000000"/>
                </a:solidFill>
                <a:latin typeface="PTSansBold"/>
              </a:rPr>
              <a:t>– это формирование здорового, безопасного поведения в быту, а также правильных действий при возникновении различных ЧС, получение необходимых знаний, навыков оказания первичных мер медицинской помощи как самому себе, так и рядом находящимся пострадавшим людям</a:t>
            </a:r>
            <a:r>
              <a:rPr lang="ru-RU" dirty="0" smtClean="0">
                <a:solidFill>
                  <a:srgbClr val="000000"/>
                </a:solidFill>
                <a:latin typeface="PTSansBold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PTSans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8787" y="4194783"/>
            <a:ext cx="124573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PTSansBold"/>
              </a:rPr>
              <a:t>Задачи учебного предмета ОБЖ </a:t>
            </a:r>
            <a:r>
              <a:rPr lang="ru-RU" dirty="0">
                <a:solidFill>
                  <a:srgbClr val="000000"/>
                </a:solidFill>
                <a:latin typeface="PTSansBold"/>
              </a:rPr>
              <a:t>– это передача базовых знаний и навыков в различных областях жизнедеятельности, с которыми дети, а затем школьники неизбежно столкнутся как в период обучения, так и став взрослыми гражданам нашей </a:t>
            </a:r>
            <a:r>
              <a:rPr lang="ru-RU" dirty="0" smtClean="0">
                <a:solidFill>
                  <a:srgbClr val="000000"/>
                </a:solidFill>
                <a:latin typeface="PTSansBold"/>
              </a:rPr>
              <a:t>страны</a:t>
            </a:r>
            <a:r>
              <a:rPr lang="ru-RU" dirty="0">
                <a:solidFill>
                  <a:srgbClr val="000000"/>
                </a:solidFill>
                <a:latin typeface="PTSansBold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PTSans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4672" cy="75621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070" y="1590513"/>
            <a:ext cx="13038125" cy="479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70"/>
              </a:spcBef>
              <a:spcAft>
                <a:spcPts val="67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1994 году при активном содействии МЧС России было основано Всероссийское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детско-юношеское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общественное движение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 безопасности».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ВДЮОД «Школа безопасности» является общественной организацией, которая занимается практической деятельностью в целях формирования у подрастающего поколения сознательного и ответственного отношения к личной и общественной безопасности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70"/>
              </a:spcBef>
              <a:spcAft>
                <a:spcPts val="67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ВДЮОД «Школа безопасности»: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подготовка учащихся практическим навыкам действий в чрезвычайных, опасных и негативных ситуациях природного, техногенного, социального и криминогенного характера;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содействие гражданско-патриотическому и морально-нравственному воспитанию подрастающего поколения;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пропаганда и популяризация здорового образа жизни среди детей и молодежи.</a:t>
            </a:r>
          </a:p>
          <a:p>
            <a:pPr algn="just"/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6899" y="324247"/>
            <a:ext cx="1080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цели Движения ВДЮОД «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 безопасности»</a:t>
            </a:r>
            <a:endParaRPr lang="ru-RU" sz="30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sch1413sv.mskobr.ru/images/novosti/07-19/04/shkola_b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497" y="5796855"/>
            <a:ext cx="2074453" cy="1781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88" y="5931624"/>
            <a:ext cx="1768252" cy="1614582"/>
          </a:xfrm>
          <a:prstGeom prst="rect">
            <a:avLst/>
          </a:prstGeom>
        </p:spPr>
      </p:pic>
      <p:pic>
        <p:nvPicPr>
          <p:cNvPr id="3080" name="Picture 8" descr="https://okean.org/uploads/images/gallery/632/b26aadafd4946874d1c4dc2dfbdb726e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40" y="5931624"/>
            <a:ext cx="2193021" cy="1646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167" y="5931624"/>
            <a:ext cx="2366268" cy="1646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61435" y="5931624"/>
            <a:ext cx="2448272" cy="1648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09707" y="5931624"/>
            <a:ext cx="2558789" cy="1646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44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" y="-846"/>
            <a:ext cx="13444672" cy="7562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19" y="0"/>
            <a:ext cx="11953985" cy="1116335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задачи Движения ВДЮОД «Школа безопасности»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779" y="1404367"/>
            <a:ext cx="12673408" cy="5148732"/>
          </a:xfrm>
        </p:spPr>
        <p:txBody>
          <a:bodyPr>
            <a:normAutofit/>
          </a:bodyPr>
          <a:lstStyle/>
          <a:p>
            <a:pPr lvl="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оказание методической помощи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образовательным учреждениям, общественным объединениям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организациям по подготовке учащейся молодежи в области защиты от чрезвычайных ситуаций;</a:t>
            </a:r>
          </a:p>
          <a:p>
            <a:pPr lvl="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совершенствование уровня и качества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практической подготовки подрастающего поколения в области безопасности жизнедеятельности;</a:t>
            </a:r>
          </a:p>
          <a:p>
            <a:pPr lvl="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приобщение детей и юношества к вопросам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личной и коллективной безопасности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подготовка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учащихся к действиям в чрезвычайных ситуациях, в том числе при пожарах, ДТП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террористических актах, формирование практических навыков оказания само- и взаимопомощи;</a:t>
            </a:r>
          </a:p>
          <a:p>
            <a:pPr lvl="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организация и проведение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 школьниками соревнований «Школа безопасности» и полевых лагерей;</a:t>
            </a:r>
          </a:p>
          <a:p>
            <a:pPr lvl="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учащихся экологической культуры, чувства любви к природе;</a:t>
            </a:r>
          </a:p>
          <a:p>
            <a:pPr lvl="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проведение мероприятий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направленных на противодействие проявлениям экстремизма в молодежной среде;</a:t>
            </a:r>
          </a:p>
          <a:p>
            <a:pPr lvl="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привитие молодежи любви к Отчизне и уважения к славным военно-патриотическим традициям Родины.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0" y="5705909"/>
            <a:ext cx="1820441" cy="1855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64826" y="5705909"/>
            <a:ext cx="2561533" cy="1855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8025" y="5705909"/>
            <a:ext cx="2653490" cy="1855354"/>
          </a:xfrm>
          <a:prstGeom prst="rect">
            <a:avLst/>
          </a:prstGeom>
        </p:spPr>
      </p:pic>
      <p:pic>
        <p:nvPicPr>
          <p:cNvPr id="4104" name="Picture 8" descr="https://static.mchs.ru/upload/site1/document_news/QtCknZrCN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550" y="5705909"/>
            <a:ext cx="2059735" cy="1855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09042" y="5705908"/>
            <a:ext cx="2376264" cy="18553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97739" y="5705909"/>
            <a:ext cx="2448272" cy="1855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85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" y="-846"/>
            <a:ext cx="13444672" cy="70938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0535" y="305083"/>
            <a:ext cx="1080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ОПАСНОСТЬ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9" y="3996655"/>
            <a:ext cx="13424151" cy="3960440"/>
          </a:xfrm>
          <a:prstGeom prst="rect">
            <a:avLst/>
          </a:prstGeom>
          <a:effectLst>
            <a:softEdge rad="8001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888827" y="1521678"/>
            <a:ext cx="612068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Опасность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негативное свойство живой и неживой материи, способное причинять ущерб самой материи: людям,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среде, материальным ценностям, т. е. это процессы, явления, предметы, оказывающие негативное влияние на жизнь и здоровье человека и на окружающую среду.</a:t>
            </a:r>
          </a:p>
          <a:p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3484" y="1566382"/>
            <a:ext cx="6649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центральное понятие в безопасности жизнедеятельности. В современных условиях обеспечение безопасной жизнедеятельности человека во всех сферах его деятельности является актуальным. Это обусловлено наличием множества опасностей различного характера, которые создают угрозу для здоровья и жизни населения.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79095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" y="-846"/>
            <a:ext cx="13444672" cy="7562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0915" y="236049"/>
            <a:ext cx="1072919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поведения случае возникновения пожара</a:t>
            </a:r>
          </a:p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875" y="1136905"/>
            <a:ext cx="1153339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b="1" dirty="0"/>
              <a:t>Правила </a:t>
            </a:r>
            <a:r>
              <a:rPr lang="ru-RU" b="1" dirty="0" smtClean="0"/>
              <a:t>поведения: </a:t>
            </a:r>
          </a:p>
          <a:p>
            <a:pPr algn="just" fontAlgn="base"/>
            <a:r>
              <a:rPr lang="ru-RU" dirty="0" smtClean="0"/>
              <a:t>Обнаружив </a:t>
            </a:r>
            <a:r>
              <a:rPr lang="ru-RU" dirty="0"/>
              <a:t>пожар, необходимо немедленно вызвать пожарных. Это следует сделать из безопасного места: соседней квартиры или уличного таксофона. Набрать номер дежурной службы МЧС «101» и сообщить следующие сведения:</a:t>
            </a:r>
          </a:p>
          <a:p>
            <a:pPr fontAlgn="base"/>
            <a:r>
              <a:rPr lang="ru-RU" dirty="0"/>
              <a:t>• Адрес, где обнаружено загорание или пожар;</a:t>
            </a:r>
          </a:p>
          <a:p>
            <a:pPr fontAlgn="base"/>
            <a:r>
              <a:rPr lang="ru-RU" dirty="0"/>
              <a:t>• Объект, где происходит пожар: во дворе, в квартире, в школе, на складе и т.д.;</a:t>
            </a:r>
          </a:p>
          <a:p>
            <a:pPr fontAlgn="base"/>
            <a:r>
              <a:rPr lang="ru-RU" dirty="0"/>
              <a:t>• Что конкретно горит: телевизор, мебель, автомобиль</a:t>
            </a:r>
            <a:r>
              <a:rPr lang="ru-RU" dirty="0" smtClean="0"/>
              <a:t>;</a:t>
            </a:r>
            <a:endParaRPr lang="ru-RU" dirty="0"/>
          </a:p>
        </p:txBody>
      </p:sp>
      <p:pic>
        <p:nvPicPr>
          <p:cNvPr id="6148" name="Picture 4" descr="https://versiya.info/uploads/posts/2018-11/1541400735_pozhar-v-kvarti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772" y="5100901"/>
            <a:ext cx="4044748" cy="2453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66" y="5100901"/>
            <a:ext cx="3949905" cy="2453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1638" y="5243644"/>
            <a:ext cx="5125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Учтите</a:t>
            </a:r>
            <a:r>
              <a:rPr lang="ru-RU" sz="2400" b="1" dirty="0"/>
              <a:t>, что профессионалам гораздо легче потушить огонь в самом </a:t>
            </a:r>
            <a:r>
              <a:rPr lang="ru-RU" sz="2400" b="1" dirty="0" smtClean="0"/>
              <a:t>начале!</a:t>
            </a:r>
          </a:p>
          <a:p>
            <a:pPr algn="ctr"/>
            <a:r>
              <a:rPr lang="ru-RU" sz="2400" b="1" dirty="0" smtClean="0"/>
              <a:t>Не заставляй их рисковать своими жизнями на большом пожаре из-за промедления.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6013" y="3491396"/>
            <a:ext cx="13058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	Если </a:t>
            </a:r>
            <a:r>
              <a:rPr lang="ru-RU" dirty="0"/>
              <a:t>диспетчер попросит, то уточнить: номер дома, подъезда, квартиры, на каком этаже горит, сколько этажей в здании, откуда удобнее подъехать, код для входа в подъезд, есть ли опасность для людей и т.д.</a:t>
            </a:r>
          </a:p>
          <a:p>
            <a:pPr fontAlgn="base"/>
            <a:r>
              <a:rPr lang="ru-RU" dirty="0" smtClean="0"/>
              <a:t>	• </a:t>
            </a:r>
            <a:r>
              <a:rPr lang="ru-RU" dirty="0"/>
              <a:t>Сообщить свою фамилию и телефон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Выйдя </a:t>
            </a:r>
            <a:r>
              <a:rPr lang="ru-RU" dirty="0"/>
              <a:t>из дома, встречай пожарную машину, показывай самый быстрый и удобный проезд к месту возникшего пожара.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096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" y="-846"/>
            <a:ext cx="13444672" cy="7562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2883" y="63882"/>
            <a:ext cx="109699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Безопасное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селфи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1957628365"/>
              </p:ext>
            </p:extLst>
          </p:nvPr>
        </p:nvGraphicFramePr>
        <p:xfrm>
          <a:off x="960835" y="1177899"/>
          <a:ext cx="11809312" cy="1504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380907119"/>
              </p:ext>
            </p:extLst>
          </p:nvPr>
        </p:nvGraphicFramePr>
        <p:xfrm>
          <a:off x="168746" y="3348583"/>
          <a:ext cx="13274203" cy="4239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121"/>
            <a:ext cx="13442949" cy="6589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24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03"/>
            <a:ext cx="13471125" cy="7562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4513" y="0"/>
            <a:ext cx="10974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 оказания первой помощи пострадавшим от удара электрическим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током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44327"/>
            <a:ext cx="13442950" cy="6422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85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" y="0"/>
            <a:ext cx="13444672" cy="75621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82115" y="180231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482115" y="18197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6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1195" y="1620391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ТЭС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ГЭС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Угольный бассейн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Месторождение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АЗС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Центр </a:t>
            </a:r>
            <a:r>
              <a:rPr lang="ru-RU" dirty="0" err="1" smtClean="0">
                <a:solidFill>
                  <a:schemeClr val="bg1"/>
                </a:solidFill>
              </a:rPr>
              <a:t>суоремонта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8" y="0"/>
            <a:ext cx="13444672" cy="48258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8" y="4825805"/>
            <a:ext cx="13323433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13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3893</TotalTime>
  <Words>362</Words>
  <Application>Microsoft Office PowerPoint</Application>
  <PresentationFormat>Произвольный</PresentationFormat>
  <Paragraphs>57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`</vt:lpstr>
      <vt:lpstr>Слайд 2</vt:lpstr>
      <vt:lpstr>Слайд 3</vt:lpstr>
      <vt:lpstr>   Основные задачи Движения ВДЮОД «Школа безопасности»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Андреевна Красильникова</dc:creator>
  <cp:lastModifiedBy>aa.levina</cp:lastModifiedBy>
  <cp:revision>275</cp:revision>
  <dcterms:created xsi:type="dcterms:W3CDTF">2016-10-04T09:48:33Z</dcterms:created>
  <dcterms:modified xsi:type="dcterms:W3CDTF">2022-08-08T09:09:21Z</dcterms:modified>
</cp:coreProperties>
</file>