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927" y="428241"/>
            <a:ext cx="3366219" cy="23698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Нормативные документы,</a:t>
            </a:r>
          </a:p>
          <a:p>
            <a:pPr algn="ctr"/>
            <a:r>
              <a:rPr lang="ru-RU" sz="1100" b="1" dirty="0">
                <a:solidFill>
                  <a:srgbClr val="0070C0"/>
                </a:solidFill>
              </a:rPr>
              <a:t>регламентирующие труд несовершеннолетних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Трудовой </a:t>
            </a:r>
            <a:r>
              <a:rPr lang="ru-RU" sz="1050" dirty="0"/>
              <a:t>Кодекс РФ.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Постановление Правительства РФ от </a:t>
            </a:r>
            <a:r>
              <a:rPr lang="ru-RU" sz="1050" dirty="0" smtClean="0"/>
              <a:t>25.02.2000 </a:t>
            </a:r>
            <a:r>
              <a:rPr lang="ru-RU" sz="1050" dirty="0" smtClean="0"/>
              <a:t> № </a:t>
            </a:r>
            <a:r>
              <a:rPr lang="ru-RU" sz="1050" dirty="0"/>
              <a:t>163 «Об утверждении перечня тяжелых работ и  работ с вредными или опасными условиями труда, при  выполнении которых запрещается применение </a:t>
            </a:r>
            <a:r>
              <a:rPr lang="ru-RU" sz="1050" dirty="0" smtClean="0"/>
              <a:t>труда лиц </a:t>
            </a:r>
            <a:r>
              <a:rPr lang="ru-RU" sz="1050" dirty="0"/>
              <a:t>моложе восемнадцати лет».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Постановление Главного государственного  </a:t>
            </a:r>
            <a:r>
              <a:rPr lang="ru-RU" sz="1050" dirty="0"/>
              <a:t>санитарного врача РФ от 28.09.2020 № 28 «Об  </a:t>
            </a:r>
            <a:r>
              <a:rPr lang="ru-RU" sz="1050" dirty="0" smtClean="0"/>
              <a:t>утверждении санитарных правил СП 2.4.3648-20 «Санитарно-эпидемиологические требования к организациям </a:t>
            </a:r>
            <a:r>
              <a:rPr lang="ru-RU" sz="1050" dirty="0"/>
              <a:t>воспитания и обучения, отдыха и  оздоровления детей и молодежи».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425287"/>
            <a:ext cx="4572000" cy="163121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Где запрещено работать подросткам </a:t>
            </a:r>
            <a:r>
              <a:rPr lang="ru-RU" sz="1200" b="1" dirty="0" smtClean="0">
                <a:solidFill>
                  <a:srgbClr val="0070C0"/>
                </a:solidFill>
              </a:rPr>
              <a:t>младше </a:t>
            </a:r>
            <a:r>
              <a:rPr lang="ru-RU" sz="1200" b="1" dirty="0">
                <a:solidFill>
                  <a:srgbClr val="0070C0"/>
                </a:solidFill>
              </a:rPr>
              <a:t>18 лет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с вредными и (или) опасными условиями </a:t>
            </a:r>
            <a:r>
              <a:rPr lang="ru-RU" sz="1100" dirty="0" smtClean="0"/>
              <a:t>труда</a:t>
            </a:r>
            <a:r>
              <a:rPr lang="ru-RU" sz="1100" dirty="0"/>
              <a:t>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подземных работах;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по переноске и передвижению тяжестей,  превышающих установленные для них предельные  нормы</a:t>
            </a:r>
            <a:r>
              <a:rPr lang="ru-RU" sz="1100" dirty="0" smtClean="0"/>
              <a:t>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работах, выполнение которых может причинить вред  здоровью, нравственному развитию подростков  (игорный бизнес, работа в ночных клубах, </a:t>
            </a:r>
            <a:r>
              <a:rPr lang="ru-RU" sz="1100" dirty="0" smtClean="0"/>
              <a:t>производство, </a:t>
            </a:r>
            <a:r>
              <a:rPr lang="ru-RU" sz="1100" dirty="0"/>
              <a:t>перевозка </a:t>
            </a:r>
            <a:r>
              <a:rPr lang="ru-RU" sz="1100" dirty="0" smtClean="0"/>
              <a:t>и торговля </a:t>
            </a:r>
            <a:r>
              <a:rPr lang="ru-RU" sz="1100" dirty="0"/>
              <a:t>спиртными </a:t>
            </a:r>
            <a:r>
              <a:rPr lang="ru-RU" sz="1100" dirty="0" smtClean="0"/>
              <a:t>напитками, табачными изделиями, наркотическими и токсическими </a:t>
            </a:r>
            <a:r>
              <a:rPr lang="ru-RU" sz="1100" dirty="0"/>
              <a:t>препаратами</a:t>
            </a:r>
            <a:r>
              <a:rPr lang="ru-RU" sz="1100" dirty="0" smtClean="0"/>
              <a:t>).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46138"/>
            <a:ext cx="12192000" cy="59871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8740" algn="ctr">
              <a:lnSpc>
                <a:spcPts val="1285"/>
              </a:lnSpc>
            </a:pP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Подробную</a:t>
            </a:r>
            <a:r>
              <a:rPr lang="ru-RU" sz="1400" b="1" i="1" spc="42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информацию</a:t>
            </a:r>
            <a:r>
              <a:rPr lang="ru-RU" sz="1400" b="1" i="1" spc="675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можно</a:t>
            </a:r>
            <a:r>
              <a:rPr lang="ru-RU" sz="1400" b="1" i="1" spc="70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получить в структурных подразделениях Государственного казенного учреждения Тверской области </a:t>
            </a:r>
            <a:endParaRPr lang="ru-RU" sz="1400" b="1" i="1" spc="-5" dirty="0" smtClean="0">
              <a:solidFill>
                <a:schemeClr val="accent5"/>
              </a:solidFill>
              <a:cs typeface="Calibri"/>
            </a:endParaRPr>
          </a:p>
          <a:p>
            <a:pPr marL="78740" algn="ctr">
              <a:lnSpc>
                <a:spcPts val="1285"/>
              </a:lnSpc>
            </a:pPr>
            <a:r>
              <a:rPr lang="ru-RU" sz="1400" b="1" i="1" spc="-5" dirty="0" smtClean="0">
                <a:solidFill>
                  <a:schemeClr val="accent5"/>
                </a:solidFill>
                <a:cs typeface="Calibri"/>
              </a:rPr>
              <a:t>«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Центр  занятости населения Тверской области</a:t>
            </a:r>
            <a:r>
              <a:rPr lang="ru-RU" sz="1400" b="1" i="1" spc="-5" dirty="0" smtClean="0">
                <a:solidFill>
                  <a:schemeClr val="accent5"/>
                </a:solidFill>
                <a:cs typeface="Calibri"/>
              </a:rPr>
              <a:t>»</a:t>
            </a:r>
          </a:p>
          <a:p>
            <a:pPr marL="78740" algn="ctr">
              <a:lnSpc>
                <a:spcPts val="1285"/>
              </a:lnSpc>
            </a:pPr>
            <a:r>
              <a:rPr lang="en-US" sz="1400" b="1" i="1" spc="-5" dirty="0">
                <a:solidFill>
                  <a:schemeClr val="tx1"/>
                </a:solidFill>
                <a:cs typeface="Calibri"/>
              </a:rPr>
              <a:t>https://trudzan.tverreg.ru/page/</a:t>
            </a:r>
            <a:r>
              <a:rPr lang="ru-RU" sz="1400" b="1" i="1" spc="-5" dirty="0">
                <a:solidFill>
                  <a:schemeClr val="tx1"/>
                </a:solidFill>
                <a:cs typeface="Calibri"/>
              </a:rPr>
              <a:t>государственное_казенное_учреждение_тверской_области__центр_занятости_населения_тверской_области_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574" y="2905986"/>
            <a:ext cx="3366218" cy="146193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</a:rPr>
              <a:t>Рабочее время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14-15 лет – 4 часа 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15-16 </a:t>
            </a:r>
            <a:r>
              <a:rPr lang="ru-RU" sz="1100" b="1" dirty="0">
                <a:solidFill>
                  <a:schemeClr val="accent2"/>
                </a:solidFill>
              </a:rPr>
              <a:t>лет – </a:t>
            </a:r>
            <a:r>
              <a:rPr lang="ru-RU" sz="1100" b="1" dirty="0" smtClean="0">
                <a:solidFill>
                  <a:schemeClr val="accent2"/>
                </a:solidFill>
              </a:rPr>
              <a:t>5 часов </a:t>
            </a:r>
            <a:r>
              <a:rPr lang="ru-RU" sz="1100" b="1" dirty="0">
                <a:solidFill>
                  <a:schemeClr val="accent2"/>
                </a:solidFill>
              </a:rPr>
              <a:t>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16-18 </a:t>
            </a:r>
            <a:r>
              <a:rPr lang="ru-RU" sz="1100" b="1" dirty="0">
                <a:solidFill>
                  <a:schemeClr val="accent2"/>
                </a:solidFill>
              </a:rPr>
              <a:t>лет – </a:t>
            </a:r>
            <a:r>
              <a:rPr lang="ru-RU" sz="1100" b="1" dirty="0" smtClean="0">
                <a:solidFill>
                  <a:schemeClr val="accent2"/>
                </a:solidFill>
              </a:rPr>
              <a:t>7 часов </a:t>
            </a:r>
            <a:r>
              <a:rPr lang="ru-RU" sz="1100" b="1" dirty="0">
                <a:solidFill>
                  <a:schemeClr val="accent2"/>
                </a:solidFill>
              </a:rPr>
              <a:t>(не более)</a:t>
            </a:r>
          </a:p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Для учащихся, которые совмещают работу с учёбой: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14-16 лет – 2,5 часа 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16 до 18 лет – 4 часа (не более)</a:t>
            </a:r>
            <a:endParaRPr lang="ru-RU" sz="1200" b="1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06854" y="438333"/>
            <a:ext cx="3531848" cy="33470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Трудоустройство подростков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Осуществляется в соответствии с нормами  трудового законодательства. При оформлении на  </a:t>
            </a:r>
            <a:r>
              <a:rPr lang="ru-RU" sz="1050" dirty="0" smtClean="0"/>
              <a:t>работу работодатель</a:t>
            </a:r>
            <a:r>
              <a:rPr lang="ru-RU" sz="1050" dirty="0"/>
              <a:t> </a:t>
            </a:r>
            <a:r>
              <a:rPr lang="ru-RU" sz="1050" dirty="0" smtClean="0"/>
              <a:t>заключает  </a:t>
            </a:r>
            <a:r>
              <a:rPr lang="ru-RU" sz="1050" dirty="0"/>
              <a:t>с несовершеннолетним гражданином трудовой  договор.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подростков, получивших общее образование и достигших 14 лет, при заключении трудового договора для выполнения легкого труда, не причиняющего вреда его здоровью, и без ущерба для освоения образовательной программы не требуется получения согласия органов опеки и попечительства, достаточно будет согласия одного из родителей (попечителя</a:t>
            </a:r>
            <a:r>
              <a:rPr lang="ru-RU" sz="1050" dirty="0" smtClean="0"/>
              <a:t>).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Трудоустройство детей-сирот и детей, оставшихся без попечения родителей, будет осуществляться </a:t>
            </a:r>
            <a:r>
              <a:rPr lang="ru-RU" sz="1050" b="1" dirty="0">
                <a:solidFill>
                  <a:schemeClr val="accent2"/>
                </a:solidFill>
              </a:rPr>
              <a:t>только с письменного согласия органа опеки и попечительства или иного законного представителя</a:t>
            </a:r>
            <a:r>
              <a:rPr lang="ru-RU" sz="1050" b="1" dirty="0"/>
              <a:t>.</a:t>
            </a:r>
            <a:endParaRPr lang="ru-RU" sz="1050" dirty="0"/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Лица в возрасте до 18 лет принимаются на работу  </a:t>
            </a:r>
            <a:r>
              <a:rPr lang="ru-RU" sz="1050" dirty="0" smtClean="0"/>
              <a:t>только после предварительного медицинского осмотра. Предварительный медицинский осмотр  </a:t>
            </a:r>
            <a:r>
              <a:rPr lang="ru-RU" sz="1050" dirty="0"/>
              <a:t>проводится за </a:t>
            </a:r>
            <a:r>
              <a:rPr lang="ru-RU" sz="1050" dirty="0" smtClean="0"/>
              <a:t>счет средств работодателя.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396486" y="3830964"/>
            <a:ext cx="3742216" cy="140038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Способ подачи работодателем вакансии для  трудоустройства </a:t>
            </a:r>
            <a:r>
              <a:rPr lang="ru-RU" sz="1100" b="1" dirty="0" smtClean="0">
                <a:solidFill>
                  <a:srgbClr val="0070C0"/>
                </a:solidFill>
              </a:rPr>
              <a:t>подростка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Работодателю, желающему принять на работу  подростков, необходимо: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зарегистрироваться на единой цифровой  платформе в сфере занятости и трудовых  отношений </a:t>
            </a:r>
            <a:r>
              <a:rPr lang="ru-RU" sz="1050" b="1" dirty="0" smtClean="0">
                <a:solidFill>
                  <a:schemeClr val="accent2"/>
                </a:solidFill>
              </a:rPr>
              <a:t>«Работа России»</a:t>
            </a:r>
            <a:r>
              <a:rPr lang="ru-RU" sz="1050" dirty="0" smtClean="0"/>
              <a:t> trudvsem.ru (если он не  зарегистрирован);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подать информацию о вакантных должностях.</a:t>
            </a:r>
            <a:endParaRPr lang="ru-RU" sz="1050" dirty="0"/>
          </a:p>
        </p:txBody>
      </p:sp>
      <p:pic>
        <p:nvPicPr>
          <p:cNvPr id="10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2175" y="2152110"/>
            <a:ext cx="1803857" cy="2047552"/>
          </a:xfrm>
          <a:prstGeom prst="rect">
            <a:avLst/>
          </a:prstGeom>
        </p:spPr>
      </p:pic>
      <p:pic>
        <p:nvPicPr>
          <p:cNvPr id="12" name="Picture 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3" t="4645" r="6033" b="4913"/>
          <a:stretch/>
        </p:blipFill>
        <p:spPr bwMode="auto">
          <a:xfrm>
            <a:off x="6193609" y="4267545"/>
            <a:ext cx="1371016" cy="137101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3" name="TextBox 12"/>
          <p:cNvSpPr txBox="1"/>
          <p:nvPr/>
        </p:nvSpPr>
        <p:spPr>
          <a:xfrm>
            <a:off x="4627467" y="5679486"/>
            <a:ext cx="132016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«Трудоустройство подростков»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5073" y="5679485"/>
            <a:ext cx="217072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Контакты ГКУ Тверской области «ЦЗН Тверской области»</a:t>
            </a:r>
          </a:p>
        </p:txBody>
      </p:sp>
      <p:cxnSp>
        <p:nvCxnSpPr>
          <p:cNvPr id="22" name="Скругленная соединительная линия 21"/>
          <p:cNvCxnSpPr>
            <a:stCxn id="13" idx="1"/>
          </p:cNvCxnSpPr>
          <p:nvPr/>
        </p:nvCxnSpPr>
        <p:spPr>
          <a:xfrm rot="10800000">
            <a:off x="4605923" y="4975856"/>
            <a:ext cx="21544" cy="919075"/>
          </a:xfrm>
          <a:prstGeom prst="curvedConnector3">
            <a:avLst>
              <a:gd name="adj1" fmla="val 1161084"/>
            </a:avLst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кругленная соединительная линия 26"/>
          <p:cNvCxnSpPr>
            <a:endCxn id="12" idx="3"/>
          </p:cNvCxnSpPr>
          <p:nvPr/>
        </p:nvCxnSpPr>
        <p:spPr>
          <a:xfrm rot="16200000" flipV="1">
            <a:off x="7429173" y="5088506"/>
            <a:ext cx="685508" cy="414604"/>
          </a:xfrm>
          <a:prstGeom prst="curvedConnector2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0" y="-17548"/>
            <a:ext cx="12192000" cy="41691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68425" algn="ctr">
              <a:lnSpc>
                <a:spcPct val="100000"/>
              </a:lnSpc>
            </a:pPr>
            <a:r>
              <a:rPr lang="ru-RU" sz="1600" b="1" spc="-5" dirty="0">
                <a:latin typeface="Times New Roman"/>
                <a:cs typeface="Times New Roman"/>
              </a:rPr>
              <a:t>ТРУДОУСТРОЙСТВО</a:t>
            </a:r>
            <a:r>
              <a:rPr lang="ru-RU" sz="1600" b="1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НЕСОВЕРШЕННОЛЕТНИХ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ГРАЖДАН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В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ВОЗРАСТЕ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ОТ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14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ДО </a:t>
            </a:r>
            <a:r>
              <a:rPr lang="ru-RU" sz="1600" b="1" spc="-5" dirty="0">
                <a:latin typeface="Times New Roman"/>
                <a:cs typeface="Times New Roman"/>
              </a:rPr>
              <a:t>18</a:t>
            </a:r>
            <a:r>
              <a:rPr lang="ru-RU" sz="1600" b="1" spc="-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ЛЕТ</a:t>
            </a:r>
            <a:endParaRPr lang="ru-RU" sz="16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https://abannet.ru/sites/default/files/79e9a87f-b9a2-4e3a-baf9-de7727ec0a4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16001" r="6024" b="14231"/>
          <a:stretch/>
        </p:blipFill>
        <p:spPr bwMode="auto">
          <a:xfrm>
            <a:off x="3873837" y="2585469"/>
            <a:ext cx="2368252" cy="111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97687" y="4498088"/>
            <a:ext cx="3408698" cy="123110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Оплата труда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Не ниже установленного минимального размера  оплаты труда (19 242 руб.) с учетом количества  рабочих часов, определенных для несовершеннолетних  граждан трудовым законодательством, согласно  фактически отработанному </a:t>
            </a:r>
            <a:r>
              <a:rPr lang="ru-RU" sz="1050" dirty="0" smtClean="0"/>
              <a:t>времени</a:t>
            </a:r>
            <a:r>
              <a:rPr lang="ru-RU" sz="105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2000" y="5284772"/>
            <a:ext cx="3742216" cy="90794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Возмещение затрат работодателю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работодателей внебюджетной  сферы, принимающих на работу  </a:t>
            </a:r>
            <a:r>
              <a:rPr lang="ru-RU" sz="1050" dirty="0" smtClean="0"/>
              <a:t>подростков, предусмотрены </a:t>
            </a:r>
            <a:r>
              <a:rPr lang="ru-RU" sz="1050" dirty="0"/>
              <a:t>дополнительные стимулирующие меры  поддержки – </a:t>
            </a:r>
            <a:r>
              <a:rPr lang="ru-RU" sz="1050"/>
              <a:t>предоставление </a:t>
            </a:r>
            <a:r>
              <a:rPr lang="ru-RU" sz="1050" smtClean="0"/>
              <a:t>субсидии.</a:t>
            </a:r>
            <a:endParaRPr lang="ru-RU" sz="1050" dirty="0"/>
          </a:p>
        </p:txBody>
      </p:sp>
      <p:pic>
        <p:nvPicPr>
          <p:cNvPr id="2" name="Picture 2" descr="http://qrcoder.ru/code/?https%3A%2F%2Ftrudzan.tverreg.ru%2Fcontent%2F%F2%F0%F3%E4%EE%F3%F1%F2%F0%EE%E9%F1%F2%E2%EE_%EF%EE%E4%F0%EE%F1%F2%EA%EE%E2__%ED%EE%E2%E0%FF_&amp;4&amp;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6" t="6895" r="6481" b="6611"/>
          <a:stretch/>
        </p:blipFill>
        <p:spPr bwMode="auto">
          <a:xfrm>
            <a:off x="4627468" y="4267546"/>
            <a:ext cx="1371016" cy="137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593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441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Сурков Даниил Дмитриевич</cp:lastModifiedBy>
  <cp:revision>42</cp:revision>
  <cp:lastPrinted>2024-04-16T06:59:43Z</cp:lastPrinted>
  <dcterms:created xsi:type="dcterms:W3CDTF">2023-12-21T08:25:07Z</dcterms:created>
  <dcterms:modified xsi:type="dcterms:W3CDTF">2024-04-16T07:01:50Z</dcterms:modified>
</cp:coreProperties>
</file>