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>
        <p:scale>
          <a:sx n="120" d="100"/>
          <a:sy n="120" d="100"/>
        </p:scale>
        <p:origin x="-1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796AD-30BF-4F11-B296-1AD3E1475B5E}" type="datetimeFigureOut">
              <a:rPr lang="ru-RU" smtClean="0"/>
              <a:t>18.02.2025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695F3-8C56-4D93-97AC-50ECC4D974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52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95F3-8C56-4D93-97AC-50ECC4D974A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24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95F3-8C56-4D93-97AC-50ECC4D974A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606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95F3-8C56-4D93-97AC-50ECC4D974A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98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18.02.2025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18.02.2025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18.02.2025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18.02.2025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18.02.2025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18.02.2025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18.02.2025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18.02.2025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18.02.2025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18.02.2025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18.02.2025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12C078-D3ED-420C-84D0-C2B55E7161AE}" type="datetimeFigureOut">
              <a:rPr lang="ru-RU" smtClean="0"/>
              <a:t>18.02.2025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2.jpeg"/><Relationship Id="rId10" Type="http://schemas.openxmlformats.org/officeDocument/2006/relationships/image" Target="../media/image21.jpeg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2865" y="1988840"/>
            <a:ext cx="4979615" cy="2016224"/>
          </a:xfrm>
        </p:spPr>
        <p:txBody>
          <a:bodyPr/>
          <a:lstStyle/>
          <a:p>
            <a:pPr marL="182880" indent="0" algn="r">
              <a:buNone/>
            </a:pPr>
            <a:r>
              <a:rPr lang="ru-RU" sz="250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Размещение </a:t>
            </a: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вакансии </a:t>
            </a:r>
            <a:b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для временного </a:t>
            </a:r>
            <a:r>
              <a:rPr lang="ru-RU" sz="25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трудоустройства несовершеннолетних граждан</a:t>
            </a:r>
            <a:r>
              <a:rPr lang="ru-RU" sz="25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5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ru-RU" sz="25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4" b="89931" l="9908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3" y="1268760"/>
            <a:ext cx="4286877" cy="4697159"/>
          </a:xfrm>
          <a:prstGeom prst="rect">
            <a:avLst/>
          </a:prstGeom>
        </p:spPr>
      </p:pic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51520" y="260649"/>
            <a:ext cx="1512168" cy="59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5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51520" y="260649"/>
            <a:ext cx="1512168" cy="5950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0864" y="253151"/>
            <a:ext cx="8640960" cy="1205131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3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Шаг 1</a:t>
            </a:r>
            <a:r>
              <a:rPr lang="ru-RU" sz="4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Авторизация  на портале «Работа России» </a:t>
            </a:r>
            <a:b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30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30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Для начала работы с порталом «Работа России», работодатель должен авторизоваться в личном кабинете, для этого необходимо:</a:t>
            </a:r>
            <a:r>
              <a:rPr lang="ru-RU" sz="1800" dirty="0"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ru-RU" sz="1800" dirty="0">
                <a:effectLst/>
                <a:latin typeface="Arial" pitchFamily="34" charset="0"/>
                <a:cs typeface="Arial" pitchFamily="34" charset="0"/>
              </a:rPr>
            </a:br>
            <a:endParaRPr lang="ru-RU" sz="1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13.png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467543" y="2484053"/>
            <a:ext cx="4536505" cy="238510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012160" y="2690075"/>
            <a:ext cx="2880320" cy="954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latin typeface="Arial" pitchFamily="34" charset="0"/>
                <a:ea typeface="+mj-ea"/>
                <a:cs typeface="Arial" pitchFamily="34" charset="0"/>
              </a:rPr>
              <a:t>Перейти на портал и нажать кнопку «Войти», расположенную в верхнем </a:t>
            </a:r>
            <a:r>
              <a:rPr lang="ru-RU" sz="1400" i="1" dirty="0" smtClean="0">
                <a:latin typeface="Arial" pitchFamily="34" charset="0"/>
                <a:ea typeface="+mj-ea"/>
                <a:cs typeface="Arial" pitchFamily="34" charset="0"/>
              </a:rPr>
              <a:t>правом углу </a:t>
            </a:r>
            <a:endParaRPr lang="ru-RU" sz="14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4116685"/>
            <a:ext cx="2880320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Выбрать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вкладку «Для работодателей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51720" y="3062347"/>
            <a:ext cx="568492" cy="1843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>
            <a:endCxn id="11" idx="5"/>
          </p:cNvCxnSpPr>
          <p:nvPr/>
        </p:nvCxnSpPr>
        <p:spPr>
          <a:xfrm flipH="1" flipV="1">
            <a:off x="2536958" y="3219732"/>
            <a:ext cx="3403194" cy="11585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52.png"/>
          <p:cNvPicPr/>
          <p:nvPr/>
        </p:nvPicPr>
        <p:blipFill>
          <a:blip r:embed="rId11"/>
          <a:srcRect t="23752"/>
          <a:stretch>
            <a:fillRect/>
          </a:stretch>
        </p:blipFill>
        <p:spPr>
          <a:xfrm>
            <a:off x="494630" y="4950901"/>
            <a:ext cx="4536505" cy="166459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5364620" y="5013176"/>
            <a:ext cx="2447739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Нажать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кнопку «Войти через портал «Госуслуги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4991235" y="2827044"/>
            <a:ext cx="948917" cy="3274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39552" y="5589240"/>
            <a:ext cx="208066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536960" y="5274786"/>
            <a:ext cx="2755120" cy="386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7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51520" y="260649"/>
            <a:ext cx="1512168" cy="5950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0864" y="253151"/>
            <a:ext cx="8640960" cy="1205131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3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Шаг 2</a:t>
            </a:r>
            <a:r>
              <a:rPr lang="ru-RU" sz="4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Размещение </a:t>
            </a: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вакансии</a:t>
            </a:r>
            <a:endParaRPr lang="ru-RU" sz="30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340768"/>
            <a:ext cx="4464497" cy="273630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3310" r="1809" b="7441"/>
          <a:stretch/>
        </p:blipFill>
        <p:spPr>
          <a:xfrm>
            <a:off x="4788025" y="3645024"/>
            <a:ext cx="4104456" cy="291807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92080" y="2304429"/>
            <a:ext cx="2592288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В кабинете работодателя нажать на вкладку </a:t>
            </a:r>
          </a:p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«Вакансии компании»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99592" y="1340768"/>
            <a:ext cx="79208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>
            <a:stCxn id="4" idx="1"/>
          </p:cNvCxnSpPr>
          <p:nvPr/>
        </p:nvCxnSpPr>
        <p:spPr>
          <a:xfrm flipH="1" flipV="1">
            <a:off x="1619672" y="1556792"/>
            <a:ext cx="3672408" cy="11169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06083" y="4509120"/>
            <a:ext cx="2041776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Выбрать</a:t>
            </a:r>
          </a:p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«Добавить вакансию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580112" y="4365104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6084168" y="4365104"/>
            <a:ext cx="521916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27784" y="4872789"/>
            <a:ext cx="151216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Отметить «Вид занятости»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Прямая со стрелкой 35"/>
          <p:cNvCxnSpPr>
            <a:stCxn id="34" idx="3"/>
          </p:cNvCxnSpPr>
          <p:nvPr/>
        </p:nvCxnSpPr>
        <p:spPr>
          <a:xfrm>
            <a:off x="4139952" y="5134399"/>
            <a:ext cx="1008112" cy="4548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19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51520" y="260649"/>
            <a:ext cx="1512168" cy="5950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0864" y="253151"/>
            <a:ext cx="8640960" cy="1205131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30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Шаг 2</a:t>
            </a:r>
            <a:r>
              <a:rPr lang="ru-RU" sz="25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5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Размещение вакансии </a:t>
            </a: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(продолжение)</a:t>
            </a:r>
            <a:r>
              <a:rPr lang="ru-RU" sz="25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5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ru-RU" sz="25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t="10167" r="20521" b="5334"/>
          <a:stretch/>
        </p:blipFill>
        <p:spPr>
          <a:xfrm>
            <a:off x="255374" y="1412776"/>
            <a:ext cx="3169071" cy="272646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0333" r="17709" b="5500"/>
          <a:stretch/>
        </p:blipFill>
        <p:spPr>
          <a:xfrm>
            <a:off x="5580112" y="1395534"/>
            <a:ext cx="3312368" cy="274370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t="10500" r="17708" b="6833"/>
          <a:stretch/>
        </p:blipFill>
        <p:spPr>
          <a:xfrm>
            <a:off x="255375" y="4363238"/>
            <a:ext cx="3169070" cy="22575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 rot="20793881">
            <a:off x="3834721" y="1862341"/>
            <a:ext cx="1088522" cy="33855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важно</a:t>
            </a:r>
            <a:endParaRPr lang="ru-RU" sz="1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0325" y="2569488"/>
            <a:ext cx="1502952" cy="138499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Поля, отмеченные </a:t>
            </a:r>
          </a:p>
          <a:p>
            <a:pPr algn="ctr"/>
            <a:r>
              <a:rPr lang="ru-RU" sz="14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красной звездочкой обязательны</a:t>
            </a:r>
          </a:p>
          <a:p>
            <a:pPr algn="ctr"/>
            <a:r>
              <a:rPr lang="ru-RU" sz="14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для заполнения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1009" r="17739" b="4261"/>
          <a:stretch/>
        </p:blipFill>
        <p:spPr>
          <a:xfrm>
            <a:off x="5571877" y="4333259"/>
            <a:ext cx="3305593" cy="228552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627506" y="4797152"/>
            <a:ext cx="1808590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Необходимо корректно заполнить все предлагаемые поля во вкладках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0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51520" y="260649"/>
            <a:ext cx="1512168" cy="5950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0864" y="253151"/>
            <a:ext cx="8640960" cy="1205131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30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Шаг 2</a:t>
            </a:r>
            <a:r>
              <a:rPr lang="ru-RU" sz="32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Размещение </a:t>
            </a:r>
            <a:r>
              <a:rPr lang="ru-RU" sz="25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вакансии (продолжение)</a:t>
            </a:r>
            <a:r>
              <a:rPr lang="ru-RU" sz="25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5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5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ru-RU" sz="25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t="22001" r="20608" b="8713"/>
          <a:stretch/>
        </p:blipFill>
        <p:spPr>
          <a:xfrm>
            <a:off x="251520" y="1275068"/>
            <a:ext cx="4001650" cy="295232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8" t="11369" r="17999" b="7882"/>
          <a:stretch/>
        </p:blipFill>
        <p:spPr>
          <a:xfrm>
            <a:off x="5004048" y="1298983"/>
            <a:ext cx="3960440" cy="292841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771800" y="2520437"/>
            <a:ext cx="1368152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Указать требования к кандидату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1520160" y="1700811"/>
            <a:ext cx="1179632" cy="792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04248" y="2919992"/>
            <a:ext cx="1944216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Заполнить обязательные поля во вкладке «Данные по  вакансии»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6300192" y="1928921"/>
            <a:ext cx="1008112" cy="9729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5758146" y="2415391"/>
            <a:ext cx="1406142" cy="4864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807110" y="2678302"/>
            <a:ext cx="1141154" cy="241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t="10730" r="22782" b="32644"/>
          <a:stretch/>
        </p:blipFill>
        <p:spPr>
          <a:xfrm>
            <a:off x="273061" y="4365104"/>
            <a:ext cx="3980109" cy="23262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72643" r="43652" b="16087"/>
          <a:stretch/>
        </p:blipFill>
        <p:spPr>
          <a:xfrm>
            <a:off x="5030503" y="4651003"/>
            <a:ext cx="3835522" cy="64405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4644008" y="5952672"/>
            <a:ext cx="2880320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Заполнить поля «Контактная информация» и нажать кнопку «Сохранить и опубликовать»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 flipV="1">
            <a:off x="1691680" y="4797152"/>
            <a:ext cx="2952328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95536" y="5445224"/>
            <a:ext cx="79208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89156432120</a:t>
            </a:r>
            <a:endParaRPr lang="ru-RU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4977598" y="5229200"/>
            <a:ext cx="602514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5063710" y="4830543"/>
            <a:ext cx="1478355" cy="284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73061" y="4653136"/>
            <a:ext cx="1490627" cy="231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23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51520" y="260649"/>
            <a:ext cx="1512168" cy="5950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0864" y="253151"/>
            <a:ext cx="8640960" cy="1205131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3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Шаг 3</a:t>
            </a:r>
            <a:r>
              <a:rPr lang="ru-RU" sz="4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Назначение собеседования</a:t>
            </a:r>
            <a:endParaRPr lang="ru-RU" sz="25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t="10577" r="8030" b="21954"/>
          <a:stretch/>
        </p:blipFill>
        <p:spPr>
          <a:xfrm>
            <a:off x="248761" y="1412776"/>
            <a:ext cx="3960440" cy="247774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48064" y="1386366"/>
            <a:ext cx="3456384" cy="11695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После отклика на вакансию несовершеннолетнего соискателя в личном кабинете  работодателя во вкладке «Отклик и приглашение»  появится оповещение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23728" y="1916832"/>
            <a:ext cx="28803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923928" y="2555917"/>
            <a:ext cx="2016224" cy="8730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79712" y="2757469"/>
            <a:ext cx="1944216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Зайдите во вкладку «Собеседование»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115616" y="2368179"/>
            <a:ext cx="432048" cy="207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583668" y="2550873"/>
            <a:ext cx="792088" cy="2015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0591" r="11739" b="5096"/>
          <a:stretch/>
        </p:blipFill>
        <p:spPr>
          <a:xfrm>
            <a:off x="4917950" y="3429000"/>
            <a:ext cx="3955500" cy="28282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4944008" y="5448670"/>
            <a:ext cx="720080" cy="89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89045031244</a:t>
            </a:r>
            <a:endParaRPr lang="ru-R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5661248"/>
            <a:ext cx="720080" cy="72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5013176"/>
            <a:ext cx="2880320" cy="830997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В открывшемся окне вкладки «Собеседование» необходимо заполнить все поля выделенные красной звездочкой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004334" y="4293096"/>
            <a:ext cx="78369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3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51520" y="260649"/>
            <a:ext cx="1512168" cy="5950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0864" y="253151"/>
            <a:ext cx="8640960" cy="1205131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30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Шаг 3</a:t>
            </a:r>
            <a:r>
              <a:rPr lang="ru-RU" sz="48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48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Назначение </a:t>
            </a: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собеседования (продолжение)</a:t>
            </a:r>
            <a:endParaRPr lang="ru-RU" sz="25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1" t="10312" r="10435" b="16505"/>
          <a:stretch/>
        </p:blipFill>
        <p:spPr>
          <a:xfrm>
            <a:off x="266367" y="1256162"/>
            <a:ext cx="4030803" cy="244827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0870" r="11652" b="11078"/>
          <a:stretch/>
        </p:blipFill>
        <p:spPr>
          <a:xfrm>
            <a:off x="4572000" y="1256162"/>
            <a:ext cx="3959329" cy="24482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868144" y="1412776"/>
            <a:ext cx="248971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После заполнения необходимых полей нажать на кнопку «Отправить»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85444" y="3462341"/>
            <a:ext cx="534628" cy="219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>
            <a:endCxn id="8" idx="7"/>
          </p:cNvCxnSpPr>
          <p:nvPr/>
        </p:nvCxnSpPr>
        <p:spPr>
          <a:xfrm flipH="1">
            <a:off x="5141778" y="2132856"/>
            <a:ext cx="1662470" cy="13616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10800" r="11392" b="18521"/>
          <a:stretch/>
        </p:blipFill>
        <p:spPr>
          <a:xfrm>
            <a:off x="272654" y="4005064"/>
            <a:ext cx="4045650" cy="224824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17966" r="22435" b="14555"/>
          <a:stretch/>
        </p:blipFill>
        <p:spPr>
          <a:xfrm>
            <a:off x="4621200" y="4005064"/>
            <a:ext cx="3860927" cy="23042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6156176" y="4156823"/>
            <a:ext cx="2201678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По итогу проведенного собеседования необходимо написать комментарий и нажать на кнопку «Отправить»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5220072" y="5172486"/>
            <a:ext cx="1331592" cy="4887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685444" y="5661248"/>
            <a:ext cx="5346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380312" y="5172486"/>
            <a:ext cx="792088" cy="952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7884368" y="6125288"/>
            <a:ext cx="597759" cy="256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38294" y="5217881"/>
            <a:ext cx="720080" cy="198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23528" y="5555592"/>
            <a:ext cx="864096" cy="115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058374" y="5040374"/>
            <a:ext cx="1868354" cy="5539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Статус изменится при подтверждении приглашения соискателем 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2926728" y="5317373"/>
            <a:ext cx="205112" cy="994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87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51520" y="260649"/>
            <a:ext cx="1512168" cy="5950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0864" y="253151"/>
            <a:ext cx="8640960" cy="1205131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30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Шаг </a:t>
            </a:r>
            <a:r>
              <a:rPr lang="ru-RU" sz="3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lang="ru-RU" sz="32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Предложение работы</a:t>
            </a:r>
            <a:endParaRPr lang="ru-RU" sz="25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t="10697" r="11217" b="18966"/>
          <a:stretch/>
        </p:blipFill>
        <p:spPr>
          <a:xfrm>
            <a:off x="251520" y="1412776"/>
            <a:ext cx="4539495" cy="230965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t="12241" r="14348" b="6599"/>
          <a:stretch/>
        </p:blipFill>
        <p:spPr>
          <a:xfrm>
            <a:off x="4952496" y="1409922"/>
            <a:ext cx="3939984" cy="231250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1933" r="11826" b="11082"/>
          <a:stretch/>
        </p:blipFill>
        <p:spPr>
          <a:xfrm>
            <a:off x="284583" y="4005063"/>
            <a:ext cx="4464496" cy="266429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23728" y="2267619"/>
            <a:ext cx="1728192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Нажать на кнопку «Предложить работу»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547664" y="2929609"/>
            <a:ext cx="57606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755576" y="3429000"/>
            <a:ext cx="1008112" cy="293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06172" y="2267619"/>
            <a:ext cx="187220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Заполнить предлагаемые поля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793881">
            <a:off x="5244508" y="4126889"/>
            <a:ext cx="1088522" cy="33855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важно</a:t>
            </a:r>
            <a:endParaRPr lang="ru-RU" sz="1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4997787"/>
            <a:ext cx="2505015" cy="1077218"/>
          </a:xfrm>
          <a:prstGeom prst="rect">
            <a:avLst/>
          </a:prstGeom>
          <a:ln w="28575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Поля, </a:t>
            </a:r>
            <a:r>
              <a:rPr lang="ru-RU" sz="1600" i="1" dirty="0">
                <a:latin typeface="Arial" pitchFamily="34" charset="0"/>
                <a:ea typeface="Verdana" pitchFamily="34" charset="0"/>
                <a:cs typeface="Arial" pitchFamily="34" charset="0"/>
              </a:rPr>
              <a:t>отмеченные </a:t>
            </a:r>
          </a:p>
          <a:p>
            <a:pPr algn="ctr"/>
            <a:r>
              <a:rPr lang="ru-RU" sz="1600" i="1" dirty="0">
                <a:latin typeface="Arial" pitchFamily="34" charset="0"/>
                <a:ea typeface="Verdana" pitchFamily="34" charset="0"/>
                <a:cs typeface="Arial" pitchFamily="34" charset="0"/>
              </a:rPr>
              <a:t>красной звездочкой </a:t>
            </a:r>
            <a:r>
              <a:rPr lang="ru-RU" sz="16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обязательны</a:t>
            </a:r>
            <a:endParaRPr lang="ru-RU" sz="1600" i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r>
              <a:rPr lang="ru-RU" sz="1600" i="1" dirty="0">
                <a:latin typeface="Arial" pitchFamily="34" charset="0"/>
                <a:ea typeface="Verdana" pitchFamily="34" charset="0"/>
                <a:cs typeface="Arial" pitchFamily="34" charset="0"/>
              </a:rPr>
              <a:t>для заполнения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9832" y="4869160"/>
            <a:ext cx="1584176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Нажать на кнопку «Отправить»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4583" y="6381328"/>
            <a:ext cx="470993" cy="288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793020" y="5607824"/>
            <a:ext cx="2376264" cy="773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26543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429</TotalTime>
  <Words>210</Words>
  <Application>Microsoft Office PowerPoint</Application>
  <PresentationFormat>Экран (4:3)</PresentationFormat>
  <Paragraphs>42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Размещение вакансии  для временного трудоустройства несовершеннолетних граждан </vt:lpstr>
      <vt:lpstr>Шаг 1 Авторизация  на портале «Работа России»   Для начала работы с порталом «Работа России», работодатель должен авторизоваться в личном кабинете, для этого необходимо:  </vt:lpstr>
      <vt:lpstr>Шаг 2 Размещение вакансии</vt:lpstr>
      <vt:lpstr>Шаг 2 Размещение вакансии (продолжение) </vt:lpstr>
      <vt:lpstr>Шаг 2 Размещение вакансии (продолжение)  </vt:lpstr>
      <vt:lpstr>Шаг 3 Назначение собеседования</vt:lpstr>
      <vt:lpstr>Шаг 3 Назначение собеседования (продолжение)</vt:lpstr>
      <vt:lpstr>Шаг 4 Предложение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2025-02-17T13:06:40Z</dcterms:created>
  <dcterms:modified xsi:type="dcterms:W3CDTF">2025-02-18T13:10:26Z</dcterms:modified>
</cp:coreProperties>
</file>