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74" autoAdjust="0"/>
  </p:normalViewPr>
  <p:slideViewPr>
    <p:cSldViewPr>
      <p:cViewPr>
        <p:scale>
          <a:sx n="120" d="100"/>
          <a:sy n="120" d="100"/>
        </p:scale>
        <p:origin x="-132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0E1B0-AA6A-4BCF-9886-F2EC1C6ECA7A}" type="datetimeFigureOut">
              <a:rPr lang="ru-RU" smtClean="0"/>
              <a:t>14.02.2025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F4078-1F30-404A-9F83-613AFB3230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28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62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93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76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087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336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72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18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889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026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93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0634-433A-4925-9439-0082EC01F4FF}" type="datetime1">
              <a:rPr lang="ru-RU" smtClean="0"/>
              <a:t>14.02.2025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9130-213E-4009-9D06-8B8BCDDC393A}" type="datetime1">
              <a:rPr lang="ru-RU" smtClean="0"/>
              <a:t>14.02.2025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3A57-2BCC-4A6D-B3EC-C5BF95A8A921}" type="datetime1">
              <a:rPr lang="ru-RU" smtClean="0"/>
              <a:t>14.02.2025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0440-9AA1-4057-912B-6EAB15E4B464}" type="datetime1">
              <a:rPr lang="ru-RU" smtClean="0"/>
              <a:t>14.02.2025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DAC2-C438-4537-ADE6-788305041BAA}" type="datetime1">
              <a:rPr lang="ru-RU" smtClean="0"/>
              <a:t>14.02.2025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A374-E6B4-4DBD-82D7-5242BB8F2899}" type="datetime1">
              <a:rPr lang="ru-RU" smtClean="0"/>
              <a:t>14.02.2025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D755-276A-4546-BFA6-EC24EAA14D5D}" type="datetime1">
              <a:rPr lang="ru-RU" smtClean="0"/>
              <a:t>14.02.2025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5CF4-4B09-467F-8EE9-35195681977F}" type="datetime1">
              <a:rPr lang="ru-RU" smtClean="0"/>
              <a:t>14.02.2025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0F50-B319-4643-B1EC-C01BDC1426D3}" type="datetime1">
              <a:rPr lang="ru-RU" smtClean="0"/>
              <a:t>14.02.2025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9B38-4D55-4B47-84A1-5FBC47955068}" type="datetime1">
              <a:rPr lang="ru-RU" smtClean="0"/>
              <a:t>14.02.2025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6FFC-70F4-48D5-9CEF-315D8534F7A6}" type="datetime1">
              <a:rPr lang="ru-RU" smtClean="0"/>
              <a:t>14.02.2025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212A3E-C46B-4ACC-84D3-1D090D2EE917}" type="datetime1">
              <a:rPr lang="ru-RU" smtClean="0"/>
              <a:t>14.02.2025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931222-B49C-4FFF-B3BF-BDD3CF6C3E8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3" Type="http://schemas.openxmlformats.org/officeDocument/2006/relationships/image" Target="../media/image1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26.png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8" name="TextShape 2"/>
          <p:cNvSpPr txBox="1"/>
          <p:nvPr/>
        </p:nvSpPr>
        <p:spPr>
          <a:xfrm>
            <a:off x="3851920" y="1700808"/>
            <a:ext cx="5040560" cy="216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400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Подача заявления </a:t>
            </a:r>
            <a:r>
              <a:rPr lang="ru-RU" sz="2400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sz="2400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организацию </a:t>
            </a:r>
            <a:r>
              <a:rPr lang="ru-RU" sz="2400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временного </a:t>
            </a:r>
            <a:r>
              <a:rPr lang="ru-RU" sz="2400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трудоустройства несовершеннолетних граждан</a:t>
            </a:r>
          </a:p>
        </p:txBody>
      </p:sp>
      <p:pic>
        <p:nvPicPr>
          <p:cNvPr id="9" name="Рисунок 4"/>
          <p:cNvPicPr/>
          <p:nvPr/>
        </p:nvPicPr>
        <p:blipFill>
          <a:blip r:embed="rId10"/>
          <a:stretch/>
        </p:blipFill>
        <p:spPr>
          <a:xfrm>
            <a:off x="323528" y="1700808"/>
            <a:ext cx="3347864" cy="450912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616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7744" y="116632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000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2000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Отслеживание поступившей информации</a:t>
            </a:r>
          </a:p>
          <a:p>
            <a:pPr algn="ctr"/>
            <a:r>
              <a:rPr lang="ru-RU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(продолжение)</a:t>
            </a:r>
            <a:endParaRPr lang="ru-RU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7" t="11933" r="19305" b="7526"/>
          <a:stretch/>
        </p:blipFill>
        <p:spPr>
          <a:xfrm>
            <a:off x="4572000" y="1988840"/>
            <a:ext cx="4032448" cy="26845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11567" r="18915" b="6346"/>
          <a:stretch/>
        </p:blipFill>
        <p:spPr>
          <a:xfrm>
            <a:off x="319165" y="3821516"/>
            <a:ext cx="3672408" cy="270382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t="11468" r="18782" b="28087"/>
          <a:stretch/>
        </p:blipFill>
        <p:spPr>
          <a:xfrm>
            <a:off x="309591" y="1308429"/>
            <a:ext cx="3672408" cy="232653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211960" y="1120403"/>
            <a:ext cx="1584176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Войдите в «Личный кабинет» нажмите на «Колокольчик»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708166" y="1222244"/>
            <a:ext cx="503794" cy="1104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491880" y="1318490"/>
            <a:ext cx="216286" cy="238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785202" y="2708920"/>
            <a:ext cx="1332148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открывшейся вкладке указан статус заявления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6749" y="4272363"/>
            <a:ext cx="1368152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Нажать на </a:t>
            </a:r>
          </a:p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«списком вакансий»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267744" y="4780194"/>
            <a:ext cx="504056" cy="45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5" t="48788" r="22051" b="33313"/>
          <a:stretch/>
        </p:blipFill>
        <p:spPr>
          <a:xfrm>
            <a:off x="4427984" y="5452282"/>
            <a:ext cx="4464496" cy="1073061"/>
          </a:xfrm>
          <a:prstGeom prst="roundRect">
            <a:avLst/>
          </a:prstGeom>
          <a:ln>
            <a:solidFill>
              <a:srgbClr val="0070C0"/>
            </a:solidFill>
          </a:ln>
        </p:spPr>
      </p:pic>
      <p:sp>
        <p:nvSpPr>
          <p:cNvPr id="27" name="Овал 26"/>
          <p:cNvSpPr/>
          <p:nvPr/>
        </p:nvSpPr>
        <p:spPr>
          <a:xfrm>
            <a:off x="4644008" y="6021288"/>
            <a:ext cx="165618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1594380" y="5241551"/>
            <a:ext cx="108012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339752" y="5457575"/>
            <a:ext cx="2304256" cy="671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t="17961" r="19304" b="6602"/>
          <a:stretch/>
        </p:blipFill>
        <p:spPr>
          <a:xfrm>
            <a:off x="290212" y="4000916"/>
            <a:ext cx="4342822" cy="24410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7744" y="260648"/>
            <a:ext cx="58326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000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ru-RU" sz="2000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Выбор подходящей вакансии</a:t>
            </a:r>
            <a:endParaRPr lang="ru-RU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8" t="29734" r="19130" b="22808"/>
          <a:stretch/>
        </p:blipFill>
        <p:spPr>
          <a:xfrm>
            <a:off x="290212" y="1235819"/>
            <a:ext cx="4425804" cy="24410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2" t="23526" r="18435" b="8763"/>
          <a:stretch/>
        </p:blipFill>
        <p:spPr>
          <a:xfrm>
            <a:off x="4971382" y="1251741"/>
            <a:ext cx="3906232" cy="240920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09711" y="3095672"/>
            <a:ext cx="144016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Нажать на кнопку «Список вакансий»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0129" y="3284984"/>
            <a:ext cx="105151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331640" y="3233279"/>
            <a:ext cx="1006063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98105" y="1455530"/>
            <a:ext cx="1152128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Нажать на вакансию, если подходит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1540" y="2881662"/>
            <a:ext cx="79208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Если не подходят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00614" y="4344278"/>
            <a:ext cx="1874257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открывшейся карточке вакансии, нажать на кнопку «Откликнуться»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67745" y="2078450"/>
            <a:ext cx="236529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Необходимо пройти собеседование </a:t>
            </a:r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 установленные сроки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129792" y="2456344"/>
            <a:ext cx="391580" cy="1805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409711" y="2708920"/>
            <a:ext cx="7200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883082" y="1983807"/>
            <a:ext cx="1666951" cy="5702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5013907" y="2881662"/>
            <a:ext cx="1132409" cy="209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31730" r="33304" b="28264"/>
          <a:stretch/>
        </p:blipFill>
        <p:spPr>
          <a:xfrm>
            <a:off x="4934220" y="4000916"/>
            <a:ext cx="3943394" cy="237908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5" name="Овал 44"/>
          <p:cNvSpPr/>
          <p:nvPr/>
        </p:nvSpPr>
        <p:spPr>
          <a:xfrm>
            <a:off x="4972192" y="2489975"/>
            <a:ext cx="888886" cy="2938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7021538" y="4814988"/>
            <a:ext cx="152652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Нажать на кнопку</a:t>
            </a:r>
          </a:p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«Откликнуться»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6146316" y="2986469"/>
            <a:ext cx="975225" cy="830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3325582" y="5798071"/>
            <a:ext cx="1286195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920600" y="4852109"/>
            <a:ext cx="809964" cy="9988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776260" y="5259878"/>
            <a:ext cx="274735" cy="5910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7815957" y="5992313"/>
            <a:ext cx="967443" cy="387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8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41107" y="116632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000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ru-RU" sz="2000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Выбор подходящей </a:t>
            </a:r>
            <a:r>
              <a:rPr lang="ru-RU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вакансии (продолжение)</a:t>
            </a:r>
            <a:endParaRPr lang="ru-RU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t="5131" r="17827" b="6908"/>
          <a:stretch/>
        </p:blipFill>
        <p:spPr>
          <a:xfrm>
            <a:off x="133791" y="1118636"/>
            <a:ext cx="4438209" cy="259228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19661" r="34870" b="12200"/>
          <a:stretch/>
        </p:blipFill>
        <p:spPr>
          <a:xfrm>
            <a:off x="4860032" y="1043364"/>
            <a:ext cx="4102062" cy="311508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6879" r="17913" b="9227"/>
          <a:stretch/>
        </p:blipFill>
        <p:spPr>
          <a:xfrm>
            <a:off x="251520" y="4041068"/>
            <a:ext cx="4320480" cy="260366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Овал 6"/>
          <p:cNvSpPr/>
          <p:nvPr/>
        </p:nvSpPr>
        <p:spPr>
          <a:xfrm>
            <a:off x="49431" y="1110038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7443" y="1628800"/>
            <a:ext cx="103018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Вернуться  на шаг назад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65455" y="1326062"/>
            <a:ext cx="202089" cy="2648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04048" y="4509120"/>
            <a:ext cx="266451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Прокутить страницу вниз</a:t>
            </a:r>
          </a:p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нажать на кнопку «Отправить в ЦЗН»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57436" y="3861048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5652120" y="4221088"/>
            <a:ext cx="864096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74027" y="5144917"/>
            <a:ext cx="266451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После нажатия кнопки </a:t>
            </a:r>
            <a:r>
              <a:rPr lang="ru-RU" sz="9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«Отправить в ЦЗН» </a:t>
            </a:r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появится уведомление о том, что статус заявления изменён на </a:t>
            </a:r>
            <a:r>
              <a:rPr lang="ru-RU" sz="9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«Анализ результатов переговоров»</a:t>
            </a:r>
            <a:endParaRPr lang="ru-RU" sz="9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2378006" y="5212241"/>
            <a:ext cx="2596021" cy="563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527640" y="5217049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419872" y="5342901"/>
            <a:ext cx="1563810" cy="1251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12362" r="18783" b="12201"/>
          <a:stretch/>
        </p:blipFill>
        <p:spPr>
          <a:xfrm>
            <a:off x="4330722" y="1412777"/>
            <a:ext cx="4561757" cy="23961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5290" y="105524"/>
            <a:ext cx="6837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6</a:t>
            </a:r>
          </a:p>
          <a:p>
            <a:pPr algn="ctr"/>
            <a:r>
              <a:rPr lang="ru-RU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Предложение работодателя </a:t>
            </a:r>
            <a:endParaRPr lang="ru-RU" b="1" dirty="0" smtClean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</a:t>
            </a:r>
            <a:r>
              <a:rPr lang="ru-RU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прохождении </a:t>
            </a:r>
            <a:r>
              <a:rPr lang="ru-RU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собеседования</a:t>
            </a:r>
            <a:endParaRPr lang="ru-RU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4" t="11624" r="18000" b="27468"/>
          <a:stretch/>
        </p:blipFill>
        <p:spPr>
          <a:xfrm>
            <a:off x="251520" y="1412776"/>
            <a:ext cx="3870159" cy="23961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91680" y="1957156"/>
            <a:ext cx="230425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Войти в «Мой кабинет» нажать на кнопку </a:t>
            </a:r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«Колокольчик», или  войти во вкладку «Отклики и приглашения»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059832" y="1493099"/>
            <a:ext cx="523527" cy="464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5365092" y="2538818"/>
            <a:ext cx="122413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12780" r="18119" b="11932"/>
          <a:stretch/>
        </p:blipFill>
        <p:spPr>
          <a:xfrm>
            <a:off x="251520" y="3933056"/>
            <a:ext cx="3960440" cy="2664296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31" name="Прямая со стрелкой 30"/>
          <p:cNvCxnSpPr/>
          <p:nvPr/>
        </p:nvCxnSpPr>
        <p:spPr>
          <a:xfrm flipH="1" flipV="1">
            <a:off x="1547664" y="4077072"/>
            <a:ext cx="432048" cy="324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90046" y="4401108"/>
            <a:ext cx="1593313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Войти во вкладку «Отклики и приглашения</a:t>
            </a:r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187624" y="3921819"/>
            <a:ext cx="70005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t="18261" r="40152" b="25072"/>
          <a:stretch/>
        </p:blipFill>
        <p:spPr>
          <a:xfrm>
            <a:off x="4330723" y="3969060"/>
            <a:ext cx="4561757" cy="262829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7560332" y="5013176"/>
            <a:ext cx="1260140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Перейти во вкладку «Собеседование»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948264" y="4655024"/>
            <a:ext cx="810360" cy="35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6107738" y="4437112"/>
            <a:ext cx="912534" cy="2179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313638" y="5152335"/>
            <a:ext cx="900100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583359" y="1412776"/>
            <a:ext cx="196553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403648" y="2610827"/>
            <a:ext cx="1512168" cy="386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7075" y="147438"/>
            <a:ext cx="65527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7</a:t>
            </a:r>
          </a:p>
          <a:p>
            <a:pPr algn="ctr"/>
            <a:r>
              <a:rPr lang="ru-RU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Предложение </a:t>
            </a:r>
            <a:r>
              <a:rPr lang="ru-RU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работы</a:t>
            </a:r>
            <a:endParaRPr lang="ru-RU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6" t="11159" r="19043" b="18348"/>
          <a:stretch/>
        </p:blipFill>
        <p:spPr>
          <a:xfrm>
            <a:off x="244543" y="1103865"/>
            <a:ext cx="4282272" cy="265524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577240" y="2800820"/>
            <a:ext cx="129614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Нажать на кнопку «Принять»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3528" y="3474367"/>
            <a:ext cx="540060" cy="284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861559" y="3156921"/>
            <a:ext cx="1613389" cy="3180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 t="10550" r="19652" b="30087"/>
          <a:stretch/>
        </p:blipFill>
        <p:spPr>
          <a:xfrm>
            <a:off x="4749816" y="1103865"/>
            <a:ext cx="4104456" cy="265524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7440582" y="2292989"/>
            <a:ext cx="1224136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Предложение о собеседовании подтверждено</a:t>
            </a:r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8133633" y="3322708"/>
            <a:ext cx="64807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5" t="12242" r="17478" b="27159"/>
          <a:stretch/>
        </p:blipFill>
        <p:spPr>
          <a:xfrm>
            <a:off x="244543" y="4149080"/>
            <a:ext cx="4288537" cy="244827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2109817" y="4667637"/>
            <a:ext cx="1584176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Войти в личный кабинет, нажать на кнопку «Колокольчик»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2937280" y="4305529"/>
            <a:ext cx="936104" cy="3600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873384" y="4149080"/>
            <a:ext cx="266568" cy="156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12201" r="18783" b="17574"/>
          <a:stretch/>
        </p:blipFill>
        <p:spPr>
          <a:xfrm>
            <a:off x="4811591" y="4145388"/>
            <a:ext cx="4060978" cy="244827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7164288" y="4665568"/>
            <a:ext cx="1368152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Войти во вкладку  «Предложения о работе»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106024" y="5052912"/>
            <a:ext cx="684076" cy="240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6700151" y="4955996"/>
            <a:ext cx="432048" cy="106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8052650" y="2800820"/>
            <a:ext cx="335774" cy="3561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5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7075" y="147438"/>
            <a:ext cx="65527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7</a:t>
            </a:r>
          </a:p>
          <a:p>
            <a:pPr algn="ctr"/>
            <a:r>
              <a:rPr lang="ru-RU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Предложение </a:t>
            </a:r>
            <a:r>
              <a:rPr lang="ru-RU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работы (продолжение)</a:t>
            </a:r>
            <a:endParaRPr lang="ru-RU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2200" r="18500" b="14483"/>
          <a:stretch/>
        </p:blipFill>
        <p:spPr>
          <a:xfrm>
            <a:off x="234116" y="1268760"/>
            <a:ext cx="4639009" cy="245155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2642950" y="1700808"/>
            <a:ext cx="1992853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Выбрать подходящую </a:t>
            </a:r>
          </a:p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вакансию и нажать на кнопку</a:t>
            </a:r>
          </a:p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«Принять»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777117" y="2208639"/>
            <a:ext cx="2232248" cy="12582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382715" y="3435775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36358" r="32783" b="33189"/>
          <a:stretch/>
        </p:blipFill>
        <p:spPr>
          <a:xfrm>
            <a:off x="5295994" y="1290466"/>
            <a:ext cx="3588413" cy="15664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4" name="Овал 43"/>
          <p:cNvSpPr/>
          <p:nvPr/>
        </p:nvSpPr>
        <p:spPr>
          <a:xfrm>
            <a:off x="8156722" y="2501943"/>
            <a:ext cx="576064" cy="354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7128711" y="1516142"/>
            <a:ext cx="129614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Нажать на кнопку «Принять»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7632340" y="1881054"/>
            <a:ext cx="504056" cy="566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9" t="11623" r="16532" b="24686"/>
          <a:stretch/>
        </p:blipFill>
        <p:spPr>
          <a:xfrm>
            <a:off x="2092897" y="3861048"/>
            <a:ext cx="5177018" cy="273844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0" name="TextBox 49"/>
          <p:cNvSpPr txBox="1"/>
          <p:nvPr/>
        </p:nvSpPr>
        <p:spPr>
          <a:xfrm>
            <a:off x="5333439" y="4581128"/>
            <a:ext cx="168683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Изменится статус вакансии</a:t>
            </a:r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5940152" y="4950460"/>
            <a:ext cx="648072" cy="13588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457150" y="6453336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3678" y="135252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1</a:t>
            </a:r>
          </a:p>
          <a:p>
            <a:r>
              <a:rPr lang="ru-RU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Авторизация </a:t>
            </a:r>
            <a:r>
              <a:rPr lang="ru-RU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портале «Работа России</a:t>
            </a:r>
            <a:r>
              <a:rPr lang="ru-RU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www.trudvsem.ru)</a:t>
            </a:r>
            <a:endParaRPr lang="ru-RU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44008" y="1120403"/>
            <a:ext cx="468052" cy="21602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 rot="5400000">
            <a:off x="5719187" y="748895"/>
            <a:ext cx="646331" cy="1379774"/>
          </a:xfrm>
          <a:prstGeom prst="wedgeRectCallou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52465" y="1115616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открывшейся</a:t>
            </a:r>
          </a:p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странице нажмите </a:t>
            </a:r>
          </a:p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кнопку  на кнопку </a:t>
            </a:r>
          </a:p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«Войти»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9536" y="4327882"/>
            <a:ext cx="148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открывшейся</a:t>
            </a:r>
          </a:p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странице выберите </a:t>
            </a:r>
          </a:p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«войти через портал</a:t>
            </a:r>
          </a:p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«</a:t>
            </a:r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Госуслуги</a:t>
            </a:r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669251" y="4974213"/>
            <a:ext cx="840570" cy="6227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131840" y="4327882"/>
            <a:ext cx="144016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467544" y="5517232"/>
            <a:ext cx="25202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6720129" y="2751960"/>
            <a:ext cx="1876426" cy="852400"/>
          </a:xfrm>
          <a:prstGeom prst="wedgeRectCallout">
            <a:avLst>
              <a:gd name="adj1" fmla="val -19807"/>
              <a:gd name="adj2" fmla="val 7354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721751" y="2716495"/>
            <a:ext cx="1848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открывшейся странице введите логин и пароль  от своей учетной записи  на  портале  </a:t>
            </a:r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Госуслуги</a:t>
            </a:r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  и нажмите на кнопку «Войти»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53058" y="1124744"/>
            <a:ext cx="8410801" cy="5463997"/>
            <a:chOff x="253058" y="1124744"/>
            <a:chExt cx="8410801" cy="5463997"/>
          </a:xfrm>
        </p:grpSpPr>
        <p:pic>
          <p:nvPicPr>
            <p:cNvPr id="7" name="Объект 3"/>
            <p:cNvPicPr/>
            <p:nvPr/>
          </p:nvPicPr>
          <p:blipFill rotWithShape="1">
            <a:blip r:embed="rId10"/>
            <a:srcRect l="9169" t="8489" r="9732" b="32402"/>
            <a:stretch/>
          </p:blipFill>
          <p:spPr>
            <a:xfrm>
              <a:off x="253058" y="1124744"/>
              <a:ext cx="4931010" cy="1995439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pic>
          <p:nvPicPr>
            <p:cNvPr id="10" name="Объект 3"/>
            <p:cNvPicPr/>
            <p:nvPr/>
          </p:nvPicPr>
          <p:blipFill>
            <a:blip r:embed="rId11"/>
            <a:srcRect l="9278" t="7962" r="11138" b="22653"/>
            <a:stretch/>
          </p:blipFill>
          <p:spPr>
            <a:xfrm>
              <a:off x="279748" y="3389773"/>
              <a:ext cx="6084242" cy="3198968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grpSp>
          <p:nvGrpSpPr>
            <p:cNvPr id="32" name="Группа 31"/>
            <p:cNvGrpSpPr/>
            <p:nvPr/>
          </p:nvGrpSpPr>
          <p:grpSpPr>
            <a:xfrm>
              <a:off x="6787434" y="3804718"/>
              <a:ext cx="1876425" cy="2167952"/>
              <a:chOff x="6787434" y="3804718"/>
              <a:chExt cx="1876425" cy="2167952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79" t="18889" r="40000" b="38027"/>
              <a:stretch/>
            </p:blipFill>
            <p:spPr>
              <a:xfrm>
                <a:off x="6787434" y="3804718"/>
                <a:ext cx="1876425" cy="2167952"/>
              </a:xfrm>
              <a:prstGeom prst="rect">
                <a:avLst/>
              </a:prstGeom>
              <a:ln w="19050">
                <a:solidFill>
                  <a:srgbClr val="0070C0"/>
                </a:solidFill>
              </a:ln>
            </p:spPr>
          </p:pic>
          <p:sp>
            <p:nvSpPr>
              <p:cNvPr id="26" name="Прямоугольник 25"/>
              <p:cNvSpPr/>
              <p:nvPr/>
            </p:nvSpPr>
            <p:spPr>
              <a:xfrm>
                <a:off x="7338639" y="4651047"/>
                <a:ext cx="936104" cy="1525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89025314213</a:t>
                </a:r>
                <a:endParaRPr lang="ru-RU" sz="8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6845657" y="5517232"/>
                <a:ext cx="1776793" cy="40432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6784936" y="6174932"/>
            <a:ext cx="18628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Откроется вкладка </a:t>
            </a:r>
          </a:p>
          <a:p>
            <a:pPr algn="r"/>
            <a:r>
              <a:rPr lang="ru-RU" sz="1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«Мой кабинет»</a:t>
            </a:r>
            <a:endParaRPr lang="ru-RU" sz="10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7544" y="5517232"/>
            <a:ext cx="25202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46653" y="1937797"/>
            <a:ext cx="1823899" cy="507831"/>
          </a:xfrm>
          <a:prstGeom prst="rect">
            <a:avLst/>
          </a:prstGeom>
          <a:noFill/>
          <a:ln w="12700">
            <a:solidFill>
              <a:srgbClr val="0070C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Учетная запись на портале «</a:t>
            </a:r>
            <a:r>
              <a:rPr lang="ru-RU" sz="900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Госуслуги</a:t>
            </a:r>
            <a:r>
              <a:rPr lang="ru-RU" sz="900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должна быть подтверждена</a:t>
            </a:r>
            <a:endParaRPr lang="ru-RU" sz="900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780" y="227401"/>
            <a:ext cx="5544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2</a:t>
            </a:r>
          </a:p>
          <a:p>
            <a:pPr algn="ctr"/>
            <a:r>
              <a:rPr lang="ru-RU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резюме</a:t>
            </a:r>
            <a:endParaRPr lang="ru-RU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8" t="18481" r="19654" b="28495"/>
          <a:stretch/>
        </p:blipFill>
        <p:spPr>
          <a:xfrm>
            <a:off x="288610" y="1222594"/>
            <a:ext cx="3901102" cy="18722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Прямоугольная выноска 3"/>
          <p:cNvSpPr/>
          <p:nvPr/>
        </p:nvSpPr>
        <p:spPr>
          <a:xfrm flipV="1">
            <a:off x="288610" y="3251548"/>
            <a:ext cx="1458281" cy="499627"/>
          </a:xfrm>
          <a:prstGeom prst="wedgeRectCallou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92841" y="2924944"/>
            <a:ext cx="676760" cy="257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1327" y="3316695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Нажмите на кнопку </a:t>
            </a:r>
          </a:p>
          <a:p>
            <a:pPr algn="r"/>
            <a:r>
              <a:rPr lang="ru-RU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«Создать резюме»</a:t>
            </a:r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20366" r="39592" b="41334"/>
          <a:stretch/>
        </p:blipFill>
        <p:spPr>
          <a:xfrm>
            <a:off x="5267036" y="1230895"/>
            <a:ext cx="3580760" cy="240426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627784" y="3311991"/>
            <a:ext cx="238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открывшейся</a:t>
            </a:r>
          </a:p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вкладке «Создание резюме» </a:t>
            </a:r>
          </a:p>
          <a:p>
            <a:pPr algn="r"/>
            <a:r>
              <a:rPr lang="ru-RU" sz="9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выбрать </a:t>
            </a:r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«Резюме несовершеннолетнего гражданина»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146503" y="3316695"/>
            <a:ext cx="200717" cy="3866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5347220" y="3084504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ая выноска 18"/>
          <p:cNvSpPr/>
          <p:nvPr/>
        </p:nvSpPr>
        <p:spPr>
          <a:xfrm rot="16200000">
            <a:off x="3399927" y="2408303"/>
            <a:ext cx="836047" cy="2381578"/>
          </a:xfrm>
          <a:prstGeom prst="wedgeRectCallout">
            <a:avLst>
              <a:gd name="adj1" fmla="val -20833"/>
              <a:gd name="adj2" fmla="val 55155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21710" r="19808" b="14311"/>
          <a:stretch/>
        </p:blipFill>
        <p:spPr>
          <a:xfrm>
            <a:off x="251520" y="4149602"/>
            <a:ext cx="4073368" cy="238592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9" t="25601" r="20306" b="26297"/>
          <a:stretch/>
        </p:blipFill>
        <p:spPr>
          <a:xfrm>
            <a:off x="4572000" y="4149602"/>
            <a:ext cx="4285753" cy="193216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5146503" y="6208020"/>
            <a:ext cx="3701293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Заполнить все предлагаемые поля. </a:t>
            </a:r>
          </a:p>
          <a:p>
            <a:r>
              <a:rPr lang="ru-RU" sz="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Поля выделенные красной звездочкой обязательны </a:t>
            </a:r>
          </a:p>
          <a:p>
            <a:r>
              <a:rPr lang="ru-RU" sz="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 заполнению.	</a:t>
            </a:r>
            <a:endParaRPr lang="ru-RU" sz="9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9036" y="5055567"/>
            <a:ext cx="115212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поле  «График работы» написать «неполный рабочий день»</a:t>
            </a:r>
            <a:endParaRPr lang="ru-RU" sz="6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652120" y="5517232"/>
            <a:ext cx="64807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572000" y="5701607"/>
            <a:ext cx="921017" cy="3196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355976" y="2158698"/>
            <a:ext cx="652764" cy="1181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88610" y="5263151"/>
            <a:ext cx="156217" cy="158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97519" y="4617132"/>
            <a:ext cx="228225" cy="144016"/>
            <a:chOff x="297519" y="4617132"/>
            <a:chExt cx="228225" cy="144016"/>
          </a:xfrm>
        </p:grpSpPr>
        <p:sp>
          <p:nvSpPr>
            <p:cNvPr id="12" name="Овал 11"/>
            <p:cNvSpPr/>
            <p:nvPr/>
          </p:nvSpPr>
          <p:spPr>
            <a:xfrm>
              <a:off x="366718" y="4653136"/>
              <a:ext cx="78109" cy="720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97519" y="4617132"/>
              <a:ext cx="228225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1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2606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2</a:t>
            </a:r>
          </a:p>
          <a:p>
            <a:pPr algn="ctr"/>
            <a:r>
              <a:rPr lang="ru-RU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</a:t>
            </a:r>
            <a:r>
              <a:rPr lang="ru-RU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резюме (продолжение)</a:t>
            </a:r>
            <a:endParaRPr lang="ru-RU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t="36203" r="44609" b="26541"/>
          <a:stretch/>
        </p:blipFill>
        <p:spPr>
          <a:xfrm>
            <a:off x="292045" y="1285023"/>
            <a:ext cx="3494069" cy="216316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483768" y="1628800"/>
            <a:ext cx="1008112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1628800"/>
            <a:ext cx="1008111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Указать тип занятости</a:t>
            </a:r>
          </a:p>
          <a:p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размер з/п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Прямая со стрелкой 7"/>
          <p:cNvCxnSpPr>
            <a:endCxn id="12" idx="6"/>
          </p:cNvCxnSpPr>
          <p:nvPr/>
        </p:nvCxnSpPr>
        <p:spPr>
          <a:xfrm flipH="1">
            <a:off x="1259632" y="1628800"/>
            <a:ext cx="1224136" cy="108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763688" y="1664804"/>
            <a:ext cx="720080" cy="4718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23528" y="1628800"/>
            <a:ext cx="93610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74236" y="2276872"/>
            <a:ext cx="2401782" cy="360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t="24873" r="42435" b="24532"/>
          <a:stretch/>
        </p:blipFill>
        <p:spPr>
          <a:xfrm>
            <a:off x="251520" y="3823004"/>
            <a:ext cx="3494069" cy="280532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35539" r="41740" b="9143"/>
          <a:stretch/>
        </p:blipFill>
        <p:spPr>
          <a:xfrm>
            <a:off x="5364088" y="1285023"/>
            <a:ext cx="3528392" cy="228799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1941027" y="3937685"/>
            <a:ext cx="1565334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Положение бегунка не менять, поля не заполнять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6706" y="1548158"/>
            <a:ext cx="1247717" cy="10618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Нажать на кнопку «Добавить»,</a:t>
            </a:r>
          </a:p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написать полное название образовательной организации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354675" y="2079071"/>
            <a:ext cx="1771763" cy="89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24874" r="55217" b="10773"/>
          <a:stretch/>
        </p:blipFill>
        <p:spPr>
          <a:xfrm>
            <a:off x="5377375" y="3937685"/>
            <a:ext cx="3485038" cy="264602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3923928" y="5041000"/>
            <a:ext cx="125877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Указать </a:t>
            </a:r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год окончания образовательной организации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5204525" y="5116611"/>
            <a:ext cx="467393" cy="213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5671918" y="4972524"/>
            <a:ext cx="1959350" cy="288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9" name="Прямая со стрелкой 38"/>
          <p:cNvCxnSpPr>
            <a:stCxn id="25" idx="3"/>
          </p:cNvCxnSpPr>
          <p:nvPr/>
        </p:nvCxnSpPr>
        <p:spPr>
          <a:xfrm>
            <a:off x="5054423" y="2079073"/>
            <a:ext cx="256565" cy="377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467544" y="3965433"/>
            <a:ext cx="1420136" cy="2261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1259632" y="4447141"/>
            <a:ext cx="1099246" cy="963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95736" y="1166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2</a:t>
            </a:r>
          </a:p>
          <a:p>
            <a:pPr algn="ctr"/>
            <a:r>
              <a:rPr lang="ru-RU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</a:t>
            </a:r>
            <a:r>
              <a:rPr lang="ru-RU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резюме (продолжение)</a:t>
            </a:r>
            <a:endParaRPr lang="ru-RU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17034" r="40694" b="14638"/>
          <a:stretch/>
        </p:blipFill>
        <p:spPr>
          <a:xfrm>
            <a:off x="251520" y="1196752"/>
            <a:ext cx="4258700" cy="325875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975504" y="2060848"/>
            <a:ext cx="1792232" cy="1323439"/>
          </a:xfrm>
          <a:prstGeom prst="rect">
            <a:avLst/>
          </a:prstGeom>
          <a:noFill/>
          <a:ln w="19050"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Заполнить все поля отмеченные красной звездочкой</a:t>
            </a:r>
            <a:endParaRPr lang="ru-RU" sz="16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445323">
            <a:off x="4962199" y="1329153"/>
            <a:ext cx="1080120" cy="33855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важно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23285" y="4119166"/>
            <a:ext cx="1374601" cy="346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475656" y="3318376"/>
            <a:ext cx="2448272" cy="800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22774" y="2672045"/>
            <a:ext cx="142190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После заполнения полей нажать на кнопку «сохранить и опубликовать</a:t>
            </a:r>
            <a:r>
              <a:rPr lang="ru-RU" sz="900" i="1" dirty="0" smtClean="0"/>
              <a:t>»</a:t>
            </a:r>
            <a:endParaRPr lang="ru-RU" sz="900" i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t="28845" r="20870" b="31580"/>
          <a:stretch/>
        </p:blipFill>
        <p:spPr>
          <a:xfrm>
            <a:off x="255901" y="4604644"/>
            <a:ext cx="4258700" cy="194421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t="26505" r="20608" b="29478"/>
          <a:stretch/>
        </p:blipFill>
        <p:spPr>
          <a:xfrm>
            <a:off x="4936582" y="4581128"/>
            <a:ext cx="3955897" cy="194421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917316" y="4751408"/>
            <a:ext cx="161549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Отображается в личном кабинете  «Резюме ожидает  </a:t>
            </a:r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модерации</a:t>
            </a:r>
            <a:r>
              <a:rPr lang="ru-RU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 с отметкой «Видно всем»</a:t>
            </a:r>
            <a:endParaRPr lang="ru-RU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275856" y="5503872"/>
            <a:ext cx="1234364" cy="401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881354" y="5430995"/>
            <a:ext cx="394502" cy="2206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67736" y="5397739"/>
            <a:ext cx="1908720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После </a:t>
            </a:r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модерации</a:t>
            </a:r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сотрудником ЦНЗ появится отметка «Одобрено»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7722096" y="5905570"/>
            <a:ext cx="570163" cy="3437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8085626" y="6249307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64288" y="3384287"/>
            <a:ext cx="1728191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Если  после </a:t>
            </a:r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модерации</a:t>
            </a:r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появится значок </a:t>
            </a:r>
            <a:r>
              <a:rPr lang="ru-RU" sz="9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«Отклонен</a:t>
            </a:r>
            <a:r>
              <a:rPr lang="ru-RU" sz="9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о»</a:t>
            </a:r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то нужно повторно и более внимательно заполнить поля резюме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5736" y="11663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000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ru-RU" sz="2000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Составление  заявления</a:t>
            </a:r>
            <a:endParaRPr lang="ru-RU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t="17652" r="37913" b="27314"/>
          <a:stretch/>
        </p:blipFill>
        <p:spPr>
          <a:xfrm>
            <a:off x="258051" y="1279567"/>
            <a:ext cx="3627364" cy="23654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6879" r="33913" b="42392"/>
          <a:stretch/>
        </p:blipFill>
        <p:spPr>
          <a:xfrm>
            <a:off x="4470985" y="1291362"/>
            <a:ext cx="4399297" cy="235366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79914" y="1535095"/>
            <a:ext cx="144016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Войти </a:t>
            </a:r>
          </a:p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«Мой кабинет»  выбрать вкладку «Заявление»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68534" y="2181426"/>
            <a:ext cx="247282" cy="2177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054437" y="2372467"/>
            <a:ext cx="645355" cy="2644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948264" y="1988840"/>
            <a:ext cx="172819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Выбрать вкладку «Меры поддержки»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483938" y="2522332"/>
            <a:ext cx="738336" cy="309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Прямая со стрелкой 19"/>
          <p:cNvCxnSpPr>
            <a:stCxn id="17" idx="1"/>
          </p:cNvCxnSpPr>
          <p:nvPr/>
        </p:nvCxnSpPr>
        <p:spPr>
          <a:xfrm flipH="1">
            <a:off x="5220072" y="2173506"/>
            <a:ext cx="1728192" cy="3311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4" t="34600" r="18347" b="28241"/>
          <a:stretch/>
        </p:blipFill>
        <p:spPr>
          <a:xfrm>
            <a:off x="265840" y="4293096"/>
            <a:ext cx="4032448" cy="191123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850904" y="4293096"/>
            <a:ext cx="3312368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открывшемся окне выбрать «Организация временного трудоустройства несовершеннолетних граждан нажать на кнопку «Подать заявление»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23528" y="5661248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1259632" y="4823696"/>
            <a:ext cx="3593474" cy="9095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3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1010" y="4989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000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ru-RU" sz="2000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Составление  заявления (продолжение)</a:t>
            </a:r>
            <a:endParaRPr lang="ru-RU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36203" r="40870" b="20511"/>
          <a:stretch/>
        </p:blipFill>
        <p:spPr>
          <a:xfrm>
            <a:off x="207585" y="1006644"/>
            <a:ext cx="3527379" cy="236486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9198" r="41304" b="19275"/>
          <a:stretch/>
        </p:blipFill>
        <p:spPr>
          <a:xfrm>
            <a:off x="5365671" y="1006645"/>
            <a:ext cx="3528392" cy="253091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20086" r="42132" b="24279"/>
          <a:stretch/>
        </p:blipFill>
        <p:spPr>
          <a:xfrm>
            <a:off x="240647" y="3711678"/>
            <a:ext cx="3492743" cy="266429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4" t="16106" r="44174" b="11545"/>
          <a:stretch/>
        </p:blipFill>
        <p:spPr>
          <a:xfrm>
            <a:off x="5365671" y="3789040"/>
            <a:ext cx="3528392" cy="28442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 rot="20793881">
            <a:off x="3834721" y="2143584"/>
            <a:ext cx="1088522" cy="33855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важно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284" y="2937394"/>
            <a:ext cx="1502952" cy="120032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Все поля отмеченные </a:t>
            </a:r>
          </a:p>
          <a:p>
            <a:pPr algn="ctr"/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красной звездочкой обязательны</a:t>
            </a:r>
          </a:p>
          <a:p>
            <a:pPr algn="ctr"/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для заполнения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0765" y="1658165"/>
            <a:ext cx="26610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07585" y="1916832"/>
            <a:ext cx="234819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240647" y="1558562"/>
            <a:ext cx="147237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2636912"/>
            <a:ext cx="180020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2996952"/>
            <a:ext cx="14401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3371512"/>
            <a:ext cx="21602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3810284" y="4797152"/>
            <a:ext cx="1409788" cy="101566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Выбрать центр занятости</a:t>
            </a:r>
          </a:p>
          <a:p>
            <a:pPr algn="ctr"/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 </a:t>
            </a:r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районе, где планируешь работать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289141" y="5156031"/>
            <a:ext cx="147237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право 46"/>
          <p:cNvSpPr/>
          <p:nvPr/>
        </p:nvSpPr>
        <p:spPr>
          <a:xfrm>
            <a:off x="282921" y="5586918"/>
            <a:ext cx="147237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27784" y="5300047"/>
            <a:ext cx="1107180" cy="145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436096" y="5043827"/>
            <a:ext cx="2448272" cy="543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524328" y="4221088"/>
            <a:ext cx="108012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Обязательно к заполнению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7380312" y="4590420"/>
            <a:ext cx="504056" cy="4534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0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1166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000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ru-RU" sz="2000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Составление  заявления (продолжение)</a:t>
            </a:r>
            <a:endParaRPr lang="ru-RU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1" t="46259" r="41305" b="15249"/>
          <a:stretch/>
        </p:blipFill>
        <p:spPr>
          <a:xfrm>
            <a:off x="319227" y="1396995"/>
            <a:ext cx="4261323" cy="224802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t="24146" r="41219" b="5206"/>
          <a:stretch/>
        </p:blipFill>
        <p:spPr>
          <a:xfrm>
            <a:off x="5148064" y="1268760"/>
            <a:ext cx="3689405" cy="36337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27784" y="2420888"/>
            <a:ext cx="1728192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поле выбрать «Карта «Мир», внести номер активной карты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270997">
            <a:off x="750512" y="4007139"/>
            <a:ext cx="1114470" cy="33855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важно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3933056"/>
            <a:ext cx="2232247" cy="138499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Банковская карта должна быть  активна и оформлена на имя заявителя. </a:t>
            </a:r>
          </a:p>
          <a:p>
            <a:pPr algn="ctr"/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 смене карты новые реквизиты необходимо сообщить в ЦЗН.</a:t>
            </a:r>
            <a:endParaRPr lang="ru-RU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459" y="5210539"/>
            <a:ext cx="331236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поле проставить все галочки и нажать на кнопку «Отправить заявление»</a:t>
            </a:r>
            <a:endParaRPr lang="ru-RU" sz="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48064" y="4293096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168131" y="1622725"/>
            <a:ext cx="147237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5160179" y="1844824"/>
            <a:ext cx="147237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172295" y="2856711"/>
            <a:ext cx="147237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940152" y="4797152"/>
            <a:ext cx="576064" cy="413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2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7744" y="88933"/>
            <a:ext cx="58326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000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2000" b="1" dirty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dirty="0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Отслеживание поступившей информации</a:t>
            </a:r>
          </a:p>
        </p:txBody>
      </p:sp>
      <p:sp>
        <p:nvSpPr>
          <p:cNvPr id="4" name="CustomShape 1"/>
          <p:cNvSpPr/>
          <p:nvPr/>
        </p:nvSpPr>
        <p:spPr>
          <a:xfrm>
            <a:off x="1691680" y="939478"/>
            <a:ext cx="6480720" cy="648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1737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ВСЯ ИНФОРМАЦИЯ </a:t>
            </a:r>
            <a:r>
              <a:rPr lang="ru-RU" sz="1600" spc="-1" dirty="0" smtClean="0">
                <a:solidFill>
                  <a:srgbClr val="1737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ПОСТУПАЕТ </a:t>
            </a:r>
            <a:r>
              <a:rPr lang="ru-RU" sz="1600" b="0" strike="noStrike" spc="-1" dirty="0" smtClean="0">
                <a:solidFill>
                  <a:srgbClr val="1737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ЛИЧНЫЙ КАБИНЕТ </a:t>
            </a: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1737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ПОРТАЛЕ «РАБОТА РОССИИ»</a:t>
            </a:r>
            <a:endParaRPr lang="ru-RU" sz="1600" b="0" strike="noStrike" spc="-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6300192" y="2636912"/>
            <a:ext cx="1800200" cy="1224136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/>
          <a:lstStyle/>
          <a:p>
            <a:pPr algn="ctr">
              <a:lnSpc>
                <a:spcPct val="100000"/>
              </a:lnSpc>
            </a:pPr>
            <a:r>
              <a:rPr lang="ru-RU" sz="1400" i="1" strike="noStrike" spc="-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ВАЖНО</a:t>
            </a:r>
            <a:r>
              <a:rPr lang="ru-RU" sz="1400" i="1" strike="noStrike" spc="-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!!! Отслеживать </a:t>
            </a:r>
            <a:r>
              <a:rPr lang="ru-RU" sz="1400" i="1" spc="-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поступающую информацию </a:t>
            </a:r>
            <a:r>
              <a:rPr lang="ru-RU" sz="1400" i="1" spc="-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strike="noStrike" spc="-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личный кабинет</a:t>
            </a:r>
            <a:endParaRPr lang="ru-RU" sz="1400" i="1" strike="noStrike" spc="-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t="11468" r="18782" b="28087"/>
          <a:stretch/>
        </p:blipFill>
        <p:spPr>
          <a:xfrm>
            <a:off x="255901" y="2060848"/>
            <a:ext cx="5740841" cy="310896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Овал 7"/>
          <p:cNvSpPr/>
          <p:nvPr/>
        </p:nvSpPr>
        <p:spPr>
          <a:xfrm>
            <a:off x="5292080" y="206084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195736" y="3615328"/>
            <a:ext cx="1656184" cy="245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563888" y="3140968"/>
            <a:ext cx="2736304" cy="4743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580112" y="2240868"/>
            <a:ext cx="720080" cy="684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8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619</Words>
  <Application>Microsoft Office PowerPoint</Application>
  <PresentationFormat>Экран (4:3)</PresentationFormat>
  <Paragraphs>122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98</cp:revision>
  <dcterms:created xsi:type="dcterms:W3CDTF">2025-02-11T11:08:23Z</dcterms:created>
  <dcterms:modified xsi:type="dcterms:W3CDTF">2025-02-14T08:21:27Z</dcterms:modified>
</cp:coreProperties>
</file>