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8"/>
  </p:notesMasterIdLst>
  <p:sldIdLst>
    <p:sldId id="25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96" r:id="rId28"/>
    <p:sldId id="285" r:id="rId29"/>
    <p:sldId id="269" r:id="rId30"/>
    <p:sldId id="270" r:id="rId31"/>
    <p:sldId id="271" r:id="rId32"/>
    <p:sldId id="272" r:id="rId33"/>
    <p:sldId id="286" r:id="rId34"/>
    <p:sldId id="287" r:id="rId35"/>
    <p:sldId id="289" r:id="rId36"/>
    <p:sldId id="291" r:id="rId37"/>
    <p:sldId id="292" r:id="rId38"/>
    <p:sldId id="293" r:id="rId39"/>
    <p:sldId id="295" r:id="rId40"/>
    <p:sldId id="294" r:id="rId41"/>
    <p:sldId id="290" r:id="rId42"/>
    <p:sldId id="288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052C"/>
    <a:srgbClr val="F94578"/>
    <a:srgbClr val="D69473"/>
    <a:srgbClr val="E30746"/>
    <a:srgbClr val="4A452A"/>
    <a:srgbClr val="383420"/>
    <a:srgbClr val="655E39"/>
    <a:srgbClr val="948A54"/>
    <a:srgbClr val="FB81A4"/>
    <a:srgbClr val="FA608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162" autoAdjust="0"/>
  </p:normalViewPr>
  <p:slideViewPr>
    <p:cSldViewPr showGuides="1">
      <p:cViewPr varScale="1">
        <p:scale>
          <a:sx n="107" d="100"/>
          <a:sy n="107" d="100"/>
        </p:scale>
        <p:origin x="-84" y="-84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C18EE-F714-44E9-85D9-B2EC11FEAE77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ru-RU" smtClean="0"/>
              <a:t>Click to edit Master text styles</a:t>
            </a:r>
          </a:p>
          <a:p>
            <a:pPr lvl="1"/>
            <a:r>
              <a:rPr kumimoji="1" lang="ru-RU" smtClean="0"/>
              <a:t>Second level</a:t>
            </a:r>
          </a:p>
          <a:p>
            <a:pPr lvl="2"/>
            <a:r>
              <a:rPr kumimoji="1" lang="ru-RU" smtClean="0"/>
              <a:t>Third level</a:t>
            </a:r>
          </a:p>
          <a:p>
            <a:pPr lvl="3"/>
            <a:r>
              <a:rPr kumimoji="1" lang="ru-RU" smtClean="0"/>
              <a:t>Fourth level</a:t>
            </a:r>
          </a:p>
          <a:p>
            <a:pPr lvl="4"/>
            <a:r>
              <a:rPr kumimoji="1" lang="ru-RU" smtClean="0"/>
              <a:t>Fifth level</a:t>
            </a:r>
            <a:endParaRPr kumimoji="1"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91740-C4D5-4FF9-9735-B451AE1B4D3F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91740-C4D5-4FF9-9735-B451AE1B4D3F}" type="slidenum">
              <a:rPr kumimoji="1" lang="ru-RU" smtClean="0"/>
              <a:pPr/>
              <a:t>1</a:t>
            </a:fld>
            <a:endParaRPr kumimoji="1"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655E39"/>
                </a:solidFill>
                <a:effectLst>
                  <a:outerShdw blurRad="50800" dist="38100" dir="2700000" algn="tl" rotWithShape="0">
                    <a:schemeClr val="bg1">
                      <a:alpha val="8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ru-RU" smtClean="0"/>
              <a:t>Образец подзаголовка</a:t>
            </a:r>
            <a:endParaRPr kumimoji="1"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fld id="{DCBE54BF-C20A-4A89-B661-AC9E323BCEDC}" type="datetimeFigureOut">
              <a:rPr lang="ja-JP" altLang="ru-RU" smtClean="0"/>
              <a:pPr/>
              <a:t>2017/12/6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fld id="{B10D3B03-457D-4D29-B6ED-3FDDB7AE5EC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48A5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D69473"/>
                </a:solidFill>
              </a:defRPr>
            </a:lvl1pPr>
            <a:lvl2pPr>
              <a:defRPr sz="2400">
                <a:solidFill>
                  <a:srgbClr val="D69473"/>
                </a:solidFill>
              </a:defRPr>
            </a:lvl2pPr>
            <a:lvl3pPr>
              <a:defRPr sz="2000">
                <a:solidFill>
                  <a:srgbClr val="D69473"/>
                </a:solidFill>
              </a:defRPr>
            </a:lvl3pPr>
            <a:lvl4pPr>
              <a:defRPr sz="1800">
                <a:solidFill>
                  <a:srgbClr val="D69473"/>
                </a:solidFill>
              </a:defRPr>
            </a:lvl4pPr>
            <a:lvl5pPr>
              <a:defRPr sz="1800">
                <a:solidFill>
                  <a:srgbClr val="D6947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D69473"/>
                </a:solidFill>
              </a:defRPr>
            </a:lvl1pPr>
            <a:lvl2pPr>
              <a:defRPr sz="2000">
                <a:solidFill>
                  <a:srgbClr val="D69473"/>
                </a:solidFill>
              </a:defRPr>
            </a:lvl2pPr>
            <a:lvl3pPr>
              <a:defRPr sz="1800">
                <a:solidFill>
                  <a:srgbClr val="D69473"/>
                </a:solidFill>
              </a:defRPr>
            </a:lvl3pPr>
            <a:lvl4pPr>
              <a:defRPr sz="1600">
                <a:solidFill>
                  <a:srgbClr val="D69473"/>
                </a:solidFill>
              </a:defRPr>
            </a:lvl4pPr>
            <a:lvl5pPr>
              <a:defRPr sz="1600">
                <a:solidFill>
                  <a:srgbClr val="D6947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ru-RU" dirty="0" smtClean="0"/>
              <a:t>Вставка рисунка</a:t>
            </a:r>
            <a:endParaRPr kumimoji="1"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54BF-C20A-4A89-B661-AC9E323BCEDC}" type="datetimeFigureOut">
              <a:rPr kumimoji="1" lang="ja-JP" altLang="ru-RU" smtClean="0"/>
              <a:pPr/>
              <a:t>2017/12/6</a:t>
            </a:fld>
            <a:endParaRPr kumimoji="1"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3B03-457D-4D29-B6ED-3FDDB7AE5EC3}" type="slidenum">
              <a:rPr kumimoji="1" lang="ru-RU" smtClean="0"/>
              <a:pPr/>
              <a:t>‹#›</a:t>
            </a:fld>
            <a:endParaRPr kumimoji="1"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ru-RU" smtClean="0"/>
              <a:t>Образец заголовка</a:t>
            </a:r>
            <a:endParaRPr kumimoji="1"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fld id="{DCBE54BF-C20A-4A89-B661-AC9E323BCEDC}" type="datetimeFigureOut">
              <a:rPr lang="ja-JP" altLang="ru-RU" smtClean="0"/>
              <a:pPr/>
              <a:t>2017/12/6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fld id="{B10D3B03-457D-4D29-B6ED-3FDDB7AE5EC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 cap="none" spc="50">
          <a:ln w="13500">
            <a:noFill/>
            <a:prstDash val="solid"/>
          </a:ln>
          <a:solidFill>
            <a:srgbClr val="E30746"/>
          </a:solidFill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3200" b="1" kern="1200">
          <a:solidFill>
            <a:srgbClr val="4A452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2800" kern="1200">
          <a:solidFill>
            <a:srgbClr val="4A452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2400" kern="1200">
          <a:solidFill>
            <a:srgbClr val="4A452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2000" kern="1200">
          <a:solidFill>
            <a:srgbClr val="4A452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kumimoji="1" sz="2000" kern="1200">
          <a:solidFill>
            <a:srgbClr val="4A452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9111.ru/img/articles/45568_0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hyperlink" Target="http://www.ufanet.ru/picstores/src/1_5_351_3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vokrugsveta.com/index.php?option=com_datsogallery&amp;Itemid=98&amp;func=wmark&amp;mid=253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://www.travelpod.com/users/zento/eandl2006.1188050280.34-scepter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g1.liveinternet.ru/images/attach/c/1/58/177/58177426_1272092717_korona_brit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brilliantime.ru/images/2011/05/%D0%B1%D1%80%D0%B8%D0%BB%D0%BB%D0%B8%D0%B0%D0%BD%D1%82-%D1%80%D0%B5%D0%B3%D0%B5%D0%BD%D1%82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0t4.ru/img/0-1000/301-340/304_1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copypast.ru/uploads/posts/thumbs/1230114627_167091.jp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i1217.photobucket.com/albums/dd395/ronic125/skipetr-diamond-orlov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hyperlink" Target="http://4put.ru/pictures/max/41/127418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i1217.photobucket.com/albums/dd395/ronic125/centenary-diamond.jpg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hyperlink" Target="http://img1.liveinternet.ru/images/attach/c/1/49/212/49212379_almaz_Svobodnaya_Rossiya_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ombard-perspectiva.ru/upload/a91.jpg" TargetMode="External"/><Relationship Id="rId5" Type="http://schemas.openxmlformats.org/officeDocument/2006/relationships/image" Target="../media/image51.jpeg"/><Relationship Id="rId4" Type="http://schemas.openxmlformats.org/officeDocument/2006/relationships/hyperlink" Target="http://www.catalogmineralov.ru/pic/b_1405625HxboX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almazziki.ru/main/fotogalery4/foto/102.jpg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jewelgator.com/picz/oval_diamond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hyperlink" Target="http://img-fotki.yandex.ru/get/4406/yulya-margarita.6/0_58be2_b6cbd5f2_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brilliantovo.ru/pics/kjlh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dragotsennye-kamni.ru/images/stories/dresden-green-diamond-1%20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A%D0%B8%D1%81%D0%BB%D0%BE%D1%80%D0%BE%D0%B4" TargetMode="External"/><Relationship Id="rId13" Type="http://schemas.openxmlformats.org/officeDocument/2006/relationships/hyperlink" Target="http://ru.wikipedia.org/wiki/%D0%A8%D0%BA%D0%B0%D0%BB%D0%B0_%D0%9C%D0%BE%D0%BE%D1%81%D0%B0" TargetMode="External"/><Relationship Id="rId18" Type="http://schemas.openxmlformats.org/officeDocument/2006/relationships/hyperlink" Target="http://ru.wikipedia.org/wiki/%D0%91%D1%80%D0%BE%D0%BD%D0%B7%D0%BE%D0%B2%D1%8B%D0%B9_%D0%B2%D0%B5%D0%BA" TargetMode="External"/><Relationship Id="rId3" Type="http://schemas.openxmlformats.org/officeDocument/2006/relationships/image" Target="../media/image63.jpeg"/><Relationship Id="rId21" Type="http://schemas.openxmlformats.org/officeDocument/2006/relationships/hyperlink" Target="http://ru.wikipedia.org/wiki/%D0%A2%D0%B0%D0%BB%D0%B8%D1%81%D0%BC%D0%B0%D0%BD" TargetMode="External"/><Relationship Id="rId7" Type="http://schemas.openxmlformats.org/officeDocument/2006/relationships/hyperlink" Target="http://ru.wikipedia.org/wiki/%D0%90%D0%BB%D1%8E%D0%BC%D0%B8%D0%BD%D0%B8%D0%B9" TargetMode="External"/><Relationship Id="rId12" Type="http://schemas.openxmlformats.org/officeDocument/2006/relationships/hyperlink" Target="http://ru.wikipedia.org/wiki/%D0%A2%D0%B2%D1%91%D1%80%D0%B4%D0%BE%D1%81%D1%82%D1%8C" TargetMode="External"/><Relationship Id="rId17" Type="http://schemas.openxmlformats.org/officeDocument/2006/relationships/hyperlink" Target="http://ru.wikipedia.org/wiki/%D0%9B%D0%B5%D0%B9%D0%BA%D0%BE%D1%81%D0%B0%D0%BF%D1%84%D0%B8%D1%80" TargetMode="External"/><Relationship Id="rId25" Type="http://schemas.openxmlformats.org/officeDocument/2006/relationships/hyperlink" Target="http://ru.wikipedia.org/wiki/%D0%95%D0%B2%D1%80%D0%BE%D0%BF%D0%B0" TargetMode="External"/><Relationship Id="rId2" Type="http://schemas.openxmlformats.org/officeDocument/2006/relationships/hyperlink" Target="http://upload.wikimedia.org/wikipedia/commons/0/0d/Ruby_cristal.jpg" TargetMode="External"/><Relationship Id="rId16" Type="http://schemas.openxmlformats.org/officeDocument/2006/relationships/hyperlink" Target="http://ru.wikipedia.org/wiki/%D0%A1%D0%B0%D0%BF%D1%84%D0%B8%D1%80" TargetMode="External"/><Relationship Id="rId20" Type="http://schemas.openxmlformats.org/officeDocument/2006/relationships/hyperlink" Target="http://ru.wikipedia.org/wiki/%D0%98%D0%BD%D0%B4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F%D1%85%D0%BE%D0%BD%D1%82" TargetMode="External"/><Relationship Id="rId11" Type="http://schemas.openxmlformats.org/officeDocument/2006/relationships/hyperlink" Target="http://ru.wikipedia.org/wiki/%D0%9E%D0%BA%D1%81%D0%B8%D0%B4%D1%8B" TargetMode="External"/><Relationship Id="rId24" Type="http://schemas.openxmlformats.org/officeDocument/2006/relationships/hyperlink" Target="http://ru.wikipedia.org/wiki/1800_%D0%B3%D0%BE%D0%B4" TargetMode="External"/><Relationship Id="rId5" Type="http://schemas.openxmlformats.org/officeDocument/2006/relationships/hyperlink" Target="http://ru.wikipedia.org/wiki/%D0%90%D1%80%D1%85%D0%B0%D0%B8%D0%B7%D0%BC" TargetMode="External"/><Relationship Id="rId15" Type="http://schemas.openxmlformats.org/officeDocument/2006/relationships/hyperlink" Target="http://ru.wikipedia.org/wiki/%D0%A5%D1%80%D0%BE%D0%BC" TargetMode="External"/><Relationship Id="rId23" Type="http://schemas.openxmlformats.org/officeDocument/2006/relationships/hyperlink" Target="http://ru.wikipedia.org/wiki/%D0%94%D1%80%D0%B5%D0%B2%D0%BD%D0%B8%D0%B9_%D0%A0%D0%B8%D0%BC" TargetMode="External"/><Relationship Id="rId10" Type="http://schemas.openxmlformats.org/officeDocument/2006/relationships/hyperlink" Target="http://ru.wikipedia.org/wiki/%D0%9A%D0%BE%D1%80%D1%83%D0%BD%D0%B4" TargetMode="External"/><Relationship Id="rId19" Type="http://schemas.openxmlformats.org/officeDocument/2006/relationships/hyperlink" Target="http://ru.wikipedia.org/wiki/%D0%91%D0%B8%D1%80%D0%BC%D0%B0" TargetMode="External"/><Relationship Id="rId4" Type="http://schemas.openxmlformats.org/officeDocument/2006/relationships/hyperlink" Target="http://ru.wikipedia.org/wiki/%D0%9B%D0%B0%D1%82%D0%B8%D0%BD%D1%81%D0%BA%D0%B8%D0%B9_%D1%8F%D0%B7%D1%8B%D0%BA" TargetMode="External"/><Relationship Id="rId9" Type="http://schemas.openxmlformats.org/officeDocument/2006/relationships/hyperlink" Target="http://ru.wikipedia.org/wiki/%D0%9C%D0%B8%D0%BD%D0%B5%D1%80%D0%B0%D0%BB" TargetMode="External"/><Relationship Id="rId14" Type="http://schemas.openxmlformats.org/officeDocument/2006/relationships/hyperlink" Target="http://ru.wikipedia.org/wiki/%D0%9F%D0%BB%D0%BE%D1%82%D0%BD%D0%BE%D1%81%D1%82%D1%8C" TargetMode="External"/><Relationship Id="rId22" Type="http://schemas.openxmlformats.org/officeDocument/2006/relationships/hyperlink" Target="http://ru.wikipedia.org/wiki/%D0%93%D1%80%D0%B5%D1%86%D0%B8%D1%8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0%D1%84%D1%80%D0%B8%D0%BA%D0%B0" TargetMode="External"/><Relationship Id="rId13" Type="http://schemas.openxmlformats.org/officeDocument/2006/relationships/image" Target="../media/image64.jpeg"/><Relationship Id="rId3" Type="http://schemas.openxmlformats.org/officeDocument/2006/relationships/hyperlink" Target="http://ru.wikipedia.org/wiki/%D0%90%D0%B7%D0%B8%D1%8F" TargetMode="External"/><Relationship Id="rId7" Type="http://schemas.openxmlformats.org/officeDocument/2006/relationships/hyperlink" Target="http://ru.wikipedia.org/wiki/%D0%A1%D0%BF%D1%80%D0%BE%D1%81" TargetMode="External"/><Relationship Id="rId12" Type="http://schemas.openxmlformats.org/officeDocument/2006/relationships/hyperlink" Target="http://ru.wikipedia.org/wiki/%D0%A2%D0%B0%D0%B4%D0%B6%D0%B8%D0%BA%D0%B8%D1%81%D1%82%D0%B0%D0%BD" TargetMode="External"/><Relationship Id="rId2" Type="http://schemas.openxmlformats.org/officeDocument/2006/relationships/hyperlink" Target="http://ru.wikipedia.org/wiki/%D0%90%D0%BD%D1%82%D0%B0%D1%80%D0%BA%D1%82%D0%B8%D0%B4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8%D1%80%D0%B8-%D0%9B%D0%B0%D0%BD%D0%BA%D0%B0" TargetMode="External"/><Relationship Id="rId11" Type="http://schemas.openxmlformats.org/officeDocument/2006/relationships/hyperlink" Target="http://ru.wikipedia.org/wiki/%D0%9F%D0%B0%D0%BC%D0%B8%D1%80" TargetMode="External"/><Relationship Id="rId5" Type="http://schemas.openxmlformats.org/officeDocument/2006/relationships/hyperlink" Target="http://ru.wikipedia.org/wiki/%D0%A2%D0%B0%D0%B8%D0%BB%D0%B0%D0%BD%D0%B4" TargetMode="External"/><Relationship Id="rId10" Type="http://schemas.openxmlformats.org/officeDocument/2006/relationships/hyperlink" Target="http://ru.wikipedia.org/wiki/%D0%A2%D0%B0%D0%BD%D0%B7%D0%B0%D0%BD%D0%B8%D1%8F" TargetMode="External"/><Relationship Id="rId4" Type="http://schemas.openxmlformats.org/officeDocument/2006/relationships/hyperlink" Target="http://ru.wikipedia.org/wiki/%D0%9C%D1%8C%D1%8F%D0%BD%D0%BC%D0%B0" TargetMode="External"/><Relationship Id="rId9" Type="http://schemas.openxmlformats.org/officeDocument/2006/relationships/hyperlink" Target="http://ru.wikipedia.org/wiki/%D0%9A%D0%B5%D0%BD%D0%B8%D1%8F" TargetMode="External"/><Relationship Id="rId1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0%D1%83%D0%B1%D0%B8%D0%BD" TargetMode="External"/><Relationship Id="rId13" Type="http://schemas.openxmlformats.org/officeDocument/2006/relationships/hyperlink" Target="http://ru.wikipedia.org/wiki/%D0%90%D1%81%D1%82%D0%B5%D1%80%D0%B8%D0%B7%D0%BC_(%D0%B2_%D0%BC%D0%B8%D0%BD%D0%B5%D1%80%D0%B0%D0%BB%D0%BE%D0%B3%D0%B8%D0%B8)" TargetMode="External"/><Relationship Id="rId3" Type="http://schemas.openxmlformats.org/officeDocument/2006/relationships/hyperlink" Target="http://ru.wikipedia.org/wiki/%D0%9A%D0%BE%D1%80%D1%83%D0%BD%D0%B4" TargetMode="External"/><Relationship Id="rId7" Type="http://schemas.openxmlformats.org/officeDocument/2006/relationships/hyperlink" Target="http://ru.wikipedia.org/wiki/%D0%9A%D1%80%D0%B0%D1%81%D0%BD%D1%8B%D0%B9_%D1%86%D0%B2%D0%B5%D1%82" TargetMode="External"/><Relationship Id="rId12" Type="http://schemas.openxmlformats.org/officeDocument/2006/relationships/image" Target="../media/image73.jpeg"/><Relationship Id="rId2" Type="http://schemas.openxmlformats.org/officeDocument/2006/relationships/hyperlink" Target="http://ru.wikipedia.org/wiki/%D0%9C%D0%B8%D0%BD%D0%B5%D1%80%D0%B0%D0%BB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6%D0%B2%D0%B5%D1%82" TargetMode="External"/><Relationship Id="rId11" Type="http://schemas.openxmlformats.org/officeDocument/2006/relationships/image" Target="../media/image72.jpeg"/><Relationship Id="rId5" Type="http://schemas.openxmlformats.org/officeDocument/2006/relationships/hyperlink" Target="http://ru.wikipedia.org/wiki/%D0%A1%D0%B8%D0%BD%D0%B8%D0%B9" TargetMode="External"/><Relationship Id="rId10" Type="http://schemas.openxmlformats.org/officeDocument/2006/relationships/image" Target="../media/image71.jpeg"/><Relationship Id="rId4" Type="http://schemas.openxmlformats.org/officeDocument/2006/relationships/hyperlink" Target="http://ru.wikipedia.org/wiki/%D0%94%D1%80%D0%B0%D0%B3%D0%BE%D1%86%D0%B5%D0%BD%D0%BD%D1%8B%D0%B9_%D0%BA%D0%B0%D0%BC%D0%B5%D0%BD%D1%8C" TargetMode="External"/><Relationship Id="rId9" Type="http://schemas.openxmlformats.org/officeDocument/2006/relationships/hyperlink" Target="http://ru.wikipedia.org/wiki/%D0%90%D0%BB%D1%8E%D0%BC%D0%B8%D0%BD%D0%B8%D1%8F_%D0%BE%D0%BA%D1%81%D0%B8%D0%B4" TargetMode="External"/><Relationship Id="rId14" Type="http://schemas.openxmlformats.org/officeDocument/2006/relationships/hyperlink" Target="http://ru.wikipedia.org/wiki/%D0%9A%D0%B0%D0%B1%D0%BE%D1%88%D0%BE%D0%B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1%D1%80%D0%B5%D0%BA%D0%B5%D1%82%D1%8B" TargetMode="External"/><Relationship Id="rId3" Type="http://schemas.openxmlformats.org/officeDocument/2006/relationships/hyperlink" Target="http://ru.wikipedia.org/wiki/%D0%A1%D0%BA%D0%B0%D0%BB%D1%8C%D0%BF%D0%B5%D0%BB%D1%8C" TargetMode="External"/><Relationship Id="rId7" Type="http://schemas.openxmlformats.org/officeDocument/2006/relationships/hyperlink" Target="http://ru.wikipedia.org/wiki/%D0%9C%D0%B8%D0%BA%D1%80%D0%BE%D1%81%D1%85%D0%B5%D0%BC%D0%B0" TargetMode="External"/><Relationship Id="rId2" Type="http://schemas.openxmlformats.org/officeDocument/2006/relationships/hyperlink" Target="http://ru.wikipedia.org/wiki/%D0%9E%D1%84%D1%82%D0%B0%D0%BB%D1%8C%D0%BC%D0%BE%D0%BB%D0%BE%D0%B3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9E%D1%80%D0%B1%D0%B8%D1%82%D0%B0%D0%BB%D1%8C%D0%BD%D0%B0%D1%8F_%D1%81%D1%82%D0%B0%D0%BD%D1%86%D0%B8%D1%8F" TargetMode="External"/><Relationship Id="rId5" Type="http://schemas.openxmlformats.org/officeDocument/2006/relationships/hyperlink" Target="http://ru.wikipedia.org/wiki/%D0%98%D0%BB%D0%BB%D1%8E%D0%BC%D0%B8%D0%BD%D0%B0%D1%82%D0%BE%D1%80" TargetMode="External"/><Relationship Id="rId4" Type="http://schemas.openxmlformats.org/officeDocument/2006/relationships/hyperlink" Target="http://ru.wikipedia.org/wiki/%D0%A5%D1%80%D1%83%D1%81%D1%82%D0%B0%D0%BB%D0%B8%D0%BA" TargetMode="External"/><Relationship Id="rId9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ru.wikipedia.org/wiki/%D0%90%D1%81%D1%83%D0%B0%D0%BD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u.wikipedia.org/wiki/%D0%98%D1%81%D0%B8%D0%B4%D0%B0" TargetMode="External"/><Relationship Id="rId4" Type="http://schemas.openxmlformats.org/officeDocument/2006/relationships/hyperlink" Target="http://ru.wikipedia.org/wiki/%D0%9C%D1%83%D0%BC%D0%B8%D1%8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D%D0%B3%D0%BB%D0%B8%D0%B9%D1%81%D0%BA%D0%B8%D0%B9_%D1%8F%D0%B7%D1%8B%D0%BA" TargetMode="External"/><Relationship Id="rId2" Type="http://schemas.openxmlformats.org/officeDocument/2006/relationships/hyperlink" Target="http://ru.wikipedia.org/wiki/%D0%A5%D1%80%D0%B8%D0%B7%D0%BE%D0%B1%D0%B5%D1%80%D0%B8%D0%BB%D0%BB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B%D0%B5%D0%BA%D1%81%D0%B0%D0%BD%D0%B4%D1%80_II" TargetMode="External"/><Relationship Id="rId2" Type="http://schemas.openxmlformats.org/officeDocument/2006/relationships/hyperlink" Target="http://ru.wikipedia.org/wiki/%D0%9F%D0%B5%D1%80%D0%BE%D0%B2%D1%81%D0%BA%D0%B8%D0%B9,_%D0%9B%D0%B5%D0%B2_%D0%90%D0%BB%D0%B5%D0%BA%D1%81%D0%B5%D0%B5%D0%B2%D0%B8%D1%8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hyperlink" Target="http://ru.wikipedia.org/wiki/1834_%D0%B3%D0%BE%D0%B4" TargetMode="External"/><Relationship Id="rId4" Type="http://schemas.openxmlformats.org/officeDocument/2006/relationships/hyperlink" Target="http://ru.wikipedia.org/wiki/17_%D0%B0%D0%BF%D1%80%D0%B5%D0%BB%D1%8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ru.wikipedia.org/wiki/%D0%9E%D0%BA%D1%81%D0%B8%D0%B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2%D0%B0%D0%B8%D0%BB%D0%B0%D0%BD%D0%B4" TargetMode="External"/><Relationship Id="rId3" Type="http://schemas.openxmlformats.org/officeDocument/2006/relationships/image" Target="../media/image136.jpeg"/><Relationship Id="rId7" Type="http://schemas.openxmlformats.org/officeDocument/2006/relationships/hyperlink" Target="http://ru.wikipedia.org/wiki/%D0%A8%D1%80%D0%B8-%D0%9B%D0%B0%D0%BD%D0%BA%D0%B0" TargetMode="Externa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0%D1%83%D0%B1%D0%B8%D0%BD" TargetMode="External"/><Relationship Id="rId11" Type="http://schemas.openxmlformats.org/officeDocument/2006/relationships/hyperlink" Target="http://ru.wikipedia.org/wiki/%D0%98%D0%BD%D0%B4%D0%B8%D1%8F" TargetMode="External"/><Relationship Id="rId5" Type="http://schemas.openxmlformats.org/officeDocument/2006/relationships/hyperlink" Target="http://ru.wikipedia.org/wiki/%D0%9C%D1%8C%D1%8F%D0%BD%D0%BC%D0%B0" TargetMode="External"/><Relationship Id="rId10" Type="http://schemas.openxmlformats.org/officeDocument/2006/relationships/hyperlink" Target="http://ru.wikipedia.org/wiki/%D0%91%D1%80%D0%B0%D0%B7%D0%B8%D0%BB%D0%B8%D1%8F" TargetMode="External"/><Relationship Id="rId4" Type="http://schemas.openxmlformats.org/officeDocument/2006/relationships/image" Target="../media/image137.jpeg"/><Relationship Id="rId9" Type="http://schemas.openxmlformats.org/officeDocument/2006/relationships/hyperlink" Target="http://ru.wikipedia.org/wiki/%D0%90%D1%84%D0%B3%D0%B0%D0%BD%D0%B8%D1%81%D1%82%D0%B0%D0%BD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5286412" cy="147002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E30746"/>
                </a:solidFill>
              </a:rPr>
              <a:t>КАМНИ</a:t>
            </a:r>
            <a:endParaRPr kumimoji="1" lang="ru-RU" sz="8000" dirty="0">
              <a:solidFill>
                <a:srgbClr val="E3074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857364"/>
            <a:ext cx="8643998" cy="164307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Украшать ювелирные изделия драгоценными камнями люди начали очень давно. При этом в основном ценился только их цвет. Драгоценные камни радовали глаз, им приписывали магическую силу, целебные свойства. Используя драгоценные камни подобным образом, люди не обращали внимания на их огранку. Гораздо позже, в XIX в., драгоценные камни начинают ценить за их истинные качества — твердость, чистоту, размеры. Со временем техника обработки драгоценных камней стала более совершенной</a:t>
            </a:r>
            <a:endParaRPr kumimoji="1"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img1.liveinternet.ru/images/foto/b/3/apps/0/655/655137_23599242_120916093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643314"/>
            <a:ext cx="4929222" cy="3032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643998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Средние Века камни начали поступать из Африки, Австралии, Северной и Южной Америки, Австралии, Сибири. Великолепные колумбийские изумруды впервые попали в Европу в 16в. в трофеях конкистадоров. По цветам и размерам они превосходили изумруды из Египта. Крупные месторождения топаза, турмалина, хризоберилла, агата были открыты в Бразилии. Среди великих открытий 19в. - месторождения алмазов в Южной Африке и Австралии. В этом же веке расширилась добыча алмазов в Сибири, многих странах Африки.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www.greenstylelife.com/wp-content/uploads/image_thumb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3810000" cy="3810000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pic>
        <p:nvPicPr>
          <p:cNvPr id="25604" name="Picture 4" descr="http://basik.ru/forum/uploads/monthly_05_2007/post-4-1180547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643182"/>
            <a:ext cx="4667283" cy="35004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6286520"/>
            <a:ext cx="8709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топазы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7884" y="6215082"/>
            <a:ext cx="11212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турмалин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zagadkikamnej.ru/assets/images/vse-kamni-foto/hrizoberil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76725" cy="2857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57686" y="285728"/>
            <a:ext cx="143064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хризоберилл</a:t>
            </a:r>
            <a:endParaRPr lang="ru-RU" dirty="0"/>
          </a:p>
        </p:txBody>
      </p:sp>
      <p:pic>
        <p:nvPicPr>
          <p:cNvPr id="24580" name="Picture 4" descr="http://www.anekdotets.ru/uploads/posts/2011-06/8ce73gagb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28868"/>
            <a:ext cx="4214842" cy="4214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929322" y="1857364"/>
            <a:ext cx="187948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алмазы в Сибири</a:t>
            </a:r>
            <a:endParaRPr lang="ru-RU" dirty="0"/>
          </a:p>
        </p:txBody>
      </p:sp>
      <p:pic>
        <p:nvPicPr>
          <p:cNvPr id="24582" name="Picture 6" descr="http://www.374.ru/images/2007-11/09/51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357562"/>
            <a:ext cx="4357686" cy="3271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85918" y="214290"/>
            <a:ext cx="5715040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Классификация ювелирных камней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Бауэра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—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А.Е. Ферсмана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1142984"/>
            <a:ext cx="463274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Ювелирные камни группы А (самоцветы)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14282" y="1643050"/>
            <a:ext cx="3214678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порядка: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алмаз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рубин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сапфир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изумруд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александрит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dirty="0" smtClean="0">
                <a:solidFill>
                  <a:srgbClr val="333333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лагородная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шпинель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эвклаз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4071942"/>
            <a:ext cx="6500858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Алмаз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это, пожалуй, самый популярный, самый драгоценный камень в мире. Бриллиант — это алмаз в обработанном виде. Обычно он бесцветный или имеет слабые желтые, бурые, серые, зеленые, иногда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розовые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оттенки, редко — черные. Существует около 1000 сортов ювелирных алмазов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Алма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714884"/>
            <a:ext cx="1790700" cy="17145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5984" y="5715016"/>
            <a:ext cx="657229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Минерал, кристаллическая полиморфная модификация самородного углерода (до 99,8%), по блеску, красоте и твердости превосходящий все минералы.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Rough diamo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71612"/>
            <a:ext cx="3143272" cy="236618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072330" y="2428868"/>
            <a:ext cx="171451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Алмаз в материнской породе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4572000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Особенности образования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Предполагается, что алмаз кристаллизуется одним из первых минералов при остывании мантийного силикатного расплава на глубине 150-200 км при давлении 5000 МПа, а затем выносится к поверхности Земли в результате взрывных процессов, сопровождающих формирование кимберлитовых трубок, 15-20% которых содержит алмаз.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4000504"/>
            <a:ext cx="457200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Месторождения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Промышленные месторождения связаны с кимберлитами, россыпями. Главный зарубежные добывающее страны: ЮАР, Конго (Заир), Ботсвана, Намибия. В Российской Федерации месторождения в Якутии, на Урале.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357166"/>
            <a:ext cx="3429008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Добыча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Ежегодная мировая добыча алмазов оценивается в 100 млн. кар (20 тонн), из них 40 млн. приходится на страны Африки и по 30 млн. на Россию и Австралию.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://www.odintsovo.info/img/2004/04/Yakuti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500306"/>
            <a:ext cx="3786214" cy="31274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5857892"/>
            <a:ext cx="364335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Кимберлитовая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трубка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"Мир"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Карьер имеет глубину 525 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12 из 63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214290"/>
            <a:ext cx="4500594" cy="3369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929190" y="571480"/>
            <a:ext cx="342899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Уникальный жёлтый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алмаз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нашли 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Якутии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весом 136,35 карата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Картинка 58 из 63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286124"/>
            <a:ext cx="4572000" cy="34139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5720" y="4857760"/>
            <a:ext cx="364330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Редчайшие в мире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голубые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алмазы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также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добываются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 территории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Якутии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Картинка 1 из 2770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5076825" cy="33242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43570" y="214290"/>
            <a:ext cx="3143272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Самым крупным алмазом в мире является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«КУЛЛИНАН»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Свое название -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Куллинан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- алмаз получил в честь первооткрывателя и владельца рудника «Премьер» сэра Томаса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Куллинана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Камень поражал не только размерами, но и удивительной чистотой, полным отсутствием минеральных включений, пузырей и трещин.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3643314"/>
            <a:ext cx="2286016" cy="289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Одна из двух крупных частей алмаза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Куллинан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была в форме «груши», весом 530,2 карата, и получила название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«Большая Звезда Африки»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Куллинан-I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Сегодня это — самый крупный в мире бриллиант. Он нашёл место в верхушке королевского скипетра Великобритании.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Картинка 2 из 169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571876"/>
            <a:ext cx="2643206" cy="31326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857884" y="3071810"/>
            <a:ext cx="2714644" cy="33239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Алмаз был найден в январе 1905 года,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Куллинан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весил 3106 карат, достигал размеров кулака. Эксперты оценили алмаз в 7,5 млрд. долларов. Обрабатывать самый крупный алмаз в мире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Куллинан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было доверено лучшему гранильщику Европы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Иозефу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Асскеру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работавшему в знаменитой голландской фирме «И. Й.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Ашер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Ко».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общей сложности из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Куллинана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было изготовлено несколько крупных и 96 мелких бриллиантов.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142852"/>
            <a:ext cx="45720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Второй осколок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«Малая звезда Африки»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Куллинан-II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приобрел форму «изумруда»; он весит 317,4 карата. Он украшает британскую корону...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Картинка 33 из 17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880210" cy="51435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214282" y="5429264"/>
            <a:ext cx="4572000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частей алмаза, оставшихся после обработки первых двух бриллиантов, были огранены ещё два крупных камня: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Куллинан-III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94,4 карата, 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Куллинан-IV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63,65 карата, и менее крупные бриллианты,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названны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«Малыми звёздами Африки».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Kullian-Malie_Zvezd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357298"/>
            <a:ext cx="3740125" cy="4129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3643338" cy="60939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«Регент»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является одним из известных исторических камней, крупнейший (масса 136,75 кар) из хранящихся в Лувре алмазов. Найден в копях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Голконды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 Индии в 1700 рабом-индусом, который разрезал бедро и спрятал камень в ране под повязкой. Английский матрос обещал рабу свободу за алмаз, но заманив его на судно, отнял камень и убил. Алмаз он продал за 1000 фунтов стерлингов английскому губернатору форта Св. Георга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Питту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чьим именем камень назывался до 1717, когда герцог Орлеанский, регент Франции, купил камень для Людовика XV за 3375 тыс. франков. В 1792 при разграблении королевского дворца камень пропал, но затем был найден. Республиканское правительство Франции заложило алмаз богатому московскому купцу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Трескову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 выкупил его генерал Бонапарт (Наполеон I), приказавший вправить его в эфес своей шпаги. В 1886 при распродаже сокровищ французской короны «Регент» был выкуплен за 6 миллионов франков для музея Лувра.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Картинка 3 из 81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857232"/>
            <a:ext cx="4503003" cy="47149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786190"/>
            <a:ext cx="7858180" cy="28931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«КОХИНОР»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является одним из наиболее известных исторических алмазов, принадлежащий к сокровищам английской короны. Алмаз упоминается в «Записках» основателя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Могольской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империи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Бабура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(правнука Тимура), передавался по наследству в династии Великих Моголов. Был огранен в форме розы, напоминая по виду половину разрезанного поперек куриного яйца, его масса составляла 186 кар. В 1739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Надир-Шах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захватил Дели, но знаменитого алмаза там не нашел. Выяснилось, что владелец камня Мухаммед-шах постоянно носил камень в своем тюрбане. Победитель предложил побежденному обменяться тюрбанами в знак «вечной дружбы» — так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Надир-Шах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стал владельцем драгоценности. Увидев его сверкание,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Надир-Шах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воскликнул: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Кох-и-нур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»! («Гора света»!), дав таким образом название камню. Позже владельцами камня были эмиры Афганистана; от них он перешел к махараджам сикхов. После подавления англичанами восстания сикхов в 1848 «Кохинор» был объявлен военным трофеем и подарен английской королеве Виктории. В 1852 камень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переогранили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после чего его масса уменьшилась до 108 кар. Этот бриллиант вставлен в Королевскую государственную корону («Корона королевы Мэри»).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Картинка 3 из 88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42852"/>
            <a:ext cx="5048252" cy="35337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142984"/>
            <a:ext cx="4357718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“Шах”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является одним из самых известных исторических камней, алмаз (масса 88 кар), хранится в Алмазном фонде России в Москве. На камне выгравированы надписи на персидском языке, рассказывающие о его прежних владельцах. Алмаз не огранен, а лишь отполирован, сохранилась часть естественных граней октаэдра. Форма его удлиненная, на одном из концов прорезана глубокая кольцевая борозда для подвешивания камня. Камень долгое время висел над троном Великих Моголов в качестве талисмана. В 1829 после разгрома русского посольства в Тегеране и убийства поэта и дипломата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Грибоедова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 Петербург была послана делегация во главе с сыном шаха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Хосров-Мирзой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числе «искупительных подарков» Николаю I был вручен от имени шаха старинный алмаз.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Картинка 7 из 154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90"/>
            <a:ext cx="4143404" cy="64994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85728"/>
            <a:ext cx="3286148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" В каждом драгоценном камне, как в капле воды, отражено всё величие природы, и любого из них достаточно, чтобы ощутить верх ее совершенства",- так характеризовал камни-самоцветы древнеримский естествоиспытатель Плиний Старший (23-79 гг.) в своей «Естественной истории»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://www.anekdotets.ru/uploads/posts/2011-06/b8dbsjmsj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000504"/>
            <a:ext cx="2643206" cy="264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6630" name="Picture 6" descr="http://newsfromweb.ru/images/news10/128346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42852"/>
            <a:ext cx="5010150" cy="4191001"/>
          </a:xfrm>
          <a:prstGeom prst="rect">
            <a:avLst/>
          </a:prstGeom>
          <a:noFill/>
        </p:spPr>
      </p:pic>
      <p:pic>
        <p:nvPicPr>
          <p:cNvPr id="26632" name="Picture 8" descr="http://notes-hostess.ru/wp-content/uploads/2012/01/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429132"/>
            <a:ext cx="2214578" cy="2214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а 55 из 117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14290"/>
            <a:ext cx="5000660" cy="37449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Picture 2" descr="Картинка 14 из 154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000504"/>
            <a:ext cx="5072098" cy="2612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214282" y="500042"/>
            <a:ext cx="3357586" cy="550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«ОРЛОВ»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является самым крупным алмазом в Алмазном фонде России в Москве. Масса камня 199,6 кар. Считается, что он был найден в Индии в начале 17 в. Легенда рассказывает, что этот алмаз служил глазом для статуи Брахмы в храме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Серингапатама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(штат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Майсур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откуда его в начале 18 в. похитил французский солдат. По другой версии алмаз был украден из трона персидского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Надир-Шаха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после его гибели (1747). В 1768 камень был куплен в Амстердаме русским графом Г. Орловым за 400 000 золотых рублей, подарившим его Екатерине II, которая приказала вставить камень в свой золотой скипетр. Алмаз имеет чуть голубоватый отлив, огранен в форме розы (старая индийская огранка).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2928958" cy="550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Алмаз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«Столетие»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исследовался и обрабатывался в течении трёх лет - с 1988 по 1991 гг. В результате был получен бриллиант весом 273 карата, который своей оригинальной формой напоминает сердце или гербовый щит. Работа над камнем в недрах Лаборатории по исследованию алмазов была поручена одному из величайших гранильщиков мира,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Габи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Толковски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представителю прославленной династии. Пять месяцев ушло на отсечение лишних частей камня с использованием традиционных ручных методов работы. Девять месяцев заняла полировка, три месяца - заключительный этап.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Картинка 16 из 871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14290"/>
            <a:ext cx="5000639" cy="6350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3929090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Promesse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Lesotho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«Надежда Лесото»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это белый бриллиант в 603 карата, который был обнаружен не давно в Лесото. Он является самым крупным из найденных в этом веке и 14-й по величине из всех камней, обнаруженных за всю историю. У камня просто исключительный цвет, он считается самым красивым у ценителей бриллиантов».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Лесото уже не первый раз поставляет мировой ювелирной индустрии подобные клады: в 1967 году там был обнаружен чуть менее крупный бриллиант в 601 карат.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Картинка 3 из 739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42852"/>
            <a:ext cx="4172693" cy="3143272"/>
          </a:xfrm>
          <a:prstGeom prst="rect">
            <a:avLst/>
          </a:prstGeom>
          <a:noFill/>
        </p:spPr>
      </p:pic>
      <p:pic>
        <p:nvPicPr>
          <p:cNvPr id="4" name="Picture 4" descr="Картинка 9 из 1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214686"/>
            <a:ext cx="4381529" cy="3286148"/>
          </a:xfrm>
          <a:prstGeom prst="rect">
            <a:avLst/>
          </a:prstGeom>
          <a:noFill/>
        </p:spPr>
      </p:pic>
      <p:pic>
        <p:nvPicPr>
          <p:cNvPr id="5" name="Picture 10" descr="Картинка 7 из 739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3714752"/>
            <a:ext cx="2714644" cy="20168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6000768"/>
            <a:ext cx="31643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Найден 28 сентября 1991 года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241,88 карат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14 из 1060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857364"/>
            <a:ext cx="4774380" cy="478634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85728"/>
            <a:ext cx="857256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Самый редкий и дорогой фантазийный цвет у бриллиантов - красный. Если цвет алмаза является более насыщенным, чем цветность "Z", тогда ему присваивается статус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Fancy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(фантазийный). В сертификате обязательно указывается цвет камня: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Brown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Blue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...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428736"/>
            <a:ext cx="3429024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Фантазийные алмазы представлены широкой цветовой гаммой (синий, зеленый, фиолетовый, желтый, оранжевый), однако по утверждению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Геммологического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института Америки, естественно-красный цвет алмазов большая редкость. За весь период деятельности  лабораторией было сертифицировано всего около 20 истинно красных алмазов.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143380"/>
            <a:ext cx="3429024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Цветные алмазы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добваются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основном в австралийской шахте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Аргайл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которая ежегодно добывает около 600 миллионов камней. Правда, из этого объема только около 60 алмазов являются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розовыми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или красными. На каждый 1 миллион каратов необработанных алмазов приходится всего 1 карат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розовых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или красных алмазов - это примерно 0,0001%.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3786214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восьмидесятые годы прошлого века в Конго местная девочка, играя на куче обычных булыжников, нашла алмаз желтого цвета весом 890 карат. Камень был продан ливанскими торговцами концерну "Де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Бирс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", затем оказался собственностью корпорации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Зейл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". В 1984 году алмаз огранили, превратив в бриллиант массой 407 карат, названный – «Несравненный». В конце XX века камень был продан на аукционе за 12 миллионов долларов.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Картинка 236 из 27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39686"/>
            <a:ext cx="3643338" cy="3861148"/>
          </a:xfrm>
          <a:prstGeom prst="rect">
            <a:avLst/>
          </a:prstGeom>
          <a:noFill/>
        </p:spPr>
      </p:pic>
      <p:pic>
        <p:nvPicPr>
          <p:cNvPr id="4" name="Picture 4" descr="Картинка 8 из 362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214290"/>
            <a:ext cx="379095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357686" y="4643446"/>
            <a:ext cx="464347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Когда-то этот бриллиант назывался «Терещенко», поскольку был куплен накануне Первой мировой войны Михаилом Ивановичем Терещенко.</a:t>
            </a:r>
            <a:r>
              <a:rPr lang="ru-RU" sz="1400" dirty="0" smtClean="0"/>
              <a:t> Нынешнее название алмазу дано по новому владельцу. Кроме того, что самоцвет причисляется к са­мым крупным синим алмазам, он еще и отличается ред­ким «фантастическим синим» цветом. Нынешняя цена камня определена в 20 миллионов долларов.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357826"/>
            <a:ext cx="8715436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Дрезденский Зеленый Бриллиант- прекрасный яблочно-зеленый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алмаз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безупречный, чистейшей воды. Весит 41 метрический карат. Это самый большой из известных зеленых бриллиантов, один из редчайших драгоценных камней. Камень был куплен королем Саксонии Фридрихом Августом II в 1743 за 9000 фунтов. Происходит вероятно из Индии.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Картинка 8 из 1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00240"/>
            <a:ext cx="4232160" cy="32861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Picture 6" descr="Картинка 5 из 1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857232"/>
            <a:ext cx="4437934" cy="31813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786050" y="142852"/>
            <a:ext cx="37386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Дрезденский Зеленый Бриллиант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pro-kamni.ru/wp-content/uploads/2012/03/CHernyiy-almaz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167080" cy="42148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4857760"/>
            <a:ext cx="30896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Чёрный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алмаз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карбонадо.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14290"/>
            <a:ext cx="42862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Настоящие алмазы карбонадо в ювелирных украшениях  не используются из-за поликристаллической структуры, пористого строения, а также сверхвысокой твердости обрабатывать их практически невозможно.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2071678"/>
            <a:ext cx="4000528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Внешне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карбонадо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не производят большого впечатления. Они выглядят, как простые обожженные камни. Их обнаружили пока только в Бразилии и Центральной Африке. Но эти, непритязательного вида образцы являются самыми настоящими алмазами, но только алмазами необычными, как они образовались, с точностью до сих пор не может ответить никто.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357826"/>
            <a:ext cx="850112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Карбонадо удивляют не только своими большими размерами. Благодаря поликристаллической структуре эти черные алмазы значительно тверже обычных. Их практически невозможно распилить, разрезать, обработать каким либо другим способом.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799408" cy="6429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5429256" y="1000108"/>
            <a:ext cx="3000380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Шапка Алмазная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1682 - 1687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Золото, серебро, драгоценные камни, жемчуг, мех; литье, чеканка, резьба, эмаль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Высота 29,5 см. окружность 64 см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Государственный историко-культурный музей-заповедник "Московский Кремль". Оружейная палата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Москва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Принадлежала царю Ивану Алексеевичу. Работа Мастерских Московского Кремля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429264"/>
            <a:ext cx="792961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Технические алмазы используются в алмазных буровых коронках, пилах, резцах, фильерах для вытягивания проволоки, для изготовления полировальных порошков и паст, а также в оптической и электронной промышленности как полупроводники.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4" descr="http://www.ictt.by/Docs/catalog2005/catalog/image/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85728"/>
            <a:ext cx="3599662" cy="2571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7654" name="Picture 6" descr="http://demontag-spb.ru/data/uploads/almaznaya_rez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14290"/>
            <a:ext cx="2571768" cy="2571768"/>
          </a:xfrm>
          <a:prstGeom prst="rect">
            <a:avLst/>
          </a:prstGeom>
          <a:noFill/>
        </p:spPr>
      </p:pic>
      <p:pic>
        <p:nvPicPr>
          <p:cNvPr id="27656" name="Picture 8" descr="http://images04.olx.ru/ui/13/73/99/1298804241_171496499_2---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000372"/>
            <a:ext cx="3214710" cy="2191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3306" y="214290"/>
            <a:ext cx="1593385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Рубин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Файл:Ruby cristal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292895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5214950"/>
            <a:ext cx="842968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Руби́н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tooltip="Латинский язык"/>
              </a:rPr>
              <a:t>лат.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rubens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rubinus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 красный;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 tooltip="Архаизм"/>
              </a:rPr>
              <a:t>устар.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сардис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лал, красный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  <a:hlinkClick r:id="rId6" tooltip="Яхонт"/>
              </a:rPr>
              <a:t>яхонт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  <a:hlinkClick r:id="rId7" tooltip="Алюминий"/>
              </a:rPr>
              <a:t>Al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  <a:hlinkClick r:id="rId8" tooltip="Кислород"/>
              </a:rPr>
              <a:t>O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9" tooltip="Минерал"/>
              </a:rPr>
              <a:t>минерал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разновидность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0" tooltip="Корунд"/>
              </a:rPr>
              <a:t>корунда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относится к классу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11" tooltip="Оксиды"/>
              </a:rPr>
              <a:t>окислов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12" tooltip="Твёрдость"/>
              </a:rPr>
              <a:t>Твёрдость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 9 по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3" tooltip="Шкала Мооса"/>
              </a:rPr>
              <a:t>шкале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13" tooltip="Шкала Мооса"/>
              </a:rPr>
              <a:t>Мооса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4" tooltip="Плотность"/>
              </a:rPr>
              <a:t>плотность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3,97 — 4,05г/см³. Красную окраску придаёт примесь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5" tooltip="Хром"/>
              </a:rPr>
              <a:t>хрома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Красные корунды называются рубинами, синие —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6" tooltip="Сапфир"/>
              </a:rPr>
              <a:t>сапфирами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Светлоокрашенные сапфиры или бесцветный корунд ювелирного качества носит название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17" tooltip="Лейкосапфир"/>
              </a:rPr>
              <a:t>лейкосапфир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357298"/>
            <a:ext cx="4572000" cy="3139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Предполагается, что рубины добывались уже в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8" tooltip="Бронзовый век"/>
              </a:rPr>
              <a:t>бронзовом веке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9" tooltip="Бирма"/>
              </a:rPr>
              <a:t>Бирме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2000 лет назад рубины ценились и в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0" tooltip="Индия"/>
              </a:rPr>
              <a:t>Индии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 использовались в качестве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1" tooltip="Талисман"/>
              </a:rPr>
              <a:t>талисманов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Знали рубины также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2" tooltip="Греция"/>
              </a:rPr>
              <a:t>греки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3" tooltip="Древний Рим"/>
              </a:rPr>
              <a:t>римляне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4" tooltip="1800 год"/>
              </a:rPr>
              <a:t>1800 году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5" tooltip="Европа"/>
              </a:rPr>
              <a:t>Европе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открыли родственность рубина к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6" tooltip="Сапфир"/>
              </a:rPr>
              <a:t>сапфиру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1835 был открыт способ получения искусственных рубинов.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Темный рубин назывался гранатовым рубином.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929222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Первые драгоценности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были обнаружены в древних захоронениях, насчитывающих примерно 20 000 лет. Они представляли собой украшения из обработанных раковин, ожерелья из кости. В более позднее время драгоценные камни применялись как символы божественной и земной силы и власти, талисманы, защищающие от несчастий.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www.archeologia.ru/Library/Image/4328c83fbe60/large/pic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928934"/>
            <a:ext cx="4500594" cy="3521715"/>
          </a:xfrm>
          <a:prstGeom prst="rect">
            <a:avLst/>
          </a:prstGeom>
          <a:noFill/>
        </p:spPr>
      </p:pic>
      <p:pic>
        <p:nvPicPr>
          <p:cNvPr id="3076" name="Picture 4" descr="http://smi2.ru/data/images/4118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857232"/>
            <a:ext cx="3492581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8643998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Кроме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tooltip="Антарктида"/>
              </a:rPr>
              <a:t>Антарктиды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встречается на всех континентах. Ценятся в основном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 tooltip="Азия"/>
              </a:rPr>
              <a:t>азиатские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рубины.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Главными странами-экспортёрами рубинов являются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 tooltip="Мьянма"/>
              </a:rPr>
              <a:t>Мьянма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5" tooltip="Таиланд"/>
              </a:rPr>
              <a:t>Таиланд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6" tooltip="Шри-Ланка"/>
              </a:rPr>
              <a:t>Шри-Ланка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Пользуются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7" tooltip="Спрос"/>
              </a:rPr>
              <a:t>спросом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также рубины из Восточной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8" tooltip="Африка"/>
              </a:rPr>
              <a:t>Африки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из таких стран, как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9" tooltip="Кения"/>
              </a:rPr>
              <a:t>Кения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  <a:hlinkClick r:id="rId10" tooltip="Танзания"/>
              </a:rPr>
              <a:t>Танзания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 древнейших времён добывается на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1" tooltip="Памир"/>
              </a:rPr>
              <a:t>Памире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(месторождение «Снежное»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  <a:hlinkClick r:id="rId12" tooltip="Таджикистан"/>
              </a:rPr>
              <a:t>Таджикистане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://iy.delfi.lt/norm/94419/4352996_FOM8gN.jpe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2844" y="2285992"/>
            <a:ext cx="4357718" cy="4357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4036" name="Picture 4" descr="http://cs304115.vkontakte.ru/u141827794/-14/x_5dee20d2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3438" y="2285992"/>
            <a:ext cx="4286280" cy="4286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5357826"/>
            <a:ext cx="864399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Оттенки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цвета рубина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могут быть от бледно-розового до красно-черного. Самый «правильный» – цвет «голубиной крови» (ярко-красный с фиолетовым отливом), но камней такого цвета встречается очень мало.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bitel.kg/uploads/posts/2010-09/thumbs/1283321487_synthetic-stone1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71480"/>
            <a:ext cx="4164510" cy="4071966"/>
          </a:xfrm>
          <a:prstGeom prst="rect">
            <a:avLst/>
          </a:prstGeom>
          <a:noFill/>
        </p:spPr>
      </p:pic>
      <p:pic>
        <p:nvPicPr>
          <p:cNvPr id="43012" name="Picture 4" descr="http://www.kamen-znak.ru/upload/kamni/ru/0_31734600_12614305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4071966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palagems.com/Images/ehrmann/burma2_ruby_star_5pt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3571900" cy="3325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000496" y="214290"/>
            <a:ext cx="457200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Иногда на поверхности  можно наблюдать шестигранную звезду. Это явление называется астеризмом, а такие камни рубина считаются самыми ценными и дорогими, несмотря на то, что создают эту звезду инородные вещества (включения), а не свойства камня как таковые.</a:t>
            </a:r>
            <a:endParaRPr lang="ru-RU" dirty="0"/>
          </a:p>
        </p:txBody>
      </p:sp>
      <p:pic>
        <p:nvPicPr>
          <p:cNvPr id="46084" name="Picture 4" descr="http://www.chudo-lukoshko.ru/mag/photo/20060531151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857628"/>
            <a:ext cx="2714644" cy="2752613"/>
          </a:xfrm>
          <a:prstGeom prst="rect">
            <a:avLst/>
          </a:prstGeom>
          <a:noFill/>
        </p:spPr>
      </p:pic>
      <p:pic>
        <p:nvPicPr>
          <p:cNvPr id="46086" name="Picture 6" descr="http://s12.radikal.ru/i185/1107/f0/a01fc1ef79a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643182"/>
            <a:ext cx="4214842" cy="3687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285728"/>
            <a:ext cx="258917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4400" b="1" dirty="0" smtClean="0">
                <a:solidFill>
                  <a:srgbClr val="0070C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Сапфир</a:t>
            </a:r>
            <a:endParaRPr kumimoji="0" lang="ru-RU" sz="4400" b="1" dirty="0" smtClean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357166"/>
            <a:ext cx="2643190" cy="5078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b="1" dirty="0" smtClean="0"/>
              <a:t>Сапфи́р</a:t>
            </a:r>
            <a:r>
              <a:rPr lang="vi-VN" dirty="0" smtClean="0"/>
              <a:t> (синий камень) — одна из разновидностей </a:t>
            </a:r>
            <a:r>
              <a:rPr lang="vi-VN" dirty="0" smtClean="0">
                <a:hlinkClick r:id="rId2" tooltip="Минерал"/>
              </a:rPr>
              <a:t>минерала</a:t>
            </a:r>
            <a:r>
              <a:rPr lang="ru-RU" dirty="0" smtClean="0"/>
              <a:t> </a:t>
            </a:r>
            <a:r>
              <a:rPr lang="vi-VN" dirty="0" smtClean="0">
                <a:hlinkClick r:id="rId3" tooltip="Корунд"/>
              </a:rPr>
              <a:t>корунда</a:t>
            </a:r>
            <a:r>
              <a:rPr lang="vi-VN" dirty="0" smtClean="0"/>
              <a:t>,</a:t>
            </a:r>
            <a:r>
              <a:rPr lang="ru-RU" dirty="0" smtClean="0"/>
              <a:t> </a:t>
            </a:r>
            <a:r>
              <a:rPr lang="vi-VN" dirty="0" smtClean="0"/>
              <a:t> </a:t>
            </a:r>
            <a:r>
              <a:rPr lang="vi-VN" dirty="0" smtClean="0">
                <a:hlinkClick r:id="rId4" tooltip="Драгоценный камень"/>
              </a:rPr>
              <a:t>драгоценный камень</a:t>
            </a:r>
            <a:r>
              <a:rPr lang="vi-VN" dirty="0" smtClean="0"/>
              <a:t> разных оттенков. В минералогии сапфирами называются</a:t>
            </a:r>
            <a:r>
              <a:rPr lang="vi-VN" dirty="0" smtClean="0">
                <a:hlinkClick r:id="rId3" tooltip="Корунд"/>
              </a:rPr>
              <a:t>корунды</a:t>
            </a:r>
            <a:r>
              <a:rPr lang="vi-VN" dirty="0" smtClean="0"/>
              <a:t> </a:t>
            </a:r>
            <a:r>
              <a:rPr lang="vi-VN" dirty="0" smtClean="0">
                <a:hlinkClick r:id="rId5" tooltip="Синий"/>
              </a:rPr>
              <a:t>синего</a:t>
            </a:r>
            <a:r>
              <a:rPr lang="vi-VN" dirty="0" smtClean="0"/>
              <a:t> </a:t>
            </a:r>
            <a:r>
              <a:rPr lang="vi-VN" dirty="0" smtClean="0">
                <a:hlinkClick r:id="rId6" tooltip="Цвет"/>
              </a:rPr>
              <a:t>цвета</a:t>
            </a:r>
            <a:r>
              <a:rPr lang="vi-VN" dirty="0" smtClean="0"/>
              <a:t>, в ювелирной промышленности — </a:t>
            </a:r>
            <a:r>
              <a:rPr lang="vi-VN" dirty="0" smtClean="0">
                <a:hlinkClick r:id="rId3" tooltip="Корунд"/>
              </a:rPr>
              <a:t>корунды</a:t>
            </a:r>
            <a:r>
              <a:rPr lang="vi-VN" dirty="0" smtClean="0"/>
              <a:t> всех цветов кроме</a:t>
            </a:r>
            <a:r>
              <a:rPr lang="vi-VN" dirty="0" smtClean="0">
                <a:hlinkClick r:id="rId7" tooltip="Красный цвет"/>
              </a:rPr>
              <a:t>красного</a:t>
            </a:r>
            <a:r>
              <a:rPr lang="vi-VN" dirty="0" smtClean="0"/>
              <a:t> (</a:t>
            </a:r>
            <a:r>
              <a:rPr lang="vi-VN" dirty="0" smtClean="0">
                <a:hlinkClick r:id="rId8" tooltip="Рубин"/>
              </a:rPr>
              <a:t>рубин</a:t>
            </a:r>
            <a:r>
              <a:rPr lang="vi-VN" dirty="0" smtClean="0"/>
              <a:t>). Химическая формула </a:t>
            </a:r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 (</a:t>
            </a:r>
            <a:r>
              <a:rPr lang="vi-VN" dirty="0" smtClean="0">
                <a:hlinkClick r:id="rId9" tooltip="Алюминия оксид"/>
              </a:rPr>
              <a:t>оксид алюминия</a:t>
            </a:r>
            <a:r>
              <a:rPr lang="vi-VN" dirty="0" smtClean="0"/>
              <a:t>)</a:t>
            </a:r>
            <a:endParaRPr lang="ru-RU" dirty="0"/>
          </a:p>
        </p:txBody>
      </p:sp>
      <p:pic>
        <p:nvPicPr>
          <p:cNvPr id="48130" name="Picture 2" descr="Saphir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7304" y="214290"/>
            <a:ext cx="2916212" cy="2643206"/>
          </a:xfrm>
          <a:prstGeom prst="rect">
            <a:avLst/>
          </a:prstGeom>
          <a:noFill/>
        </p:spPr>
      </p:pic>
      <p:pic>
        <p:nvPicPr>
          <p:cNvPr id="48132" name="Picture 4" descr="http://upload.wikimedia.org/wikipedia/commons/thumb/5/51/Zaffiro_tagliato.jpg/200px-Zaffiro_tagliato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72198" y="3857628"/>
            <a:ext cx="2822240" cy="2286016"/>
          </a:xfrm>
          <a:prstGeom prst="rect">
            <a:avLst/>
          </a:prstGeom>
          <a:noFill/>
        </p:spPr>
      </p:pic>
      <p:pic>
        <p:nvPicPr>
          <p:cNvPr id="48134" name="Picture 6" descr="http://upload.wikimedia.org/wikipedia/commons/thumb/e/ee/Star-Saphire.jpg/200px-Star-Saphire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57554" y="1428736"/>
            <a:ext cx="2275901" cy="257176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357554" y="4214818"/>
            <a:ext cx="24288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3" tooltip="Астеризм (в минералогии)"/>
              </a:rPr>
              <a:t>Астеризм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14" tooltip="Кабошон"/>
              </a:rPr>
              <a:t>кабошоне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из звёздчатого сапфир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388" y="3000372"/>
            <a:ext cx="207168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Необработанный сапфир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6286520"/>
            <a:ext cx="269779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Необработанный сапфир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64399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cапфира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Свое название сапфир получил за свой цвет, от греческого слова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древней Персии, считалось , что земля покоиться на огромном сапфире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голубое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небо его отражение. Сапфир, как и рубин является корундом и занимает одно из главных мест на Олимпе ювелирных камней. Этот камень был ценен с древнейших времен и естественно имеет богатую историю и мифологию. Про него сложено много преданий, и он наделен многими лечебными и целебными свойствами.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Ему приписывают способность защитить своего владельца от отравлений и зависти. Сапфир поможет в размышлениях и во время путешествий.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http://img-fotki.yandex.ru/get/4413/124075818.1b/0_6a9d7_35f01987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71810"/>
            <a:ext cx="3714776" cy="3557930"/>
          </a:xfrm>
          <a:prstGeom prst="rect">
            <a:avLst/>
          </a:prstGeom>
          <a:noFill/>
        </p:spPr>
      </p:pic>
      <p:pic>
        <p:nvPicPr>
          <p:cNvPr id="50182" name="Picture 6" descr="http://www.hibiny.com/forum/files/thumbs/t_06-12_1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71810"/>
            <a:ext cx="38100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97346"/>
            <a:ext cx="8786874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Исстари сапфиры являлись желанными гостями и на королевских регалиях, и в украшениях самых состоятельных аристократов. Особенно популярны были прозрачные сапфиры глубокого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васильково-синего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цвета – их называли «королевскими», считали символами справедливости, мудрости и высшей власти, а венец Клеопатры украшал огромный сапфир, Александр Македонский носил сапфировый перстень. Печать библейского царя Соломона была сделана по преданию именно из сапфира, в откровении Иоанна Богослова сапфировой является предпоследняя ступень, ведущая в Небесный Иерусалим, сапфиром в числе прочих был украшен наряд Первосвященника в Библии.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http://static.dezeen.com/uploads/2008/02/picture-4-med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28934"/>
            <a:ext cx="3714776" cy="3714776"/>
          </a:xfrm>
          <a:prstGeom prst="rect">
            <a:avLst/>
          </a:prstGeom>
          <a:noFill/>
        </p:spPr>
      </p:pic>
      <p:pic>
        <p:nvPicPr>
          <p:cNvPr id="52228" name="Picture 4" descr="http://www.krugosvet.ru/images/1002049_PH081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14686"/>
            <a:ext cx="4286280" cy="3098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14282" y="4643446"/>
            <a:ext cx="8786874" cy="206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 времена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зычества  сапфир посвящали Зевсу-Юпитеру, верховному богу-отцу, правителю и судье; а сам сапфир считался застывшей каплей божественной амброзии, напитка бессмертия, случайно пролившейся из цитадели богов на Землю. В буддистских легендах говорится о высокой четырехсторонней горе из драгоценных камней, которая расположена под Полярной звездой на полюсе мира – и сторона, обращенная к миру людей, сложена из синих сапфиров, поэтому якобы и небо над головой у нас синего цвета. Мусульманские же легенды рассказывали о горной цепи из сапфиров, окружающей человеческий мир и дающей на небо синий отблеск – поэтому камни эти еще называли «небесными брызгами</a:t>
            </a:r>
            <a:r>
              <a:rPr kumimoji="0"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6" name="Picture 6" descr="http://zlatar.ru/data/gems/sapphire_r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4024314" cy="402431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1208" name="Picture 8" descr="http://img1.liveinternet.ru/images/attach/c/2/67/753/67753859_1292104141_ZR063683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48" y="428604"/>
            <a:ext cx="4000528" cy="40005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img-fotki.yandex.ru/get/4522/86441892.126/0_84f7b_1d37662b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85728"/>
            <a:ext cx="5286412" cy="36674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6314" y="4143380"/>
            <a:ext cx="31693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Священная Корона Венгрии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4" name="Picture 6" descr="http://www.tristarmedia.com/bestofrussia/images/crown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3074668" cy="36433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4000504"/>
            <a:ext cx="342900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наряд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царя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Михаила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Федоровича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Венец. 1627 г. Держава.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pro-kamni.ru/wp-content/uploads/2011/06/Paryura-frantsuzskoy-korolevyi-Marii-Amal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357430"/>
            <a:ext cx="5286412" cy="42800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864396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Одним из самых великолепных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изделий с сапфирами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праву считается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парюра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(набор украшений, составляющих единый ансамбль) французской королевы Марии-Амалии. Она была изготовлена в 1830 году, когда её муж Луи-Филипп вступил на престол. Украшения выполнил придворный ювелир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Бапст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 Гарнитур включает в себя пять частей: диадему, пряжку для пояса, две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оплечные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броши, серьги и большую брошь на корсаж платья.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yulya4ka.ru/uploads/posts/2010-12/1292135984_ser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3667151" cy="55007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4274" name="Picture 2" descr="http://s59.radikal.ru/i165/1104/38/4e2139ff8acb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85728"/>
            <a:ext cx="4426814" cy="30003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4276" name="Picture 4" descr="http://zelgold.ru/data/_/Sapfir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429000"/>
            <a:ext cx="4357718" cy="3268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286808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Резьба по жадеиту была распространена в Китае еще 4500 лет назад. В это же время мастера-ювелиры Шумер и Египта изготавливали сложные украшения из лазурита, сердолика, бирюзы, аметиста, граната. Камеи и прочие украшения из агата были особенно популярны в древнем Риме. Мастера талантливо использовали многообразие цветов различных слоев камня. Примером их творчества может служить камея с изображением императора Августа, которая в Средние Века стала частью диадемы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stoune.ucoz.com/_nw/0/222084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3810000" cy="3810000"/>
          </a:xfrm>
          <a:prstGeom prst="rect">
            <a:avLst/>
          </a:prstGeom>
          <a:noFill/>
        </p:spPr>
      </p:pic>
      <p:pic>
        <p:nvPicPr>
          <p:cNvPr id="2052" name="Picture 4" descr="http://f2.foto.rambler.ru/preview/r/600x450/4efcdee4-8009-5b9a-c175-fa7f41621025/%D1%84%D0%BE%D1%82%D0%B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714620"/>
            <a:ext cx="4476781" cy="33575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00562" y="6286520"/>
            <a:ext cx="933269" cy="369332"/>
          </a:xfrm>
          <a:prstGeom prst="rect">
            <a:avLst/>
          </a:prstGeom>
        </p:spPr>
        <p:style>
          <a:lnRef idx="1">
            <a:schemeClr val="accent6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жадеит</a:t>
            </a:r>
            <a:endParaRPr lang="ru-RU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457200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месторождения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cапфира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Самые ценные сапфиры добываются на островах Шри-Ланка и Мадагаскар. Также ценятся камни добытые в Мьянме и Кашмире, но сейчас камни из этих регионов очень редко появляются на ювелирном рынке. Другие крупные месторождения находятся в Таиланде, Танзании, Австралии, США, Камбоджи и Кении.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6" name="Picture 4" descr="http://www.bikerringshop.com/catalog/sapphire-skull-r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357166"/>
            <a:ext cx="2571750" cy="2686051"/>
          </a:xfrm>
          <a:prstGeom prst="rect">
            <a:avLst/>
          </a:prstGeom>
          <a:noFill/>
        </p:spPr>
      </p:pic>
      <p:pic>
        <p:nvPicPr>
          <p:cNvPr id="49158" name="Picture 6" descr="http://www.sunduk.by/images/stories/sapphir/vgnfgv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214686"/>
            <a:ext cx="3357586" cy="33575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9160" name="Picture 8" descr="http://www.promtorggrupp.ru/files/karyer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214686"/>
            <a:ext cx="4762500" cy="34290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429684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Применение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Синтетические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лейкосапфиры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находят применение в качестве сырья для изготовления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 tooltip="Офтальмология"/>
              </a:rPr>
              <a:t>офтальмологических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 tooltip="Скальпель"/>
              </a:rPr>
              <a:t>скальпелей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tooltip="Хрусталик"/>
              </a:rPr>
              <a:t>хрусталиков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глаза; для производства высокопрочных оптически прозрачных элементов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 tooltip="Иллюминатор"/>
              </a:rPr>
              <a:t>иллюминаторов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в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6" tooltip="Орбитальная станция"/>
              </a:rPr>
              <a:t>космических станциях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защитных стёкол оптических средств ракет и самолётов, защитных стёкол экранов в эксклюзивной технике: мобильные телефоны, часы и фотоаппараты); как подложки в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7" tooltip="Микросхема"/>
              </a:rPr>
              <a:t>микросхемах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в стоматологии для изготовления эстетичных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8" tooltip="Брекеты"/>
              </a:rPr>
              <a:t>брекетов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4857760"/>
            <a:ext cx="8429684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Изготовленные в лаборатории алмазы во многом превосходят натуральные. В перспективе, замена привычного кремния таким совершенным материалом как алмаз сулит революционные перемены в области электроники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Ведь изготовленный таким методом алмазный полупроводник, будучи в сотни раз более тонким чем человеческий волос, по прочности не уступит крепкому железному гвоздю.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://yurasiq.narod.ru/_img/IMAG008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72" y="2285992"/>
            <a:ext cx="3286148" cy="24646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00562" y="2714620"/>
            <a:ext cx="286451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Монокристаллы пластинчатого сапфира иногда достигают нескольких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килогрмм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142984"/>
            <a:ext cx="8715436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драгоценный камень 1-го класса. Крупные бездефектные изумруды густого тона весом от 5 карат ценятся дороже алмазов. Изумруд является прозрачной разновидностью берилла, окрашенной в травянисто-зелёный цвет оксидом хрома или оксидом ванадия, иногда с примесью оксида железа(южноафриканские изумруды). Твёрдость изумруда составляет 7,5-8 единиц.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Идеальный изумруд — прозрачный камень равномерно распределённого насыщенного цвета. Главный критерий качества изумруда — его цвет, на втором месте — прозрачность. Натуральные изумруды почти всегда имеют трещины и расколы.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7554" y="142852"/>
            <a:ext cx="243368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Изумру́д</a:t>
            </a:r>
            <a:endParaRPr lang="ru-RU" sz="4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File:Béryl var. émeraude sur quartz (Carnaiba Mine Bahia - Brésil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00438"/>
            <a:ext cx="4786346" cy="31829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00694" y="4357694"/>
            <a:ext cx="31432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месторождения ювелирных изумрудов находятся в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Колумбии,ЮАР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 на Урале (Россия).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1802" y="142852"/>
            <a:ext cx="5857916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Месторождения вблизи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tooltip="Асуан"/>
              </a:rPr>
              <a:t>Асуана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 50-60 км от побережья Красного моря, давшие много прекрасных изумрудов, разрабатывались ещё при фараоне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Сесострисе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III около 37 веков назад. В прочных сланцах рабы-рудокопы прокладывали шахты глубиной до 200 метров, в них одновременно могло находиться 300—400 человек. Считалось, что изумруд боится света, и потому работали в полной темноте. На поверхности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изумрудсодержащую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породу раскалывали на куски и смазывали оливковым маслом, что помогало различать и отбирать драгоценные кристаллы, которые древние греки и римляне называли «камнями зелёного сияния»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http://upload.wikimedia.org/wikipedia/commons/thumb/6/6a/Emerald.png/220px-Emeral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2634026" cy="64294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14744" y="4214818"/>
            <a:ext cx="457200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Древние греки очень дорожили изумрудами, а египтяне украшали ими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  <a:hlinkClick r:id="rId4" tooltip="Мумия"/>
              </a:rPr>
              <a:t>мумии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.Древние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египтяне называли изумруд «камнем богини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5" tooltip="Исида"/>
              </a:rPr>
              <a:t>Исиды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и приписывали ему способность превращать сны в явь, читать мысли, видеть прошлое и предвидеть будущее.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32766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Фигура «Грифона»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датирована IV—V веком до нашей эры, выполненная из цельного куска берилла. Изумруд, весом 1,422 кг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http://www.internetstones.com/image-files/moghul-mogul-emerald-diamond-necklace-penda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3894595" cy="46958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500562" y="214290"/>
            <a:ext cx="427361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Знаменитые и исторические изумр</a:t>
            </a:r>
            <a:r>
              <a:rPr lang="ru-RU" sz="2400" b="1" dirty="0" smtClean="0"/>
              <a:t>уды</a:t>
            </a:r>
            <a:endParaRPr lang="ru-RU" sz="2400" b="1" dirty="0"/>
          </a:p>
        </p:txBody>
      </p:sp>
      <p:pic>
        <p:nvPicPr>
          <p:cNvPr id="19458" name="Picture 2" descr="http://2.bp.blogspot.com/-uAb64Jv694o/TzrnhAr_DQI/AAAAAAAACd8/fzeLhR5nUl8/s640/hookeremera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0"/>
            <a:ext cx="3810000" cy="381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57686" y="5214950"/>
            <a:ext cx="464347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Хукер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 - 75,47 карата, квадратной, колумбийский изумруд, который первоначально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былсобственностью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Абдул-Хамида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II,в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1911 году и была сделана брошь.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2.bp.blogspot.com/-sRhuGuhzYNA/TzpkmmL0qyI/AAAAAAAACZ8/LO7E4hwi-1w/s640/a697a180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14290"/>
            <a:ext cx="3714775" cy="41434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4643446"/>
            <a:ext cx="3643338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«Девонширский изумруд»,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1384,1  карата  (304 граммов), добытый в знаменитых колумбийских копях в Южной Америке.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4" name="Picture 4" descr="http://2.bp.blogspot.com/-DORjnqB3HTc/TzpuYEZ7VeI/AAAAAAAACaM/uyVXSHJ8WNk/s640/sz-bud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57166"/>
            <a:ext cx="4857750" cy="39624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4643446"/>
            <a:ext cx="3786198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3600 карат, найден в 1994 году на Мадагаскаре. Впоследствии на нём вырезали статуэтку Будды и назвали «Изумрудным Буддой» в честь одноимённого храма в Таиланде.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4.bp.blogspot.com/-VmIE7c8_TmU/TzpvloWX8TI/AAAAAAAACac/MjjmEaSBe_I/s640/1308374299_fura-esmeral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290"/>
            <a:ext cx="7000924" cy="52506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5643578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Крупнейший в мире необработанный изумруд, «Фура». Камень весит больше 2-х килограммов.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2.bp.blogspot.com/-yG9XjRKmi8g/Tzp4RFyEeAI/AAAAAAAACa0/lHRxztSph-k/s640/2006AB2958_jpg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3071834" cy="30718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14612" y="0"/>
            <a:ext cx="192881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Кулон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1680-1700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Золото, изумруды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2" name="Picture 4" descr="http://4.bp.blogspot.com/-kMvNk4PRo5s/Tzp6RqrZaOI/AAAAAAAACbE/34OLtMXdFCE/s640/2006AB7947_jpg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42852"/>
            <a:ext cx="3071834" cy="307183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7686" y="2714620"/>
            <a:ext cx="1449115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Подвеска крест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4" name="Picture 6" descr="http://2.bp.blogspot.com/-X0tD37uiAU4/Tzp7flfdNkI/AAAAAAAACbM/gOPpo96GmFc/s640/2006AB7953_jpg_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643314"/>
            <a:ext cx="3000396" cy="30003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00958" y="3500438"/>
            <a:ext cx="139884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Подвеска. 1700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6" name="Picture 8" descr="http://2.bp.blogspot.com/-IfBxfAulnLg/TzqCAJbrOSI/AAAAAAAACbk/L2s7EQsFWi0/s640/2404769429_aac5e2a177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57562"/>
            <a:ext cx="2146265" cy="32861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6550223"/>
            <a:ext cx="2504083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Подвеска Клеопатра,  19 век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4.bp.blogspot.com/-MObTgWvJnZk/TzqfECYZzJI/AAAAAAAACdE/JQLZcLPL0ww/s640/262282790_d283284bef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714908" cy="31457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14942" y="428604"/>
            <a:ext cx="276421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Украшение для тюрбана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8" name="Picture 4" descr="http://2.bp.blogspot.com/-owbbvPz5V3Y/Tzqg7dWdm2I/AAAAAAAACdM/DC8PUTbLkVs/s640/topkapi-emerald-dagger-museum-palace-nadir-sha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6015" y="3571876"/>
            <a:ext cx="4543669" cy="31003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4357694"/>
            <a:ext cx="3429024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Рукоятка кинжала 18 века украшена тремя изумрудами. В торце рукоятки — часы, с крышкой из пластинчатого изумруда. Ножны — из золота с цветами из эмали.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http://klopotow.narod.ru/mindata/locathn/Sverd_obl/midlural/samocvet/izumrud/images/emer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5457825" cy="2857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929322" y="285728"/>
            <a:ext cx="2857504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1993 году на Малышевском руднике Свердловской области найден уникальный изумруд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«Президент»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вес около 1200 граммов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2" name="Picture 6" descr="http://img1.liveinternet.ru/images/attach/c/2/82/828/82828765_Worldlargestemera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357562"/>
            <a:ext cx="4786346" cy="32866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929322" y="3357562"/>
            <a:ext cx="2928958" cy="3293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Самый большой в мире обработанный кристалл изумруда весом 7,5 кг был показан на IV Национальной ярмарке драгоценных камней Бразилии. 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Владельцем его является ливанец Салим эль Авар, купивший самоцвет в 1973 году в бразильском посёлке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Карнаиба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где насчитывается свыше 6 тыс. изумрудных выработок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5002/38229061.77/0_689f5_7fc76e1d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214842" cy="561688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6072206"/>
            <a:ext cx="4572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Камея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Портрет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императора Августа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16 век.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Автор неизвестен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s.imhonet.ru/photos/out/bb7300f3/2225533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500042"/>
            <a:ext cx="3896598" cy="45005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2066" y="5214950"/>
            <a:ext cx="385763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Камея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Мессалина с детьми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Британником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Октавией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theweddingtiara.com/wp-content/uploads/2009/12/Antique-Reproduction-59.27ct-Diamond-Emerald-Tia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89"/>
            <a:ext cx="4071966" cy="33899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500562" y="285728"/>
            <a:ext cx="203921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Изумрудная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Tiara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6" name="Picture 4" descr="http://storage.canalblog.com/61/44/119589/419576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428868"/>
            <a:ext cx="4214842" cy="42148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4929198"/>
            <a:ext cx="371477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Золото, изумруды, бриллианты  (ожерелье / браслет,  середине 19-го века)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culturevulture.net/images/stories/art-and-architecture/diamond%20_amp_%20emerald%20neckl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28"/>
            <a:ext cx="4000528" cy="30003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57818" y="2714620"/>
            <a:ext cx="264319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London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 1932. Бриллианты,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изумруды и платина.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8" name="Picture 4" descr="http://www.jewelrybloguncovered.com/wp-content/uploads/2008/10/diamond-and-emerald-neckl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3810000" cy="2857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3214686"/>
            <a:ext cx="292445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Алмазов и Изумрудное ожерелье</a:t>
            </a: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67590" name="Picture 6" descr="http://jewelry.1stdibs.com/archivesE/jewelry/upload/120/186/120_1296300213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786190"/>
            <a:ext cx="4400150" cy="22860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6143644"/>
            <a:ext cx="414340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Бриллиантовая брошь,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изумруды,начало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20-го века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92" name="Picture 8" descr="http://genevaanderson.files.wordpress.com/2010/02/cartier-crocodile-necklace-1975-small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571876"/>
            <a:ext cx="2561467" cy="29289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214942" y="5072074"/>
            <a:ext cx="1214446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Крокодил 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ожерелье, золото, 1023 бриллианта,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1060 изумрудов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://jewelry.1stdibs.com/archivesD/jewelry/1stdibs/110909_ZH/EmporiumNYC_JWL/2/x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000396" cy="30003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000364" y="214290"/>
            <a:ext cx="193878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Брошь.Эмаль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бриллианты, изумруды, 1960 год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6" name="Picture 6" descr="http://jewelry.1stdibs.com/archivesD/jewelry/upload/9/166/XXX_9_1275685931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85728"/>
            <a:ext cx="3000396" cy="30003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143372" y="2500306"/>
            <a:ext cx="218653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Алмазы и изумруды, браслет «Баранова голова»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0" name="Picture 10" descr="http://jewelry.1stdibs.com/archivesE/jewelry/upload/69/302/01_XXX_69_1297544294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00438"/>
            <a:ext cx="3000396" cy="30003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357554" y="5643578"/>
            <a:ext cx="235745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Алмаз, изумруд и золото,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Пантера глава,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браслет, автор неизвестный.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2" name="Picture 12" descr="http://ringoblog.com/wp-content/uploads/2009/02/b-36615-thum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643314"/>
            <a:ext cx="2571750" cy="25717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214942" y="3857628"/>
            <a:ext cx="10101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Кольцо </a:t>
            </a: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285728"/>
            <a:ext cx="3535776" cy="769441"/>
          </a:xfrm>
          <a:prstGeom prst="rect">
            <a:avLst/>
          </a:prstGeom>
        </p:spPr>
        <p:style>
          <a:lnRef idx="1">
            <a:schemeClr val="accent2"/>
          </a:lnRef>
          <a:fillRef idx="1002">
            <a:schemeClr val="dk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Александрит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43636" y="1714488"/>
            <a:ext cx="2786082" cy="42780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Александри́т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 природный камень, наиболее ценная хромсодержащая разновидность минерала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 tooltip="Хризоберилл"/>
              </a:rPr>
              <a:t>хризоберилла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(BeAl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Александрит меняет окраску от тёмной сине-зелёной, голубовато-зелёной, тёмной травяно-зелёной, оливково-зелёной при дневном свете до розово-малиновой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 tooltip="Английский язык"/>
              </a:rPr>
              <a:t>англ.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glow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 красное свечение (горение, каление)) или красно-фиолетовой, пурпурной при вечернем или искусственном свете.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Александри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85728"/>
            <a:ext cx="2238375" cy="1162050"/>
          </a:xfrm>
          <a:prstGeom prst="rect">
            <a:avLst/>
          </a:prstGeom>
          <a:noFill/>
        </p:spPr>
      </p:pic>
      <p:pic>
        <p:nvPicPr>
          <p:cNvPr id="72708" name="Picture 4" descr="http://www.oilngases.ru/images/stories/Minirali/Alexandrit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714488"/>
            <a:ext cx="5286412" cy="3964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52"/>
            <a:ext cx="821537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Свойства нового минерала были изучены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 tooltip="Перовский, Лев Алексеевич"/>
              </a:rPr>
              <a:t>Львом Алексеевичем Перовским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(1792—1856). Воспользовавшись благоприятным моментом отличиться перед царской фамилией, преподнёс минерал к совершеннолетию (16-летию) Александра (будущего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царя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3" tooltip="Александр II"/>
              </a:rPr>
              <a:t>Александра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 tooltip="Александр II"/>
              </a:rPr>
              <a:t> II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 tooltip="17 апреля"/>
              </a:rPr>
              <a:t>17 апреля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 tooltip="1834 год"/>
              </a:rPr>
              <a:t>1834 года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http://www.imageup.ru/img92/15432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571612"/>
            <a:ext cx="6357982" cy="50006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929454" y="2357430"/>
            <a:ext cx="2000264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Уникальная друза александрита, состоящая из 22 кристаллов, была найдена в 1840 г. на Урале. Масса ее 5.38 кг. Хранится в минералогическом музее им. А.Е.Ферсмана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504" y="285728"/>
            <a:ext cx="2857504" cy="92333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Европе александрит – символ влюбчивости и ревности……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http://www.greenmama.ru/dn_images/00/27/33/48/1192618956alexrin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810000" cy="3248026"/>
          </a:xfrm>
          <a:prstGeom prst="rect">
            <a:avLst/>
          </a:prstGeom>
          <a:noFill/>
        </p:spPr>
      </p:pic>
      <p:pic>
        <p:nvPicPr>
          <p:cNvPr id="70660" name="Picture 4" descr="http://www.jewelinfo4u.com/images/Gallery/Alexandrite_r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85925"/>
            <a:ext cx="3643318" cy="4857757"/>
          </a:xfrm>
          <a:prstGeom prst="rect">
            <a:avLst/>
          </a:prstGeom>
          <a:noFill/>
        </p:spPr>
      </p:pic>
      <p:pic>
        <p:nvPicPr>
          <p:cNvPr id="70662" name="Picture 6" descr="http://ak1.ostkcdn.com/img/mxc/091201_Alexandri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643314"/>
            <a:ext cx="3214710" cy="285278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314327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…а в Индии и Шри-Ланке – символ долголетия и процветания.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://img.galya.ru/galya.ru/Pictures2/themes_topics/2011/04/30/25665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3810000" cy="3333750"/>
          </a:xfrm>
          <a:prstGeom prst="rect">
            <a:avLst/>
          </a:prstGeom>
          <a:noFill/>
        </p:spPr>
      </p:pic>
      <p:pic>
        <p:nvPicPr>
          <p:cNvPr id="69636" name="Picture 4" descr="http://www.krupaspb.ru/images/vedes/may/alexandrite03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3643338" cy="29146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9638" name="Picture 6" descr="http://www.ko-fe.ru/stones/photo/9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286124"/>
            <a:ext cx="3258763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diamondringpreviews.com/diamond-ring-alexandrite-paparutz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5042681" cy="2571768"/>
          </a:xfrm>
          <a:prstGeom prst="rect">
            <a:avLst/>
          </a:prstGeom>
          <a:noFill/>
        </p:spPr>
      </p:pic>
      <p:pic>
        <p:nvPicPr>
          <p:cNvPr id="68612" name="Picture 4" descr="http://www.bestgold.ru/products_pictures/133891big(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14290"/>
            <a:ext cx="3357586" cy="3357586"/>
          </a:xfrm>
          <a:prstGeom prst="rect">
            <a:avLst/>
          </a:prstGeom>
          <a:noFill/>
        </p:spPr>
      </p:pic>
      <p:pic>
        <p:nvPicPr>
          <p:cNvPr id="68614" name="Picture 6" descr="http://open.az/uploads/posts/2008-11/1225969545_hbj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071810"/>
            <a:ext cx="3846371" cy="343103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572132" y="4286256"/>
            <a:ext cx="3000380" cy="1754326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Было принято считать, что цвет александрита может зависеть от настроения владельца и его изменение предупреждает о болезни или опасности.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violet-lady.ru/wp-content/uploads/2010/08/aleksandrit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71942"/>
            <a:ext cx="3071834" cy="249194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4756" name="Picture 4" descr="http://i1.u-mama.ru/823/caf/92d/small/loadimage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500570"/>
            <a:ext cx="2071702" cy="207170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4758" name="Picture 6" descr="http://www.legenddiamond.com/wp-content/uploads/2011/07/Alexandrite_Neckla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071942"/>
            <a:ext cx="2714625" cy="25336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4760" name="Picture 8" descr="http://www.njt.ru/upload/iblock/55e/aleksandrit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66"/>
            <a:ext cx="2786050" cy="27860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4762" name="Picture 10" descr="http://kamnishop.com.ua/upload/178_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57166"/>
            <a:ext cx="3071834" cy="27083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429388" y="214290"/>
            <a:ext cx="2500330" cy="418576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Коренным месторождением александритов являются «Изумрудные копи Урала» в России, где разработка александритов официально не осуществляется с 1995 года, в связи с прекращением работ на Малышевском месторождении. Наряду с Россией, важным поставщиком александритов на мировой рынок цветных драгоценных камней является Шри-Ланка,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Бразилиия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 число новых стран-поставщиков александрита на мировой рынок вошли Танзания и Мадагаскар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2428892" cy="3139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едкий минерал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кубической сингонии,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tooltip="Оксид"/>
              </a:rPr>
              <a:t>оксид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магния и алюминия.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Название минерала заимствовано из 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немецкого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языка-шип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колючка, что связано с характерной остроконечной формой кристаллов.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1802" y="142852"/>
            <a:ext cx="2645276" cy="769441"/>
          </a:xfrm>
          <a:prstGeom prst="rect">
            <a:avLst/>
          </a:prstGeom>
          <a:ln>
            <a:solidFill>
              <a:srgbClr val="F9457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Шпине́ль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Spine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7124" y="214290"/>
            <a:ext cx="2934953" cy="1785950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786050" y="1285860"/>
            <a:ext cx="3000396" cy="4801314"/>
          </a:xfrm>
          <a:prstGeom prst="rect">
            <a:avLst/>
          </a:prstGeom>
          <a:ln>
            <a:solidFill>
              <a:srgbClr val="F9457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Размером кристаллы обычно невелики. Состав (%):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— 28,2; Al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— 71,8.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Очень редко шпинель водяно-прозрачна, чаще кристаллы бывают окрашены в различные сочные цвета: бурый, чёрный, розовый, красный, синий. Образует кристаллы (как правило по форме октаэдры), которые редко бывают соединены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вдрузы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чаще это одиночные вросшие или наросшие на породу кристаллы.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2" name="Picture 4" descr="http://klopotow.narod.ru/mindata/locathn/Irk_obl/sludyanka/minerals/shpinel/spin_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571744"/>
            <a:ext cx="2928958" cy="32147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86512" y="6000768"/>
            <a:ext cx="2143124" cy="523220"/>
          </a:xfrm>
          <a:prstGeom prst="rect">
            <a:avLst/>
          </a:prstGeom>
          <a:ln>
            <a:solidFill>
              <a:srgbClr val="F9457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Кристалл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благородной шпинели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кальците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4" name="Picture 6" descr="http://raax.ru/wp-content/uploads/2012/06/shpinel-300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14752"/>
            <a:ext cx="2286016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4786322"/>
            <a:ext cx="871543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Первые камни были вероятно найдены в речной гальке на дне рек и на берегах. В развитых древних цивилизациях добыча камней становилась отраслью экономики. В Египте добывались бирюза и аметист, импортировался лазурит из Афганистана, где единственным тогда известным местом добычи был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Бадагшан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шахтах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Бадагшана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сих пор - по истечение 6000 лет - добывается лазурит наилучшего качества. Древние римляне добывали агат, его разработка продолжается до сих пор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AutoShape 2" descr="http://copypast.ru/uploads/posts/thumbs/1319197765_turquoisebracele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http://copypast.ru/uploads/posts/thumbs/1319197765_turquoisebracele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929090" cy="3571900"/>
          </a:xfrm>
          <a:prstGeom prst="rect">
            <a:avLst/>
          </a:prstGeom>
          <a:noFill/>
        </p:spPr>
      </p:pic>
      <p:pic>
        <p:nvPicPr>
          <p:cNvPr id="22534" name="Picture 6" descr="http://blogiceo.nq.pl/szkoamylenia/files/2011/02/Ametyst-geo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1969" y="214290"/>
            <a:ext cx="4607749" cy="36433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28794" y="4214818"/>
            <a:ext cx="9076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бирюза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57950" y="4214818"/>
            <a:ext cx="96372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аметист</a:t>
            </a: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mototurizm.com/images/uploaded/4_SPIN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500462" cy="3500462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pic>
        <p:nvPicPr>
          <p:cNvPr id="76804" name="Picture 4" descr="http://collekcija.ru/media/transfer/img/e14d3658984ac0d3a10ff5b42a2e64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290"/>
            <a:ext cx="4591050" cy="2295526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pic>
        <p:nvPicPr>
          <p:cNvPr id="76806" name="Picture 6" descr="http://www.gemstones-mj.se/Stenar/Spinell-77/Spinell%202st%200%2c98ct%20rundda/Spinell%202ct%200%2C98ct%20rund%20MJ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714620"/>
            <a:ext cx="4391025" cy="3829051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42910" y="4143380"/>
            <a:ext cx="2928942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Самые известные месторождения красной шпинели —  в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5" tooltip="Мьянма"/>
              </a:rPr>
              <a:t>Мьянме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причем этот камень добывается там вместе с 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6" tooltip="Рубин"/>
              </a:rPr>
              <a:t>рубином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так как различить шпинель и рубин на глаз невозможно. Встречается в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7" tooltip="Шри-Ланка"/>
              </a:rPr>
              <a:t>Шри-Ланке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8" tooltip="Таиланд"/>
              </a:rPr>
              <a:t>Таиланде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9" tooltip="Афганистан"/>
              </a:rPr>
              <a:t>Афганистане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10" tooltip="Бразилия"/>
              </a:rPr>
              <a:t>Бразилии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1" tooltip="Индия"/>
              </a:rPr>
              <a:t>Индии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s018.radikal.ru/i527/1201/ae/dad6c52a8f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4271561" cy="2571768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pic>
        <p:nvPicPr>
          <p:cNvPr id="75780" name="Picture 4" descr="http://www.livemaster.ru/item/mfoto18278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000500" cy="3000376"/>
          </a:xfrm>
          <a:prstGeom prst="rect">
            <a:avLst/>
          </a:prstGeom>
          <a:noFill/>
        </p:spPr>
      </p:pic>
      <p:pic>
        <p:nvPicPr>
          <p:cNvPr id="75782" name="Picture 6" descr="http://img0.liveinternet.ru/images/attach/c/4/81/760/81760064_imgs0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643314"/>
            <a:ext cx="4777265" cy="21005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6215082"/>
            <a:ext cx="2647584" cy="369332"/>
          </a:xfrm>
          <a:prstGeom prst="rect">
            <a:avLst/>
          </a:prstGeom>
          <a:ln>
            <a:solidFill>
              <a:srgbClr val="F94578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Шпинель  синтетическая</a:t>
            </a:r>
            <a:endParaRPr lang="ru-RU" dirty="0"/>
          </a:p>
        </p:txBody>
      </p:sp>
      <p:pic>
        <p:nvPicPr>
          <p:cNvPr id="75784" name="Picture 8" descr="http://cs9928.vkontakte.ru/u2905133/151204018/x_5880f8b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876"/>
            <a:ext cx="3714775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intermoda.ru/uploads/users/57/galleries/11760/1715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3786214" cy="3786214"/>
          </a:xfrm>
          <a:prstGeom prst="rect">
            <a:avLst/>
          </a:prstGeom>
          <a:noFill/>
        </p:spPr>
      </p:pic>
      <p:pic>
        <p:nvPicPr>
          <p:cNvPr id="78852" name="Picture 4" descr="http://os1.i.ua/3/1/8215815_ae82da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85728"/>
            <a:ext cx="3786214" cy="3786214"/>
          </a:xfrm>
          <a:prstGeom prst="rect">
            <a:avLst/>
          </a:prstGeom>
          <a:noFill/>
        </p:spPr>
      </p:pic>
      <p:pic>
        <p:nvPicPr>
          <p:cNvPr id="78854" name="Picture 6" descr="http://azblok.net/uploads/posts/2011-11/1321478496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214817"/>
            <a:ext cx="3714776" cy="2540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285728"/>
            <a:ext cx="1851789" cy="769441"/>
          </a:xfrm>
          <a:prstGeom prst="rect">
            <a:avLst/>
          </a:prstGeom>
          <a:ln>
            <a:solidFill>
              <a:srgbClr val="D6947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kumimoji="0" lang="ru-RU" sz="44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Эвклаз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2264" y="285728"/>
            <a:ext cx="1928810" cy="2308324"/>
          </a:xfrm>
          <a:prstGeom prst="rect">
            <a:avLst/>
          </a:prstGeom>
          <a:ln>
            <a:solidFill>
              <a:srgbClr val="D6947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Эвкла́з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редкийминерал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класса силикатов, силикат алюминия и бериллия.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Впервые эвклаз был описан в 1792 году.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Euclase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2928958" cy="26173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57554" y="1285860"/>
            <a:ext cx="3000380" cy="1323439"/>
          </a:xfrm>
          <a:prstGeom prst="rect">
            <a:avLst/>
          </a:prstGeom>
          <a:ln>
            <a:solidFill>
              <a:srgbClr val="D6947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Светло-зелёный — жёлто-зелёный — голубовато-зелёный; с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остав (%): ВеО — 17,28; Al</a:t>
            </a:r>
            <a:r>
              <a:rPr lang="pt-BR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1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 — 35,18; SiO</a:t>
            </a:r>
            <a:r>
              <a:rPr lang="pt-BR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 — 41,34; H</a:t>
            </a:r>
            <a:r>
              <a:rPr lang="pt-BR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O — 6,20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929198"/>
            <a:ext cx="8643998" cy="1477328"/>
          </a:xfrm>
          <a:prstGeom prst="rect">
            <a:avLst/>
          </a:prstGeom>
          <a:ln>
            <a:solidFill>
              <a:srgbClr val="D6947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Самое известное месторождение находится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вБразилии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Также имеются месторождения в Заире, 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Зимбабве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 Танзании, Мозамбике, Индии, Италии, Австрии, России (Урал, Якутия). Коллекционеров и ювелиров привлекает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нежно-голубой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цвет и яркий стеклянный блеск камня. Используется в ювелирных изделиях, хотя очень совершенная спайность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ихрупкость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усложняют его обработку.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8" name="Picture 4" descr="http://banana.by/uploads/posts/1214128775_evklaz80763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857496"/>
            <a:ext cx="2357454" cy="1944423"/>
          </a:xfrm>
          <a:prstGeom prst="rect">
            <a:avLst/>
          </a:prstGeom>
          <a:noFill/>
        </p:spPr>
      </p:pic>
      <p:pic>
        <p:nvPicPr>
          <p:cNvPr id="77830" name="Picture 6" descr="http://zodiakproject.narod.ru/Zodiak.files/Astromineralogia/48279_12.1147209530.489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928934"/>
            <a:ext cx="2414594" cy="1872860"/>
          </a:xfrm>
          <a:prstGeom prst="rect">
            <a:avLst/>
          </a:prstGeom>
          <a:noFill/>
        </p:spPr>
      </p:pic>
      <p:pic>
        <p:nvPicPr>
          <p:cNvPr id="77832" name="Picture 8" descr="http://www.crystalclassics.co.uk/UserFiles/Image/Show%20reports/Haywards2010/Euclas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857496"/>
            <a:ext cx="2500330" cy="1875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2677656"/>
          </a:xfrm>
          <a:prstGeom prst="rect">
            <a:avLst/>
          </a:prstGeom>
          <a:ln>
            <a:solidFill>
              <a:srgbClr val="D69473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Появление большого количества синтетических камней не снизило, а, наоборот, повысило значение и стоимость натуральных, природных самоцветов.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Изучением драгоценных камней как минералов и поисками способов их точного распознавания от синтетических подделок занимается раздел минералогии, называемый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геммология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это совокупность сведений о драгоценных и поделочных камнях, главным образом о физических свойствах, особенностях химического состава, декоративно — художественных достоинствах минералов и минеральных агрегатов, использующихся в ювелирном и камнерезном производстве. Изучает геологию месторождений, а также технологию обработки драгоценных и поделочных камней. Важное прикладное назначение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геммологии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определение минерального вида драгоценного камня и его происхождения , а также установление отличий природных драгоценных камней от их синтетических аналогов и имитаций. Кроме того,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геммология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включает разработку методов облагораживания драгоценных и поделочных камней.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5" name="Picture 3" descr="http://brands.kiev.ua/wp-content/uploads/2011/04/Philosophy-Group-Go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071810"/>
            <a:ext cx="3500462" cy="3500462"/>
          </a:xfrm>
          <a:prstGeom prst="roundRect">
            <a:avLst>
              <a:gd name="adj" fmla="val 16667"/>
            </a:avLst>
          </a:prstGeom>
          <a:ln>
            <a:solidFill>
              <a:srgbClr val="8D052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9877" name="Picture 5" descr="http://img0.liveinternet.ru/images/foto/c/0/apps/3/188/3188784_faberger-joaillerie-o2-3001-red-hibiscus-cuf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071810"/>
            <a:ext cx="3214710" cy="3517271"/>
          </a:xfrm>
          <a:prstGeom prst="roundRect">
            <a:avLst>
              <a:gd name="adj" fmla="val 16667"/>
            </a:avLst>
          </a:prstGeom>
          <a:ln>
            <a:solidFill>
              <a:srgbClr val="8D052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5416868"/>
          </a:xfrm>
          <a:prstGeom prst="rect">
            <a:avLst/>
          </a:prstGeom>
          <a:ln>
            <a:solidFill>
              <a:srgbClr val="D69473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 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Презентация составлена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преподавателем ГБП ОУ «Тверской полиграфический колледж»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Волковой Г.Ю.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en.academic.ru/pictures/enwiki/76/Lapis.elephant.800pix.060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571900" cy="27548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2928934"/>
            <a:ext cx="94442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лазурит</a:t>
            </a:r>
            <a:endParaRPr lang="ru-RU" dirty="0"/>
          </a:p>
        </p:txBody>
      </p:sp>
      <p:pic>
        <p:nvPicPr>
          <p:cNvPr id="21508" name="Picture 4" descr="http://www.vintajny.ru/pic_catalog/delfin_lazurit/delfin_lazurit_1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124"/>
            <a:ext cx="3357586" cy="3357586"/>
          </a:xfrm>
          <a:prstGeom prst="rect">
            <a:avLst/>
          </a:prstGeom>
          <a:noFill/>
        </p:spPr>
      </p:pic>
      <p:pic>
        <p:nvPicPr>
          <p:cNvPr id="21510" name="Picture 6" descr="http://www.worldgold.ru/img/library/01_aga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42852"/>
            <a:ext cx="4357718" cy="2934651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pic>
        <p:nvPicPr>
          <p:cNvPr id="21512" name="Picture 8" descr="http://mindraw.web.ru/chalc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86124"/>
            <a:ext cx="3786214" cy="34178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15074" y="3000372"/>
            <a:ext cx="57945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агат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0112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Знамениты также месторождения драгоценных камней (алмазов, сапфиров, рубинов, шпинелей) очень высокого качества Индии, Шри-Ланки, Бирмы. В одном из санскритских манускриптов отмечалось, что индийские алмазы были важной статьей государственных доходов еще 2000 лет назад.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5572140"/>
            <a:ext cx="140044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Алмаз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Хоуп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://balance-1.storage-1.vkurse2.verumnets.ru/public/42/4236507/e1/10-popup-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2952750" cy="3810000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pic>
        <p:nvPicPr>
          <p:cNvPr id="20488" name="Picture 8" descr="http://i.bigmir.net/img/dnevnik/uploads/cmu_1454/51302/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54" y="1500174"/>
            <a:ext cx="2428892" cy="24288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143504" y="2143116"/>
            <a:ext cx="9010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сапфир</a:t>
            </a:r>
            <a:endParaRPr lang="ru-RU" dirty="0"/>
          </a:p>
        </p:txBody>
      </p:sp>
      <p:pic>
        <p:nvPicPr>
          <p:cNvPr id="20490" name="Picture 10" descr="http://jemellery.ru/wp-content/uploads/2012/04/photo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071942"/>
            <a:ext cx="3500462" cy="262534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000892" y="4572008"/>
            <a:ext cx="77335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рубин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jewellernet.ru/photobank/249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85728"/>
            <a:ext cx="4714908" cy="3512036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pic>
        <p:nvPicPr>
          <p:cNvPr id="19460" name="Picture 4" descr="http://www.uvelirnieizdelia.ru/img/goods/big/sh135k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1942"/>
            <a:ext cx="4762500" cy="2571751"/>
          </a:xfrm>
          <a:prstGeom prst="rect">
            <a:avLst/>
          </a:prstGeom>
          <a:noFill/>
          <a:ln>
            <a:solidFill>
              <a:srgbClr val="F94578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929190" y="6215082"/>
            <a:ext cx="217681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Шпинель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 серебре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2" name="Picture 6" descr="http://stat18.privet.ru/lr/0a1347bfed8fc0fbf76112affc8dfbf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14290"/>
            <a:ext cx="3394138" cy="37147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00760" y="4071942"/>
            <a:ext cx="243848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Серебро, бриллианты,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шпинели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золото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S010362657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nting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5506D75-8B5A-4F6B-8116-D8C9F8D076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TS010362657</Template>
  <TotalTime>0</TotalTime>
  <Words>2583</Words>
  <Application>Microsoft Office PowerPoint</Application>
  <PresentationFormat>Экран (4:3)</PresentationFormat>
  <Paragraphs>182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TS010362657</vt:lpstr>
      <vt:lpstr>КАМНИ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2012-11-27T10:16:20Z</dcterms:created>
  <dcterms:modified xsi:type="dcterms:W3CDTF">2017-12-06T08:22:45Z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TC103626579990</vt:lpwstr>
  </property>
</Properties>
</file>