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4"/>
  </p:notesMasterIdLst>
  <p:sldIdLst>
    <p:sldId id="271" r:id="rId6"/>
    <p:sldId id="256" r:id="rId7"/>
    <p:sldId id="288" r:id="rId8"/>
    <p:sldId id="283" r:id="rId9"/>
    <p:sldId id="273" r:id="rId10"/>
    <p:sldId id="274" r:id="rId11"/>
    <p:sldId id="257" r:id="rId12"/>
    <p:sldId id="276" r:id="rId13"/>
    <p:sldId id="258" r:id="rId14"/>
    <p:sldId id="277" r:id="rId15"/>
    <p:sldId id="259" r:id="rId16"/>
    <p:sldId id="260" r:id="rId17"/>
    <p:sldId id="284" r:id="rId18"/>
    <p:sldId id="262" r:id="rId19"/>
    <p:sldId id="264" r:id="rId20"/>
    <p:sldId id="265" r:id="rId21"/>
    <p:sldId id="285" r:id="rId22"/>
    <p:sldId id="266" r:id="rId23"/>
    <p:sldId id="286" r:id="rId24"/>
    <p:sldId id="267" r:id="rId25"/>
    <p:sldId id="287" r:id="rId26"/>
    <p:sldId id="278" r:id="rId27"/>
    <p:sldId id="268" r:id="rId28"/>
    <p:sldId id="275" r:id="rId29"/>
    <p:sldId id="279" r:id="rId30"/>
    <p:sldId id="281" r:id="rId31"/>
    <p:sldId id="280" r:id="rId32"/>
    <p:sldId id="28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70F16-BE30-45AB-B641-DE739FAAB89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56529-C1BB-47A0-9D6F-E1E00E815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222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64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16F2EA6-759A-4F83-9A2E-08FA71EBA102}" type="slidenum">
              <a:rPr lang="ru-RU" sz="1200">
                <a:latin typeface="+mn-lt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ru-RU" sz="120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3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4.v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6.v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8.v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9.v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0.v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1.v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2.v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3.v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4.v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6.v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7.v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8.v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9.v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0.v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1.v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2.v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D0B2-75BF-4B20-B703-454D984573FB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096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E2F-3B85-4544-9F04-11C542A0E417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933F4-F9D5-4B18-A494-816B01B34AD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082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060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7B1F0-4B63-436D-A5B9-E6D02E34C38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965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3084" name="Image" r:id="rId3" imgW="5320635" imgH="5168254" progId="">
              <p:embed/>
            </p:oleObj>
          </a:graphicData>
        </a:graphic>
      </p:graphicFrame>
      <p:sp>
        <p:nvSpPr>
          <p:cNvPr id="13" name="Дата 1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1C2E-3A6A-483A-A9CE-E403A053896E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27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4108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DAA9-2C75-4C76-BEDA-105D12835EE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6734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5132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194E-3155-4BF7-B223-109B24F259A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664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6156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07A6F-BF78-4B22-A0E0-29F437F2A13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25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7180" name="Image" r:id="rId3" imgW="5320635" imgH="5168254" progId="">
              <p:embed/>
            </p:oleObj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202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202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EA88-B4A7-40EA-8916-B2FE73F9BFA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76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8204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59D2-8F83-4422-8881-F18AE3DBE690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392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7566-00EC-402E-86DD-DC07EA27E39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78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D0B2-75BF-4B20-B703-454D984573FB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384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E2F-3B85-4544-9F04-11C542A0E417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890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933F4-F9D5-4B18-A494-816B01B34AD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908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0252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7B1F0-4B63-436D-A5B9-E6D02E34C38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287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1276" name="Image" r:id="rId3" imgW="5320635" imgH="5168254" progId="">
              <p:embed/>
            </p:oleObj>
          </a:graphicData>
        </a:graphic>
      </p:graphicFrame>
      <p:sp>
        <p:nvSpPr>
          <p:cNvPr id="13" name="Дата 1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1C2E-3A6A-483A-A9CE-E403A053896E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646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2300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DAA9-2C75-4C76-BEDA-105D12835EE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81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3324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194E-3155-4BF7-B223-109B24F259A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19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4348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07A6F-BF78-4B22-A0E0-29F437F2A13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393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5372" name="Image" r:id="rId3" imgW="5320635" imgH="5168254" progId="">
              <p:embed/>
            </p:oleObj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202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202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EA88-B4A7-40EA-8916-B2FE73F9BFA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590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6396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59D2-8F83-4422-8881-F18AE3DBE690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498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7566-00EC-402E-86DD-DC07EA27E39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4686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D0B2-75BF-4B20-B703-454D984573FB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64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E2F-3B85-4544-9F04-11C542A0E417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7957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933F4-F9D5-4B18-A494-816B01B34AD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5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8444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7B1F0-4B63-436D-A5B9-E6D02E34C38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166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9468" name="Image" r:id="rId3" imgW="5320635" imgH="5168254" progId="">
              <p:embed/>
            </p:oleObj>
          </a:graphicData>
        </a:graphic>
      </p:graphicFrame>
      <p:sp>
        <p:nvSpPr>
          <p:cNvPr id="13" name="Дата 1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1C2E-3A6A-483A-A9CE-E403A053896E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8739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0492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DAA9-2C75-4C76-BEDA-105D12835EE8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58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1516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194E-3155-4BF7-B223-109B24F259A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551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2540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07A6F-BF78-4B22-A0E0-29F437F2A13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479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3564" name="Image" r:id="rId3" imgW="5320635" imgH="5168254" progId="">
              <p:embed/>
            </p:oleObj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202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202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EA88-B4A7-40EA-8916-B2FE73F9BFA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85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4588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59D2-8F83-4422-8881-F18AE3DBE690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002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7566-00EC-402E-86DD-DC07EA27E392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201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D0DC3-5CC2-4395-A305-6F6DCF6AD89A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28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6F579-B53D-4121-B8C9-9347EAA7E0C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253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AA959-E1ED-43E5-894B-123765DE3D7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642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6636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90C2-2A22-4FE1-BFA4-E5FE2931C86A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3060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7660" name="Image" r:id="rId3" imgW="5320635" imgH="5168254" progId="">
              <p:embed/>
            </p:oleObj>
          </a:graphicData>
        </a:graphic>
      </p:graphicFrame>
      <p:sp>
        <p:nvSpPr>
          <p:cNvPr id="13" name="Дата 1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5874C-C387-48B1-8DAC-1C81652FE950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43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8684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B4EC8-5D6E-46D1-9663-05FD78D3BA2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4020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5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9708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BFE80-C28A-4C32-9127-77E0FDB21F9F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2484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30732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FC8C4-4380-472B-8315-EB7C0A08362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730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31756" name="Image" r:id="rId3" imgW="5320635" imgH="5168254" progId="">
              <p:embed/>
            </p:oleObj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202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202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A89A-D5BA-4169-BE92-C051F67994DA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93245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4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32780" name="Image" r:id="rId3" imgW="5320635" imgH="516825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152400" y="646112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2638" y="646112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66"/>
                </a:solidFill>
              </a:rPr>
              <a:t>Company Logo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200C5-CEE1-4B5E-8E3C-9BFF644A336F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504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D1E21-3220-4218-88A3-4C8AAE7B5831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704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9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9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17.v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oleObject" Target="../embeddings/oleObject1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mlDrawing" Target="../drawings/vmlDrawing25.v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oleObject" Target="../embeddings/oleObject2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8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4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36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036" name="Image" r:id="rId14" imgW="5320635" imgH="5168254" progId="">
              <p:embed/>
            </p:oleObj>
          </a:graphicData>
        </a:graphic>
      </p:graphicFrame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22238"/>
            <a:ext cx="7467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0" y="6483350"/>
            <a:ext cx="2133600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8EF7B7-DE2D-4BEF-A43B-4A87A29B921D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4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8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4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36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9228" name="Image" r:id="rId14" imgW="5320635" imgH="5168254" progId="">
              <p:embed/>
            </p:oleObj>
          </a:graphicData>
        </a:graphic>
      </p:graphicFrame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22238"/>
            <a:ext cx="7467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0" y="6483350"/>
            <a:ext cx="2133600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8EF7B7-DE2D-4BEF-A43B-4A87A29B921D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30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8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4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36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17420" name="Image" r:id="rId14" imgW="5320635" imgH="5168254" progId="">
              <p:embed/>
            </p:oleObj>
          </a:graphicData>
        </a:graphic>
      </p:graphicFrame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22238"/>
            <a:ext cx="7467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0" y="6483350"/>
            <a:ext cx="2133600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8EF7B7-DE2D-4BEF-A43B-4A87A29B921D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78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0"/>
          <p:cNvSpPr>
            <a:spLocks noChangeShapeType="1"/>
          </p:cNvSpPr>
          <p:nvPr/>
        </p:nvSpPr>
        <p:spPr bwMode="auto">
          <a:xfrm>
            <a:off x="250825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39"/>
          <p:cNvSpPr>
            <a:spLocks noChangeArrowheads="1"/>
          </p:cNvSpPr>
          <p:nvPr/>
        </p:nvSpPr>
        <p:spPr bwMode="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8" name="AutoShape 40"/>
          <p:cNvSpPr>
            <a:spLocks noChangeArrowheads="1"/>
          </p:cNvSpPr>
          <p:nvPr/>
        </p:nvSpPr>
        <p:spPr bwMode="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AutoShape 41"/>
          <p:cNvSpPr>
            <a:spLocks noChangeArrowheads="1"/>
          </p:cNvSpPr>
          <p:nvPr/>
        </p:nvSpPr>
        <p:spPr bwMode="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ltGray">
          <a:xfrm>
            <a:off x="8859838" y="0"/>
            <a:ext cx="284162" cy="68849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AutoShape 33"/>
          <p:cNvSpPr>
            <a:spLocks noChangeArrowheads="1"/>
          </p:cNvSpPr>
          <p:nvPr/>
        </p:nvSpPr>
        <p:spPr bwMode="ltGray">
          <a:xfrm rot="10800000" flipH="1">
            <a:off x="83534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AutoShape 31"/>
          <p:cNvSpPr>
            <a:spLocks noChangeArrowheads="1"/>
          </p:cNvSpPr>
          <p:nvPr/>
        </p:nvSpPr>
        <p:spPr bwMode="ltGray">
          <a:xfrm rot="10800000" flipH="1">
            <a:off x="7896225" y="0"/>
            <a:ext cx="685800" cy="75565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000066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AutoShape 43"/>
          <p:cNvSpPr>
            <a:spLocks noChangeArrowheads="1"/>
          </p:cNvSpPr>
          <p:nvPr/>
        </p:nvSpPr>
        <p:spPr bwMode="gray">
          <a:xfrm rot="10800000" flipH="1">
            <a:off x="7604125" y="0"/>
            <a:ext cx="549275" cy="755650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4" name="Rectangle 44"/>
          <p:cNvSpPr>
            <a:spLocks noChangeArrowheads="1"/>
          </p:cNvSpPr>
          <p:nvPr/>
        </p:nvSpPr>
        <p:spPr bwMode="gray">
          <a:xfrm>
            <a:off x="3886200" y="0"/>
            <a:ext cx="3825875" cy="758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CA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AutoShape 34"/>
          <p:cNvSpPr>
            <a:spLocks noChangeArrowheads="1"/>
          </p:cNvSpPr>
          <p:nvPr/>
        </p:nvSpPr>
        <p:spPr bwMode="gray">
          <a:xfrm rot="10800000" flipH="1">
            <a:off x="7477125" y="0"/>
            <a:ext cx="676275" cy="752475"/>
          </a:xfrm>
          <a:prstGeom prst="homePlate">
            <a:avLst>
              <a:gd name="adj" fmla="val 25000"/>
            </a:avLst>
          </a:prstGeom>
          <a:solidFill>
            <a:srgbClr val="6CA5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36" name="Object 49"/>
          <p:cNvGraphicFramePr>
            <a:graphicFrameLocks noChangeAspect="1"/>
          </p:cNvGraphicFramePr>
          <p:nvPr/>
        </p:nvGraphicFramePr>
        <p:xfrm>
          <a:off x="0" y="11113"/>
          <a:ext cx="3910013" cy="3757612"/>
        </p:xfrm>
        <a:graphic>
          <a:graphicData uri="http://schemas.openxmlformats.org/presentationml/2006/ole">
            <p:oleObj spid="_x0000_s25612" name="Image" r:id="rId14" imgW="5320635" imgH="5168254" progId="">
              <p:embed/>
            </p:oleObj>
          </a:graphicData>
        </a:graphic>
      </p:graphicFrame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22238"/>
            <a:ext cx="7467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0" y="6483350"/>
            <a:ext cx="2133600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8E5B38-F692-4C83-99D1-586735D2108E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12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50;&#1088;&#1080;&#1090;&#1077;&#1088;&#1080;&#1080;%20&#1086;&#1094;&#1077;&#1085;&#1082;&#1080;%20&#1087;&#1088;&#1077;&#1079;&#1077;&#1085;&#1090;&#1072;&#1094;&#1080;&#1080;.doc" TargetMode="Externa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foto.mail.ru/mail/vtkud/_blogs/8446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119064" y="4410"/>
            <a:ext cx="8953530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8" descr="НИР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6430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323850" y="1628775"/>
            <a:ext cx="864393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hlink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altLang="ru-RU" sz="4400">
                <a:solidFill>
                  <a:srgbClr val="002060"/>
                </a:solidFill>
                <a:latin typeface="Arial" charset="0"/>
              </a:rPr>
              <a:t>АТТЕСТАЦИЯ </a:t>
            </a:r>
          </a:p>
          <a:p>
            <a:pPr algn="ctr">
              <a:lnSpc>
                <a:spcPct val="120000"/>
              </a:lnSpc>
            </a:pPr>
            <a:r>
              <a:rPr lang="ru-RU" altLang="ru-RU" sz="4400">
                <a:solidFill>
                  <a:srgbClr val="002060"/>
                </a:solidFill>
                <a:latin typeface="Arial" charset="0"/>
              </a:rPr>
              <a:t>педагогических работников</a:t>
            </a:r>
          </a:p>
          <a:p>
            <a:pPr algn="ctr">
              <a:lnSpc>
                <a:spcPct val="120000"/>
              </a:lnSpc>
            </a:pPr>
            <a:endParaRPr lang="ru-RU" altLang="ru-RU" sz="2400" i="1">
              <a:solidFill>
                <a:srgbClr val="002060"/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endParaRPr lang="ru-RU" altLang="ru-RU" sz="2400" i="1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9221" name="Picture 6" descr="69fcb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16338"/>
            <a:ext cx="32400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pap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4900"/>
            <a:ext cx="3035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54276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 формулировок тем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«Развитие ……  у детей ….. </a:t>
            </a:r>
            <a:r>
              <a:rPr lang="ru-RU" sz="2800" dirty="0"/>
              <a:t>в</a:t>
            </a:r>
            <a:r>
              <a:rPr lang="ru-RU" sz="2800" dirty="0" smtClean="0"/>
              <a:t>озраста (… группы) посредством  ……..  в процессе совместной (самостоятельной) деятельности.</a:t>
            </a: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dirty="0" smtClean="0"/>
              <a:t>Технология организации (развития, руководства) ….. в работе с детьми ….. </a:t>
            </a:r>
            <a:r>
              <a:rPr lang="ru-RU" sz="2800" dirty="0">
                <a:solidFill>
                  <a:prstClr val="black"/>
                </a:solidFill>
              </a:rPr>
              <a:t>возраста (… группы</a:t>
            </a:r>
            <a:r>
              <a:rPr lang="ru-RU" sz="2800" dirty="0" smtClean="0">
                <a:solidFill>
                  <a:prstClr val="black"/>
                </a:solidFill>
              </a:rPr>
              <a:t>).</a:t>
            </a:r>
          </a:p>
          <a:p>
            <a:endParaRPr lang="ru-RU" sz="2800" dirty="0">
              <a:solidFill>
                <a:prstClr val="black"/>
              </a:solidFill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</a:rPr>
              <a:t>Опыт формирования …… в процессе ……. у детей ….</a:t>
            </a:r>
            <a:r>
              <a:rPr lang="ru-RU" sz="2800" dirty="0">
                <a:solidFill>
                  <a:prstClr val="black"/>
                </a:solidFill>
              </a:rPr>
              <a:t> возраста (… группы</a:t>
            </a:r>
            <a:r>
              <a:rPr lang="ru-RU" sz="2800" dirty="0" smtClean="0">
                <a:solidFill>
                  <a:prstClr val="black"/>
                </a:solidFill>
              </a:rPr>
              <a:t>).</a:t>
            </a: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8641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«Условия формирования личного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вклада»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педагога в развитие образования»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5157192"/>
          </a:xfrm>
        </p:spPr>
        <p:txBody>
          <a:bodyPr>
            <a:normAutofit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3 </a:t>
            </a:r>
            <a:r>
              <a:rPr lang="ru-RU" dirty="0">
                <a:latin typeface="Times New Roman"/>
                <a:ea typeface="Times New Roman"/>
              </a:rPr>
              <a:t>слайд </a:t>
            </a:r>
            <a:r>
              <a:rPr lang="ru-RU" dirty="0" smtClean="0">
                <a:latin typeface="Times New Roman"/>
                <a:ea typeface="Times New Roman"/>
              </a:rPr>
              <a:t>– включает.</a:t>
            </a:r>
          </a:p>
          <a:p>
            <a:pPr indent="0" algn="just"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Анализ</a:t>
            </a:r>
            <a:r>
              <a:rPr lang="ru-RU" altLang="ru-RU" dirty="0" smtClean="0"/>
              <a:t> </a:t>
            </a:r>
            <a:r>
              <a:rPr lang="ru-RU" altLang="ru-RU" dirty="0"/>
              <a:t>психолого-педагогической и методической </a:t>
            </a:r>
            <a:r>
              <a:rPr lang="ru-RU" altLang="ru-RU" dirty="0">
                <a:solidFill>
                  <a:srgbClr val="FF0000"/>
                </a:solidFill>
              </a:rPr>
              <a:t>литературы</a:t>
            </a:r>
            <a:r>
              <a:rPr lang="ru-RU" altLang="ru-RU" dirty="0"/>
              <a:t> по теме  </a:t>
            </a:r>
            <a:r>
              <a:rPr lang="ru-RU" altLang="ru-RU" dirty="0" smtClean="0"/>
              <a:t>опыта</a:t>
            </a:r>
            <a:r>
              <a:rPr lang="ru-RU" altLang="ru-RU" dirty="0"/>
              <a:t>:</a:t>
            </a:r>
          </a:p>
          <a:p>
            <a:pPr lvl="0" indent="0" algn="just">
              <a:buNone/>
            </a:pPr>
            <a:r>
              <a:rPr lang="ru-RU" altLang="ru-RU" dirty="0" smtClean="0">
                <a:solidFill>
                  <a:prstClr val="black"/>
                </a:solidFill>
              </a:rPr>
              <a:t>-концептуальные  основы работ педагогов, философов, психологов с указанием ФИО,   </a:t>
            </a:r>
            <a:endParaRPr lang="ru-RU" altLang="ru-RU" dirty="0">
              <a:solidFill>
                <a:prstClr val="black"/>
              </a:solidFill>
            </a:endParaRPr>
          </a:p>
          <a:p>
            <a:pPr lvl="0" indent="0" algn="just">
              <a:buNone/>
            </a:pPr>
            <a:r>
              <a:rPr lang="ru-RU" altLang="ru-RU" dirty="0">
                <a:solidFill>
                  <a:prstClr val="black"/>
                </a:solidFill>
              </a:rPr>
              <a:t>-</a:t>
            </a:r>
            <a:r>
              <a:rPr lang="ru-RU" altLang="ru-RU" dirty="0" smtClean="0">
                <a:solidFill>
                  <a:prstClr val="black"/>
                </a:solidFill>
              </a:rPr>
              <a:t>теоретические, методические и практические разработки</a:t>
            </a:r>
            <a:r>
              <a:rPr lang="ru-RU" altLang="ru-RU" dirty="0">
                <a:solidFill>
                  <a:prstClr val="black"/>
                </a:solidFill>
              </a:rPr>
              <a:t>, на которые опирается </a:t>
            </a:r>
            <a:r>
              <a:rPr lang="ru-RU" altLang="ru-RU" dirty="0" smtClean="0">
                <a:solidFill>
                  <a:prstClr val="black"/>
                </a:solidFill>
              </a:rPr>
              <a:t>автор (идеи, основные положения…),</a:t>
            </a:r>
          </a:p>
          <a:p>
            <a:pPr lvl="0" indent="0" algn="just"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Участие</a:t>
            </a:r>
            <a:r>
              <a:rPr lang="ru-RU" altLang="ru-RU" dirty="0" smtClean="0">
                <a:solidFill>
                  <a:prstClr val="black"/>
                </a:solidFill>
              </a:rPr>
              <a:t> </a:t>
            </a:r>
            <a:r>
              <a:rPr lang="ru-RU" altLang="ru-RU" dirty="0" smtClean="0">
                <a:solidFill>
                  <a:prstClr val="black"/>
                </a:solidFill>
              </a:rPr>
              <a:t>в сетевых сообществах (РМО, ИД…)</a:t>
            </a:r>
            <a:endParaRPr lang="ru-RU" altLang="ru-RU" dirty="0">
              <a:solidFill>
                <a:prstClr val="black"/>
              </a:solidFill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1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«Актуальность личного вклада педагога в развитие образования»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4 </a:t>
            </a:r>
            <a:r>
              <a:rPr lang="ru-RU" dirty="0">
                <a:latin typeface="Times New Roman"/>
                <a:ea typeface="Times New Roman"/>
              </a:rPr>
              <a:t>слайд -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демонстрирует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значимость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решаемой педагогом педагогической или учебно-методической проблемы, составляющей суть его личного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вклада: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особенности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её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решения;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-какие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противоречия и затр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уднения, встречающиеся в массовой практике, решаются педагогом в своей профессиональной деятельности.</a:t>
            </a: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10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Актуальность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</a:pPr>
            <a:r>
              <a:rPr lang="ru-RU" dirty="0">
                <a:latin typeface="Times New Roman"/>
                <a:ea typeface="Mangal"/>
                <a:cs typeface="Mangal"/>
              </a:rPr>
              <a:t>(личного вклада педагога \ практических достижений) - соответствие потребностям образовательной системы, социальному заказу, тенденциям общественного развития, региональной и федеральной образовательной политике (от позднелатинского </a:t>
            </a:r>
            <a:r>
              <a:rPr lang="ru-RU" dirty="0" err="1">
                <a:latin typeface="Times New Roman"/>
                <a:ea typeface="Mangal"/>
                <a:cs typeface="Mangal"/>
              </a:rPr>
              <a:t>actualis</a:t>
            </a:r>
            <a:r>
              <a:rPr lang="ru-RU" dirty="0">
                <a:latin typeface="Times New Roman"/>
                <a:ea typeface="Mangal"/>
                <a:cs typeface="Mangal"/>
              </a:rPr>
              <a:t> фактически существующий, настоящий, современный).</a:t>
            </a: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064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«Цель и задачи педагогической деятельности»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5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слайд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– демонстрирует: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ведущую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цель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деятельности педагога, отображающую главный конечный результат,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задачи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раскрывающие, что нужно сделать, чтобы цель была достигнута при выборе тех или иных форм, методов и приемов.</a:t>
            </a: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89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«Деятельностный аспект личного вклада педагога в развитие образования»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6 – 11 слайды. </a:t>
            </a:r>
          </a:p>
          <a:p>
            <a:pPr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направлений,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алгоритма реализации цели. </a:t>
            </a:r>
          </a:p>
          <a:p>
            <a:pPr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Описание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форм ОД, методов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, приемов, 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реализации, условий реализации (псих-педагогические, РППС, семья), результатов и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53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«Новизна личного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вклада педагога в развитие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образования»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12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слайд -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демонстрирует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преимущества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личного вклада педагога по сравнению с другими новшествами, применяемыми в данной области педагогической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практики (в разработке </a:t>
            </a:r>
            <a:r>
              <a:rPr lang="ru-RU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пособий, игр, РППС, планов, серии конспектов, проектов, авторской программы, методических рекомендаций, форм взаимодействия с родителями, социумом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 т.п.)</a:t>
            </a: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17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Новизна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-</a:t>
            </a:r>
            <a:r>
              <a:rPr lang="ru-RU" dirty="0" smtClean="0"/>
              <a:t>(</a:t>
            </a:r>
            <a:r>
              <a:rPr lang="ru-RU" dirty="0"/>
              <a:t>личного вклада педагога \ </a:t>
            </a:r>
            <a:r>
              <a:rPr lang="ru-RU" b="1" dirty="0">
                <a:solidFill>
                  <a:srgbClr val="FF0000"/>
                </a:solidFill>
              </a:rPr>
              <a:t>практических достижений</a:t>
            </a:r>
            <a:r>
              <a:rPr lang="ru-RU" dirty="0"/>
              <a:t>) - характеристика новых элементов, вносимых педагогом  на уровень педагогической науки в целом, методики преподавания, собственной педагогической практики: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b="1" dirty="0">
                <a:solidFill>
                  <a:srgbClr val="C00000"/>
                </a:solidFill>
              </a:rPr>
              <a:t>на уровне радикального преобразования </a:t>
            </a:r>
            <a:r>
              <a:rPr lang="ru-RU" dirty="0"/>
              <a:t>образовательной системы: постановка новых целей, разработка новых средств и правил их применения, постановка и решение новых педагогических задач, введение новых подходов к образовательной диагностике.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• на уровне рационализации</a:t>
            </a:r>
            <a:r>
              <a:rPr lang="ru-RU" dirty="0"/>
              <a:t>, усовершенствования отдельных сторон, обновления одного из элементов педагогической системы в порядке текущей модернизации;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• </a:t>
            </a:r>
            <a:r>
              <a:rPr lang="ru-RU" b="1" dirty="0" smtClean="0">
                <a:solidFill>
                  <a:srgbClr val="C00000"/>
                </a:solidFill>
              </a:rPr>
              <a:t>на </a:t>
            </a:r>
            <a:r>
              <a:rPr lang="ru-RU" b="1" dirty="0">
                <a:solidFill>
                  <a:srgbClr val="C00000"/>
                </a:solidFill>
              </a:rPr>
              <a:t>уровне комбинации элементов известных методик</a:t>
            </a:r>
            <a:r>
              <a:rPr lang="ru-RU" dirty="0"/>
              <a:t>, использования в  конкретных условиях новшества, уже применявшегося на других объектах.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15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Результаты </a:t>
            </a:r>
            <a:b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профессиональной деятельности»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32037"/>
            <a:ext cx="8229600" cy="4525963"/>
          </a:xfrm>
        </p:spPr>
        <p:txBody>
          <a:bodyPr>
            <a:normAutofit/>
          </a:bodyPr>
          <a:lstStyle/>
          <a:p>
            <a:pPr marL="0" indent="0" eaLnBrk="0" fontAlgn="base" hangingPunct="0">
              <a:spcAft>
                <a:spcPct val="0"/>
              </a:spcAft>
              <a:buClr>
                <a:srgbClr val="5D4BC7"/>
              </a:buClr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13 слайд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содержит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ыводы</a:t>
            </a:r>
            <a:r>
              <a:rPr lang="ru-RU" altLang="ru-RU" kern="0" dirty="0">
                <a:latin typeface="Times New Roman" pitchFamily="18" charset="0"/>
                <a:cs typeface="Times New Roman" pitchFamily="18" charset="0"/>
              </a:rPr>
              <a:t>, обобщения, определение </a:t>
            </a: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перспектив, исходя из поставленных </a:t>
            </a:r>
            <a:r>
              <a:rPr lang="ru-RU" altLang="ru-RU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 задач</a:t>
            </a: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kern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99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Результативность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-профессиональной </a:t>
            </a:r>
            <a:r>
              <a:rPr lang="ru-RU" b="1" dirty="0"/>
              <a:t>педагогической </a:t>
            </a:r>
            <a:r>
              <a:rPr lang="ru-RU" b="1" dirty="0" smtClean="0"/>
              <a:t>деятельности - </a:t>
            </a:r>
            <a:r>
              <a:rPr lang="ru-RU" dirty="0" smtClean="0"/>
              <a:t> </a:t>
            </a:r>
            <a:r>
              <a:rPr lang="ru-RU" dirty="0"/>
              <a:t>соответствие образовательных </a:t>
            </a:r>
            <a:r>
              <a:rPr lang="ru-RU" dirty="0" smtClean="0"/>
              <a:t>результатов </a:t>
            </a:r>
            <a:r>
              <a:rPr lang="ru-RU" dirty="0"/>
              <a:t>нормативным </a:t>
            </a:r>
            <a:r>
              <a:rPr lang="ru-RU" dirty="0" smtClean="0"/>
              <a:t>требованиям.</a:t>
            </a:r>
          </a:p>
          <a:p>
            <a:pPr marL="0" indent="0">
              <a:buNone/>
            </a:pPr>
            <a:r>
              <a:rPr lang="ru-RU" dirty="0"/>
              <a:t>Результативность оценивается в параметрах: </a:t>
            </a:r>
            <a:r>
              <a:rPr lang="ru-RU" i="1" dirty="0">
                <a:solidFill>
                  <a:srgbClr val="C00000"/>
                </a:solidFill>
              </a:rPr>
              <a:t>стабильность</a:t>
            </a:r>
            <a:r>
              <a:rPr lang="ru-RU" dirty="0"/>
              <a:t> – устойчивость высоких образовательных результатов на протяжении определенного времени; 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оптимальность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- достижение наилучших образовательных результатов при наименьшей затрате сил и времени педагогов и </a:t>
            </a:r>
            <a:r>
              <a:rPr lang="ru-RU" dirty="0" smtClean="0"/>
              <a:t>воспитанников;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перспективность</a:t>
            </a:r>
            <a:r>
              <a:rPr lang="ru-RU" dirty="0" smtClean="0"/>
              <a:t> </a:t>
            </a:r>
            <a:r>
              <a:rPr lang="ru-RU" dirty="0"/>
              <a:t>– возможность улучшения, обогащения, углубления образовательных результатов как в деятельности самого педагога, так и других.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4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96855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Компьютерная презентация </a:t>
            </a:r>
            <a:r>
              <a:rPr lang="ru-RU" b="1" dirty="0"/>
              <a:t>практических достижений профессиональной деятельности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педагогического работника</a:t>
            </a:r>
            <a:br>
              <a:rPr lang="ru-RU" b="1" dirty="0" smtClean="0"/>
            </a:br>
            <a:r>
              <a:rPr lang="ru-RU" b="1" dirty="0">
                <a:solidFill>
                  <a:prstClr val="black"/>
                </a:solidFill>
              </a:rPr>
              <a:t>(</a:t>
            </a:r>
            <a:r>
              <a:rPr lang="ru-RU" b="1" u="sng" dirty="0">
                <a:solidFill>
                  <a:srgbClr val="FF0000"/>
                </a:solidFill>
              </a:rPr>
              <a:t>личного вклада </a:t>
            </a:r>
            <a:r>
              <a:rPr lang="ru-RU" b="1" u="sng" dirty="0">
                <a:solidFill>
                  <a:prstClr val="black"/>
                </a:solidFill>
              </a:rPr>
              <a:t/>
            </a:r>
            <a:br>
              <a:rPr lang="ru-RU" b="1" u="sng" dirty="0">
                <a:solidFill>
                  <a:prstClr val="black"/>
                </a:solidFill>
              </a:rPr>
            </a:br>
            <a:r>
              <a:rPr lang="ru-RU" b="1" u="sng" dirty="0">
                <a:solidFill>
                  <a:prstClr val="black"/>
                </a:solidFill>
              </a:rPr>
              <a:t>в развитие образования</a:t>
            </a:r>
            <a:r>
              <a:rPr lang="ru-RU" b="1" dirty="0">
                <a:solidFill>
                  <a:prstClr val="black"/>
                </a:solidFill>
              </a:rPr>
              <a:t>) </a:t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517232"/>
            <a:ext cx="6400800" cy="1104528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3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Транслируемость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практических достижений»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14 слайд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– представляет </a:t>
            </a:r>
          </a:p>
          <a:p>
            <a:pPr indent="0" algn="just"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-</a:t>
            </a:r>
            <a:r>
              <a:rPr lang="ru-RU" altLang="ru-RU" dirty="0" smtClean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ф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ормы 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(открытые показы, доклады, выступления на педсоветах, РМО, конференциях) с указанием названия формы, сроков и места проведения; сайты (скриншот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адресную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направленность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: каким педагогам рекомендовано использовать продукты, описывающие личный вклад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педагогам с высокой планкой мастерства, начинающим педагогам и т.д.),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указание трудностей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и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рисков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которые могут возникнуть при решении обозначенной в презентации педагогической или учебно-методической проблемы.</a:t>
            </a: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26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1"/>
            <a:ext cx="8229600" cy="979387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</a:rPr>
              <a:t>Транслируемость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7606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ТРАНСЛЯЦИЯ</a:t>
            </a:r>
            <a:r>
              <a:rPr lang="ru-RU" dirty="0"/>
              <a:t> (личного вклада \ практических достижений) - осуществляемые с целью пропаганды и распространения систематизация и оформление личного вклада </a:t>
            </a:r>
            <a:r>
              <a:rPr lang="ru-RU" dirty="0" smtClean="0"/>
              <a:t>в </a:t>
            </a:r>
            <a:r>
              <a:rPr lang="ru-RU" dirty="0"/>
              <a:t>виде структурного </a:t>
            </a:r>
            <a:r>
              <a:rPr lang="ru-RU" dirty="0" smtClean="0"/>
              <a:t>описания. </a:t>
            </a:r>
            <a:r>
              <a:rPr lang="ru-RU" dirty="0"/>
              <a:t>Существуют следующие </a:t>
            </a:r>
            <a:r>
              <a:rPr lang="ru-RU" dirty="0" smtClean="0"/>
              <a:t>уровни: </a:t>
            </a:r>
            <a:r>
              <a:rPr lang="ru-RU" i="1" dirty="0">
                <a:solidFill>
                  <a:srgbClr val="C00000"/>
                </a:solidFill>
              </a:rPr>
              <a:t>практический уровень</a:t>
            </a:r>
            <a:r>
              <a:rPr lang="ru-RU" dirty="0"/>
              <a:t>: открытый </a:t>
            </a:r>
            <a:r>
              <a:rPr lang="ru-RU" dirty="0" smtClean="0"/>
              <a:t>показ </a:t>
            </a:r>
            <a:r>
              <a:rPr lang="ru-RU" dirty="0"/>
              <a:t>приемов и методов </a:t>
            </a:r>
            <a:r>
              <a:rPr lang="ru-RU" dirty="0" smtClean="0"/>
              <a:t>работы;  </a:t>
            </a:r>
            <a:r>
              <a:rPr lang="ru-RU" dirty="0"/>
              <a:t>семинар-практикум (описание отдельных приемов и методов работы); творческий отчет (показ достижений); конференции, выставки (показ системы работы); 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методический </a:t>
            </a:r>
            <a:r>
              <a:rPr lang="ru-RU" i="1" dirty="0">
                <a:solidFill>
                  <a:srgbClr val="C00000"/>
                </a:solidFill>
              </a:rPr>
              <a:t>уровень</a:t>
            </a:r>
            <a:r>
              <a:rPr lang="ru-RU" dirty="0"/>
              <a:t>: педагогические </a:t>
            </a:r>
            <a:r>
              <a:rPr lang="ru-RU" dirty="0" smtClean="0"/>
              <a:t>чтения; </a:t>
            </a:r>
            <a:r>
              <a:rPr lang="ru-RU" dirty="0"/>
              <a:t>методические разработки (представление деятельностного аспекта личного вклада, условий его формирования); 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научный </a:t>
            </a:r>
            <a:r>
              <a:rPr lang="ru-RU" i="1" dirty="0">
                <a:solidFill>
                  <a:srgbClr val="C00000"/>
                </a:solidFill>
              </a:rPr>
              <a:t>уровень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(теоретический анализ): публикации, статьи, сборники, монографии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03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сайт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80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«Литература»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15 слайд -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содержит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перечень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источников информации, как печатных, так и электронных, используемых педагогом при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разработке презентации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37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569325" cy="587692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1. Единый стиль оформления,</a:t>
            </a:r>
            <a:r>
              <a:rPr lang="ru-RU" altLang="ru-RU" sz="2000" b="0" smtClean="0">
                <a:solidFill>
                  <a:srgbClr val="003399"/>
                </a:solidFill>
              </a:rPr>
              <a:t> четкая структура каждого слайда.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2. Оптимальное количество слайдов - 15.</a:t>
            </a:r>
            <a:r>
              <a:rPr lang="ru-RU" altLang="ru-RU" sz="2000" b="0" smtClean="0">
                <a:solidFill>
                  <a:srgbClr val="003399"/>
                </a:solidFill>
              </a:rPr>
              <a:t> При условии использования иллюстративного материала количество слайдов может быть увеличено до 20.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3. Оправданное использование анимации, видеовставок, звуковых фрагментов и т.п.</a:t>
            </a:r>
            <a:r>
              <a:rPr lang="ru-RU" altLang="ru-RU" sz="2000" b="0" smtClean="0">
                <a:solidFill>
                  <a:srgbClr val="003399"/>
                </a:solidFill>
              </a:rPr>
              <a:t> Выбранные эффекты не должны отвлекать внимание экспертов, а акцентировать основные содержательные моменты выступления.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4. Для удобства навигации и оптимизации материала рекомендуется использовать гиперссылки.</a:t>
            </a:r>
            <a:r>
              <a:rPr lang="ru-RU" altLang="ru-RU" sz="2000" b="0" smtClean="0">
                <a:solidFill>
                  <a:srgbClr val="003399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5. Шрифт для заголовка – не менее 24, для информации – не менее 18.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6. Текст презентации должен быть представлен ключевыми словами и фразами.</a:t>
            </a:r>
            <a:r>
              <a:rPr lang="ru-RU" altLang="ru-RU" sz="2000" b="0" smtClean="0">
                <a:solidFill>
                  <a:srgbClr val="003399"/>
                </a:solidFill>
              </a:rPr>
              <a:t> Содержание презентации не дублирует, а дополняет и иллюстрирует устное выступление.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smtClean="0">
                <a:solidFill>
                  <a:srgbClr val="003399"/>
                </a:solidFill>
              </a:rPr>
              <a:t>7. Иллюстративные материалы соответствуют содержанию презентации</a:t>
            </a:r>
            <a:r>
              <a:rPr lang="ru-RU" altLang="ru-RU" sz="2000" b="0" smtClean="0">
                <a:solidFill>
                  <a:srgbClr val="003399"/>
                </a:solidFill>
              </a:rPr>
              <a:t> практических достижений профессиональной деятельности педагогического работника.</a:t>
            </a:r>
            <a:endParaRPr lang="ru-RU" altLang="ru-RU" sz="2000" smtClean="0">
              <a:solidFill>
                <a:srgbClr val="003399"/>
              </a:solidFill>
            </a:endParaRPr>
          </a:p>
        </p:txBody>
      </p:sp>
      <p:sp>
        <p:nvSpPr>
          <p:cNvPr id="18435" name="Rectangle 2"/>
          <p:cNvSpPr>
            <a:spLocks/>
          </p:cNvSpPr>
          <p:nvPr/>
        </p:nvSpPr>
        <p:spPr bwMode="black">
          <a:xfrm>
            <a:off x="395288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smtClean="0">
                <a:solidFill>
                  <a:srgbClr val="000066"/>
                </a:solidFill>
                <a:cs typeface="Arial" charset="0"/>
              </a:rPr>
              <a:t>Требования к оформлению презентации практических достижений ПД</a:t>
            </a:r>
          </a:p>
        </p:txBody>
      </p:sp>
    </p:spTree>
    <p:extLst>
      <p:ext uri="{BB962C8B-B14F-4D97-AF65-F5344CB8AC3E}">
        <p14:creationId xmlns="" xmlns:p14="http://schemas.microsoft.com/office/powerpoint/2010/main" val="23921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ru-RU" dirty="0" smtClean="0"/>
              <a:t>Сдавать только презентацию на диске</a:t>
            </a:r>
          </a:p>
          <a:p>
            <a:r>
              <a:rPr lang="ru-RU" dirty="0" smtClean="0"/>
              <a:t>Подписать: Тема. ФИО автора. Место работы. Год аттестации.</a:t>
            </a:r>
          </a:p>
          <a:p>
            <a:r>
              <a:rPr lang="ru-RU" dirty="0" smtClean="0"/>
              <a:t>Сдавать в пластиковом футляре.</a:t>
            </a:r>
          </a:p>
          <a:p>
            <a:endParaRPr lang="ru-RU" dirty="0"/>
          </a:p>
          <a:p>
            <a:r>
              <a:rPr lang="ru-RU" dirty="0" smtClean="0"/>
              <a:t>Для защиты презентации – 10 минут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6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20001727"/>
              </p:ext>
            </p:extLst>
          </p:nvPr>
        </p:nvGraphicFramePr>
        <p:xfrm>
          <a:off x="323528" y="116634"/>
          <a:ext cx="8568952" cy="6186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3249"/>
                <a:gridCol w="7915703"/>
              </a:tblGrid>
              <a:tr h="386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№п\п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Критерии оценки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9642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Актуальность и социально — педагогическая значимость </a:t>
                      </a:r>
                      <a:r>
                        <a:rPr lang="ru-RU" sz="1800" b="1" dirty="0">
                          <a:effectLst/>
                        </a:rPr>
                        <a:t>презентуемого личного вклада педагогического работника в развитие </a:t>
                      </a:r>
                      <a:r>
                        <a:rPr lang="ru-RU" sz="1800" b="1" dirty="0" smtClean="0">
                          <a:effectLst/>
                        </a:rPr>
                        <a:t>образования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4 слайд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1241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Новизна личного вклада </a:t>
                      </a:r>
                      <a:r>
                        <a:rPr lang="ru-RU" sz="1800" b="1" dirty="0">
                          <a:effectLst/>
                        </a:rPr>
                        <a:t>педагогического работника в развитие образования: оригинальность решений и подходов; внесение изменений в практику преподавания на основе требований ФГОС; творческий подход (умение осмыслить и переработать имеющийся опыт</a:t>
                      </a:r>
                      <a:r>
                        <a:rPr lang="ru-RU" sz="1800" b="1" dirty="0" smtClean="0">
                          <a:effectLst/>
                        </a:rPr>
                        <a:t>)                                            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слайд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9642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Опора на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теоретическое осмысление и анализ существующей практики </a:t>
                      </a:r>
                      <a:r>
                        <a:rPr lang="ru-RU" sz="1800" b="1" dirty="0">
                          <a:effectLst/>
                        </a:rPr>
                        <a:t>по аналогичной проблематике, знание соответствующей </a:t>
                      </a:r>
                      <a:r>
                        <a:rPr lang="ru-RU" sz="1800" b="1" dirty="0" smtClean="0">
                          <a:effectLst/>
                        </a:rPr>
                        <a:t>литературы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3 слайд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13446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Системность презентуемого личного вклада </a:t>
                      </a:r>
                      <a:r>
                        <a:rPr lang="ru-RU" sz="1800" b="1" dirty="0">
                          <a:effectLst/>
                        </a:rPr>
                        <a:t>педагогического работника в развитие образования (соответствие структуре деятельностного аспекта личного вклада педагога, наличие этапов деятельности, полнота средств ее реализации</a:t>
                      </a:r>
                      <a:r>
                        <a:rPr lang="ru-RU" sz="1800" b="1" dirty="0" smtClean="0">
                          <a:effectLst/>
                        </a:rPr>
                        <a:t>)                                                                                                     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6-11 слайды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1285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Ориентация профессиональной деятельности </a:t>
                      </a:r>
                      <a:r>
                        <a:rPr lang="ru-RU" sz="1800" b="1" dirty="0" err="1">
                          <a:effectLst/>
                        </a:rPr>
                        <a:t>аттестующегося</a:t>
                      </a:r>
                      <a:r>
                        <a:rPr lang="ru-RU" sz="1800" b="1" dirty="0">
                          <a:effectLst/>
                        </a:rPr>
                        <a:t> педагогического работника на применение в образовательном процессе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современных образовательных и информационно-коммуникационных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технологий                                                                                                       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6-11 слайды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525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18034872"/>
              </p:ext>
            </p:extLst>
          </p:nvPr>
        </p:nvGraphicFramePr>
        <p:xfrm>
          <a:off x="323528" y="1"/>
          <a:ext cx="8568952" cy="6638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/>
                <a:gridCol w="8280920"/>
              </a:tblGrid>
              <a:tr h="16039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</a:rPr>
                        <a:t>Качество представления результатов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профессиональной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деятельности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педагогического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работника: формулирование планируемых результатов, наличие количественных и качественных показателей достижения результата, представленность методик диагностики уровня достигнутых результатов и аналитических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данных                                                                                               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13 слайд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145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C00000"/>
                          </a:solidFill>
                          <a:effectLst/>
                        </a:rPr>
                        <a:t>Транслируемость</a:t>
                      </a:r>
                      <a:r>
                        <a:rPr lang="ru-RU" sz="1800" b="1" dirty="0">
                          <a:effectLst/>
                        </a:rPr>
                        <a:t> </a:t>
                      </a:r>
                      <a:r>
                        <a:rPr lang="ru-RU" sz="1800" b="1" dirty="0" smtClean="0">
                          <a:effectLst/>
                        </a:rPr>
                        <a:t>презентуемого </a:t>
                      </a:r>
                      <a:r>
                        <a:rPr lang="ru-RU" sz="1800" b="1" dirty="0">
                          <a:effectLst/>
                        </a:rPr>
                        <a:t>личного вклада педагогического работника в развитие образования: доступность презентуемого материала для понимания,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технологичность, конкретность </a:t>
                      </a:r>
                      <a:r>
                        <a:rPr lang="ru-RU" sz="1800" b="1" dirty="0">
                          <a:effectLst/>
                        </a:rPr>
                        <a:t>(примеры из педагогической практики</a:t>
                      </a:r>
                      <a:r>
                        <a:rPr lang="ru-RU" sz="1800" b="1" dirty="0" smtClean="0">
                          <a:effectLst/>
                        </a:rPr>
                        <a:t>)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14 слайд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18331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Демонстрация способности </a:t>
                      </a:r>
                      <a:r>
                        <a:rPr lang="ru-RU" sz="1800" b="1" dirty="0" err="1">
                          <a:effectLst/>
                        </a:rPr>
                        <a:t>аттестующегося</a:t>
                      </a:r>
                      <a:r>
                        <a:rPr lang="ru-RU" sz="1800" b="1" dirty="0">
                          <a:effectLst/>
                        </a:rPr>
                        <a:t> к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анализу, осмыслению </a:t>
                      </a:r>
                      <a:r>
                        <a:rPr lang="ru-RU" sz="1800" b="1" dirty="0">
                          <a:effectLst/>
                        </a:rPr>
                        <a:t>и представлению своей педагогической деятельности: </a:t>
                      </a:r>
                      <a:r>
                        <a:rPr lang="ru-RU" sz="1800" b="1" dirty="0" err="1">
                          <a:solidFill>
                            <a:srgbClr val="C00000"/>
                          </a:solidFill>
                          <a:effectLst/>
                        </a:rPr>
                        <a:t>проблематизация</a:t>
                      </a:r>
                      <a:r>
                        <a:rPr lang="ru-RU" sz="1800" b="1" dirty="0">
                          <a:effectLst/>
                        </a:rPr>
                        <a:t> (видение ключевой педагогической или учебно-методической проблемы),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логическая последовательность</a:t>
                      </a:r>
                      <a:r>
                        <a:rPr lang="ru-RU" sz="1800" b="1" dirty="0">
                          <a:effectLst/>
                        </a:rPr>
                        <a:t> изложения, анализ и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интерпретация</a:t>
                      </a:r>
                      <a:r>
                        <a:rPr lang="ru-RU" sz="1800" b="1" dirty="0">
                          <a:effectLst/>
                        </a:rPr>
                        <a:t> теоретических положений и реальных фактов педагогической практики, наличие иллюстративных форм представления аналитических </a:t>
                      </a:r>
                      <a:r>
                        <a:rPr lang="ru-RU" sz="1800" b="1" dirty="0" smtClean="0">
                          <a:effectLst/>
                        </a:rPr>
                        <a:t>данных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Ориентация  в своей теме 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8209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Соответствие </a:t>
                      </a:r>
                      <a:r>
                        <a:rPr lang="ru-RU" sz="1800" b="1" dirty="0">
                          <a:effectLst/>
                        </a:rPr>
                        <a:t>цели, задач педагогической деятельности, ведущей педагогической идеи, способа и результатов ее реализации в практике </a:t>
                      </a:r>
                      <a:r>
                        <a:rPr lang="ru-RU" sz="1800" b="1" dirty="0" smtClean="0">
                          <a:effectLst/>
                        </a:rPr>
                        <a:t>образования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5 слайд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  <a:tr h="1145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Культура презентации </a:t>
                      </a:r>
                      <a:r>
                        <a:rPr lang="ru-RU" sz="1800" b="1" dirty="0">
                          <a:effectLst/>
                        </a:rPr>
                        <a:t>личного вклада педагогического работника в развитие образования (оптимальность количества слайдов, выбранных эффектов анимации, соотношения текста и иллюстративного материала в компьютерной презентации; ясность и логичность изложения и т.п</a:t>
                      </a:r>
                      <a:r>
                        <a:rPr lang="ru-RU" sz="1800" b="1" dirty="0" smtClean="0">
                          <a:effectLst/>
                        </a:rPr>
                        <a:t>.)               </a:t>
                      </a:r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Соотв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-е требованиям</a:t>
                      </a:r>
                      <a:r>
                        <a:rPr lang="ru-RU" sz="1800" b="1" dirty="0" smtClean="0">
                          <a:effectLst/>
                        </a:rPr>
                        <a:t>   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637" marR="346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579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Успехов в прохождении аттестации!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8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Личный вклад педагога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– это </a:t>
            </a:r>
            <a:r>
              <a:rPr lang="ru-RU" dirty="0">
                <a:solidFill>
                  <a:srgbClr val="FF0000"/>
                </a:solidFill>
              </a:rPr>
              <a:t>педагогические достижения</a:t>
            </a:r>
            <a:r>
              <a:rPr lang="ru-RU" dirty="0"/>
              <a:t>, получаемые в ходе решения </a:t>
            </a:r>
            <a:r>
              <a:rPr lang="ru-RU" dirty="0">
                <a:solidFill>
                  <a:srgbClr val="FF0000"/>
                </a:solidFill>
              </a:rPr>
              <a:t>актуальных задач </a:t>
            </a:r>
            <a:r>
              <a:rPr lang="ru-RU" dirty="0"/>
              <a:t>развития образования, сопровождаемые стабильно высокими и перспективными </a:t>
            </a:r>
            <a:r>
              <a:rPr lang="ru-RU" dirty="0">
                <a:solidFill>
                  <a:srgbClr val="FF0000"/>
                </a:solidFill>
              </a:rPr>
              <a:t>образовательными результатами,</a:t>
            </a:r>
            <a:r>
              <a:rPr lang="ru-RU" dirty="0"/>
              <a:t>  обеспечиваемые опорой на наиболее </a:t>
            </a:r>
            <a:r>
              <a:rPr lang="ru-RU" dirty="0">
                <a:solidFill>
                  <a:srgbClr val="FF0000"/>
                </a:solidFill>
              </a:rPr>
              <a:t>передовые</a:t>
            </a:r>
            <a:r>
              <a:rPr lang="ru-RU" dirty="0"/>
              <a:t> научные идеи и подходы, использованием </a:t>
            </a:r>
            <a:r>
              <a:rPr lang="ru-RU" dirty="0">
                <a:solidFill>
                  <a:srgbClr val="FF0000"/>
                </a:solidFill>
              </a:rPr>
              <a:t>современных образовательных технологий</a:t>
            </a:r>
            <a:r>
              <a:rPr lang="ru-RU" dirty="0"/>
              <a:t>,  доступные для других педагогов и востребованные в массовой педагогической практике.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Компьютерная презентация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-(от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лат.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praesento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представление) — сочетание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текста, гипертекстовых ссылок, компьютерной анимации, графики, видео, музыки и звукового ряда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(но не обязательно всё вместе), которые организованы в единую, удобную для восприятия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информационную среду документа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предназначенного для представления чего-либо (организации, проекта, продукта и т.п.).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-Цель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презентации — донести до пользователей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полноценную информацию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 объекте презентации в удобной форме.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-Презентация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созданная для информационной поддержки какого-либо мероприятия или события (выступления, доклада и т.п.), отличается большей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минималистичностью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обычно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содержит минимальное количество текста, так как текст проговаривается выступающим, а презентация служит для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наглядного представления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его слов.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5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569325" cy="51117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1 СЛАЙД. Визитная карточка.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b="0" dirty="0" smtClean="0">
              <a:solidFill>
                <a:srgbClr val="003399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2 СЛАЙД. Тема презентации.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dirty="0" smtClean="0">
              <a:solidFill>
                <a:srgbClr val="003399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3 СЛАЙД. Условия формирования личного вклада педагога в развитие образования.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dirty="0" smtClean="0">
              <a:solidFill>
                <a:srgbClr val="003399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4 СЛАЙД. Актуальность личного вклада педагога в развитие образования.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dirty="0" smtClean="0">
              <a:solidFill>
                <a:srgbClr val="003399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5 СЛАЙД. Цель и задачи педагогической деятельности.</a:t>
            </a:r>
          </a:p>
        </p:txBody>
      </p:sp>
      <p:sp>
        <p:nvSpPr>
          <p:cNvPr id="16387" name="Rectangle 2"/>
          <p:cNvSpPr>
            <a:spLocks/>
          </p:cNvSpPr>
          <p:nvPr/>
        </p:nvSpPr>
        <p:spPr bwMode="black">
          <a:xfrm>
            <a:off x="395288" y="188913"/>
            <a:ext cx="8229600" cy="12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0066"/>
                </a:solidFill>
                <a:cs typeface="Arial" charset="0"/>
              </a:rPr>
              <a:t>Структура презентации практических достижений профессиональной деятельности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19352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556791"/>
            <a:ext cx="8569325" cy="4751933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6-11 СЛАЙДЫ.  Деятельностный аспект личного вклада педагога в развитие образования.</a:t>
            </a: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12 СЛАЙД. Новизна личного вклада в развитие образования.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dirty="0" smtClean="0">
              <a:solidFill>
                <a:srgbClr val="003399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13 СЛАЙД. Результаты профессиональной деятельности.</a:t>
            </a:r>
            <a:r>
              <a:rPr lang="ru-RU" altLang="ru-RU" sz="2000" dirty="0" smtClean="0">
                <a:solidFill>
                  <a:srgbClr val="003399"/>
                </a:solidFill>
                <a:latin typeface="Arial" charset="0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dirty="0" smtClean="0">
              <a:solidFill>
                <a:srgbClr val="003399"/>
              </a:solidFill>
              <a:latin typeface="Arial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14 СЛАЙД. </a:t>
            </a:r>
            <a:r>
              <a:rPr lang="ru-RU" altLang="ru-RU" sz="2000" dirty="0" err="1" smtClean="0">
                <a:solidFill>
                  <a:srgbClr val="003399"/>
                </a:solidFill>
              </a:rPr>
              <a:t>Транслируемость</a:t>
            </a:r>
            <a:r>
              <a:rPr lang="ru-RU" altLang="ru-RU" sz="2000" dirty="0" smtClean="0">
                <a:solidFill>
                  <a:srgbClr val="003399"/>
                </a:solidFill>
              </a:rPr>
              <a:t> практических достижений. 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dirty="0" smtClean="0">
              <a:solidFill>
                <a:srgbClr val="003399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3399"/>
                </a:solidFill>
              </a:rPr>
              <a:t>15 СЛАЙД. Литература</a:t>
            </a:r>
            <a:r>
              <a:rPr lang="ru-RU" altLang="ru-RU" sz="2000" b="0" dirty="0" smtClean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7411" name="Rectangle 2"/>
          <p:cNvSpPr>
            <a:spLocks/>
          </p:cNvSpPr>
          <p:nvPr/>
        </p:nvSpPr>
        <p:spPr bwMode="black">
          <a:xfrm>
            <a:off x="395288" y="333375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66"/>
                </a:solidFill>
                <a:cs typeface="Arial" charset="0"/>
              </a:rPr>
              <a:t>Структура презентации практических достижений профессиональной деятельности</a:t>
            </a:r>
          </a:p>
        </p:txBody>
      </p:sp>
      <p:pic>
        <p:nvPicPr>
          <p:cNvPr id="17412" name="Picture 4" descr="Безымянный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89588"/>
            <a:ext cx="928688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98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5955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«Визитная карточка»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1 </a:t>
            </a:r>
            <a:r>
              <a:rPr lang="ru-RU" dirty="0">
                <a:latin typeface="Times New Roman"/>
                <a:ea typeface="Times New Roman"/>
              </a:rPr>
              <a:t>слайд - </a:t>
            </a:r>
            <a:r>
              <a:rPr lang="ru-RU" dirty="0" smtClean="0">
                <a:latin typeface="Times New Roman"/>
                <a:ea typeface="Times New Roman"/>
              </a:rPr>
              <a:t>данные о педагоге: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-</a:t>
            </a:r>
            <a:r>
              <a:rPr lang="ru-RU" dirty="0" smtClean="0">
                <a:latin typeface="Times New Roman"/>
                <a:ea typeface="Times New Roman"/>
              </a:rPr>
              <a:t>ФИО,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-</a:t>
            </a:r>
            <a:r>
              <a:rPr lang="ru-RU" dirty="0" smtClean="0">
                <a:latin typeface="Times New Roman"/>
                <a:ea typeface="Times New Roman"/>
              </a:rPr>
              <a:t>место </a:t>
            </a:r>
            <a:r>
              <a:rPr lang="ru-RU" dirty="0">
                <a:latin typeface="Times New Roman"/>
                <a:ea typeface="Times New Roman"/>
              </a:rPr>
              <a:t>работы, </a:t>
            </a:r>
            <a:endParaRPr lang="ru-RU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-</a:t>
            </a:r>
            <a:r>
              <a:rPr lang="ru-RU" dirty="0" smtClean="0">
                <a:latin typeface="Times New Roman"/>
                <a:ea typeface="Times New Roman"/>
              </a:rPr>
              <a:t>должность</a:t>
            </a:r>
            <a:r>
              <a:rPr lang="ru-RU" dirty="0">
                <a:latin typeface="Times New Roman"/>
                <a:ea typeface="Times New Roman"/>
              </a:rPr>
              <a:t>, </a:t>
            </a:r>
            <a:endParaRPr lang="ru-RU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-стаж,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-награды</a:t>
            </a:r>
            <a:r>
              <a:rPr lang="ru-RU" dirty="0">
                <a:latin typeface="Times New Roman"/>
                <a:ea typeface="Times New Roman"/>
              </a:rPr>
              <a:t>, звания и т.п</a:t>
            </a:r>
            <a:r>
              <a:rPr lang="ru-RU" dirty="0" smtClean="0">
                <a:latin typeface="Times New Roman"/>
                <a:ea typeface="Times New Roman"/>
              </a:rPr>
              <a:t>.,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-профессиональное </a:t>
            </a:r>
            <a:r>
              <a:rPr lang="ru-RU" dirty="0">
                <a:latin typeface="Times New Roman"/>
                <a:ea typeface="Times New Roman"/>
              </a:rPr>
              <a:t>кредо (личный девиз</a:t>
            </a:r>
            <a:r>
              <a:rPr lang="ru-RU" dirty="0" smtClean="0">
                <a:latin typeface="Times New Roman"/>
                <a:ea typeface="Times New Roman"/>
              </a:rPr>
              <a:t>),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-фотографии </a:t>
            </a:r>
            <a:r>
              <a:rPr lang="ru-RU" dirty="0">
                <a:latin typeface="Times New Roman"/>
                <a:ea typeface="Times New Roman"/>
              </a:rPr>
              <a:t>(портрет, жанровые фото</a:t>
            </a:r>
            <a:r>
              <a:rPr lang="ru-RU" dirty="0" smtClean="0">
                <a:latin typeface="Times New Roman"/>
                <a:ea typeface="Times New Roman"/>
              </a:rPr>
              <a:t>),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-е-</a:t>
            </a:r>
            <a:r>
              <a:rPr lang="en-US" dirty="0" smtClean="0">
                <a:latin typeface="Times New Roman"/>
                <a:ea typeface="Times New Roman"/>
              </a:rPr>
              <a:t>mail</a:t>
            </a: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09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/>
              <a:t>Презентация практических достижений </a:t>
            </a:r>
            <a:r>
              <a:rPr lang="ru-RU" sz="3100" b="1" dirty="0" smtClean="0"/>
              <a:t>профессиональной деятельности </a:t>
            </a:r>
            <a:br>
              <a:rPr lang="ru-RU" sz="3100" b="1" dirty="0" smtClean="0"/>
            </a:br>
            <a:r>
              <a:rPr lang="ru-RU" sz="3100" b="1" dirty="0" smtClean="0"/>
              <a:t>воспитателя МБДОУ № … г. Павлово</a:t>
            </a:r>
            <a:br>
              <a:rPr lang="ru-RU" sz="3100" b="1" dirty="0" smtClean="0"/>
            </a:br>
            <a:r>
              <a:rPr lang="ru-RU" sz="3200" b="1" dirty="0" smtClean="0"/>
              <a:t> </a:t>
            </a:r>
            <a:r>
              <a:rPr lang="ru-RU" b="1" dirty="0" smtClean="0"/>
              <a:t>Ивановой Марии Ивановны.</a:t>
            </a:r>
            <a:endParaRPr lang="ru-RU" b="1" dirty="0"/>
          </a:p>
        </p:txBody>
      </p:sp>
      <p:pic>
        <p:nvPicPr>
          <p:cNvPr id="4" name="Объект 3" descr="http://content.foto.mail.ru/mail/vtkud/_blogs/i-8446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295232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306010" y="2636912"/>
            <a:ext cx="5544616" cy="4032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Педагогический стаж: 10 лет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Квалификационная категория: высшая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Отличник народного образования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Победитель ПНП «Образование» 2011г</a:t>
            </a:r>
          </a:p>
          <a:p>
            <a:pPr algn="just"/>
            <a:endParaRPr lang="ru-RU" sz="24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Профессиональное кредо: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«…………………………………»</a:t>
            </a:r>
          </a:p>
          <a:p>
            <a:pPr algn="just"/>
            <a:endParaRPr lang="ru-RU" sz="24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е-</a:t>
            </a:r>
            <a:r>
              <a:rPr lang="en-US" sz="2400" b="1" dirty="0" smtClean="0">
                <a:solidFill>
                  <a:schemeClr val="tx1"/>
                </a:solidFill>
              </a:rPr>
              <a:t>mail</a:t>
            </a:r>
            <a:r>
              <a:rPr lang="ru-RU" sz="2400" b="1" dirty="0" smtClean="0">
                <a:solidFill>
                  <a:schemeClr val="tx1"/>
                </a:solidFill>
              </a:rPr>
              <a:t>:  ……</a:t>
            </a:r>
            <a:endParaRPr lang="en-US" sz="2400" b="1" dirty="0">
              <a:solidFill>
                <a:schemeClr val="tx1"/>
              </a:solidFill>
            </a:endParaRPr>
          </a:p>
          <a:p>
            <a:pPr algn="just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3532" y="-315416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 smtClean="0">
              <a:solidFill>
                <a:srgbClr val="FF0000"/>
              </a:solidFill>
              <a:latin typeface="Times New Roman"/>
              <a:ea typeface="Times New Roman"/>
              <a:cs typeface="+mn-cs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«Визитная карточка»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6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«Тема презентации»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2 слайд – характеризует:</a:t>
            </a: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область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профессиональной </a:t>
            </a:r>
            <a:r>
              <a:rPr lang="ru-RU" dirty="0" smtClean="0">
                <a:latin typeface="Times New Roman"/>
                <a:ea typeface="Times New Roman"/>
              </a:rPr>
              <a:t>деятельности, </a:t>
            </a:r>
            <a:r>
              <a:rPr lang="ru-RU" dirty="0">
                <a:latin typeface="Times New Roman"/>
                <a:ea typeface="Times New Roman"/>
              </a:rPr>
              <a:t>в которой получены практические достижения;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-содержит </a:t>
            </a:r>
            <a:r>
              <a:rPr lang="ru-RU" dirty="0">
                <a:latin typeface="Times New Roman"/>
                <a:ea typeface="Times New Roman"/>
              </a:rPr>
              <a:t>указание на характер решаемой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педагогической или учебно-методической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проблемы</a:t>
            </a:r>
            <a:r>
              <a:rPr lang="ru-RU" dirty="0">
                <a:latin typeface="Times New Roman"/>
                <a:ea typeface="Times New Roman"/>
              </a:rPr>
              <a:t>, что составляет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суть его личного вклада</a:t>
            </a:r>
            <a:r>
              <a:rPr lang="ru-RU" dirty="0">
                <a:latin typeface="Times New Roman"/>
                <a:ea typeface="Times New Roman"/>
              </a:rPr>
              <a:t> в развитие образования.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c014l">
  <a:themeElements>
    <a:clrScheme name="sample 3">
      <a:dk1>
        <a:srgbClr val="000066"/>
      </a:dk1>
      <a:lt1>
        <a:srgbClr val="FFFFFF"/>
      </a:lt1>
      <a:dk2>
        <a:srgbClr val="175B5B"/>
      </a:dk2>
      <a:lt2>
        <a:srgbClr val="C0C0C0"/>
      </a:lt2>
      <a:accent1>
        <a:srgbClr val="7DB038"/>
      </a:accent1>
      <a:accent2>
        <a:srgbClr val="6CA5D8"/>
      </a:accent2>
      <a:accent3>
        <a:srgbClr val="FFFFFF"/>
      </a:accent3>
      <a:accent4>
        <a:srgbClr val="000056"/>
      </a:accent4>
      <a:accent5>
        <a:srgbClr val="BFD4AE"/>
      </a:accent5>
      <a:accent6>
        <a:srgbClr val="6195C4"/>
      </a:accent6>
      <a:hlink>
        <a:srgbClr val="5D4BC7"/>
      </a:hlink>
      <a:folHlink>
        <a:srgbClr val="878FA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db2004c014l">
  <a:themeElements>
    <a:clrScheme name="sample 3">
      <a:dk1>
        <a:srgbClr val="000066"/>
      </a:dk1>
      <a:lt1>
        <a:srgbClr val="FFFFFF"/>
      </a:lt1>
      <a:dk2>
        <a:srgbClr val="175B5B"/>
      </a:dk2>
      <a:lt2>
        <a:srgbClr val="C0C0C0"/>
      </a:lt2>
      <a:accent1>
        <a:srgbClr val="7DB038"/>
      </a:accent1>
      <a:accent2>
        <a:srgbClr val="6CA5D8"/>
      </a:accent2>
      <a:accent3>
        <a:srgbClr val="FFFFFF"/>
      </a:accent3>
      <a:accent4>
        <a:srgbClr val="000056"/>
      </a:accent4>
      <a:accent5>
        <a:srgbClr val="BFD4AE"/>
      </a:accent5>
      <a:accent6>
        <a:srgbClr val="6195C4"/>
      </a:accent6>
      <a:hlink>
        <a:srgbClr val="5D4BC7"/>
      </a:hlink>
      <a:folHlink>
        <a:srgbClr val="878FA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db2004c014l">
  <a:themeElements>
    <a:clrScheme name="sample 3">
      <a:dk1>
        <a:srgbClr val="000066"/>
      </a:dk1>
      <a:lt1>
        <a:srgbClr val="FFFFFF"/>
      </a:lt1>
      <a:dk2>
        <a:srgbClr val="175B5B"/>
      </a:dk2>
      <a:lt2>
        <a:srgbClr val="C0C0C0"/>
      </a:lt2>
      <a:accent1>
        <a:srgbClr val="7DB038"/>
      </a:accent1>
      <a:accent2>
        <a:srgbClr val="6CA5D8"/>
      </a:accent2>
      <a:accent3>
        <a:srgbClr val="FFFFFF"/>
      </a:accent3>
      <a:accent4>
        <a:srgbClr val="000056"/>
      </a:accent4>
      <a:accent5>
        <a:srgbClr val="BFD4AE"/>
      </a:accent5>
      <a:accent6>
        <a:srgbClr val="6195C4"/>
      </a:accent6>
      <a:hlink>
        <a:srgbClr val="5D4BC7"/>
      </a:hlink>
      <a:folHlink>
        <a:srgbClr val="878FA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db2004c014l">
  <a:themeElements>
    <a:clrScheme name="sample 3">
      <a:dk1>
        <a:srgbClr val="000066"/>
      </a:dk1>
      <a:lt1>
        <a:srgbClr val="FFFFFF"/>
      </a:lt1>
      <a:dk2>
        <a:srgbClr val="175B5B"/>
      </a:dk2>
      <a:lt2>
        <a:srgbClr val="C0C0C0"/>
      </a:lt2>
      <a:accent1>
        <a:srgbClr val="7DB038"/>
      </a:accent1>
      <a:accent2>
        <a:srgbClr val="6CA5D8"/>
      </a:accent2>
      <a:accent3>
        <a:srgbClr val="FFFFFF"/>
      </a:accent3>
      <a:accent4>
        <a:srgbClr val="000056"/>
      </a:accent4>
      <a:accent5>
        <a:srgbClr val="BFD4AE"/>
      </a:accent5>
      <a:accent6>
        <a:srgbClr val="6195C4"/>
      </a:accent6>
      <a:hlink>
        <a:srgbClr val="5D4BC7"/>
      </a:hlink>
      <a:folHlink>
        <a:srgbClr val="878FA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1603</Words>
  <Application>Microsoft Office PowerPoint</Application>
  <PresentationFormat>Экран (4:3)</PresentationFormat>
  <Paragraphs>151</Paragraphs>
  <Slides>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Тема Office</vt:lpstr>
      <vt:lpstr>cdb2004c014l</vt:lpstr>
      <vt:lpstr>1_cdb2004c014l</vt:lpstr>
      <vt:lpstr>2_cdb2004c014l</vt:lpstr>
      <vt:lpstr>3_cdb2004c014l</vt:lpstr>
      <vt:lpstr>Image</vt:lpstr>
      <vt:lpstr>Слайд 1</vt:lpstr>
      <vt:lpstr>  Компьютерная презентация практических достижений профессиональной деятельности  педагогического работника (личного вклада  в развитие образования)   </vt:lpstr>
      <vt:lpstr>Личный вклад педагога</vt:lpstr>
      <vt:lpstr>Компьютерная презентация</vt:lpstr>
      <vt:lpstr>Слайд 5</vt:lpstr>
      <vt:lpstr>Слайд 6</vt:lpstr>
      <vt:lpstr>«Визитная карточка»</vt:lpstr>
      <vt:lpstr> Презентация практических достижений профессиональной деятельности  воспитателя МБДОУ № … г. Павлово  Ивановой Марии Ивановны.</vt:lpstr>
      <vt:lpstr>«Тема презентации»</vt:lpstr>
      <vt:lpstr>Примеры формулировок тем</vt:lpstr>
      <vt:lpstr>«Условия формирования личного вклада» педагога в развитие образования»</vt:lpstr>
      <vt:lpstr>«Актуальность личного вклада педагога в развитие образования»</vt:lpstr>
      <vt:lpstr>Актуальность</vt:lpstr>
      <vt:lpstr>«Цель и задачи педагогической деятельности»</vt:lpstr>
      <vt:lpstr>«Деятельностный аспект личного вклада педагога в развитие образования»</vt:lpstr>
      <vt:lpstr>«Новизна личного вклада педагога в развитие образования»</vt:lpstr>
      <vt:lpstr>Новизна</vt:lpstr>
      <vt:lpstr>«Результаты  профессиональной деятельности»</vt:lpstr>
      <vt:lpstr>Результативность</vt:lpstr>
      <vt:lpstr>«Транслируемость  практических достижений»</vt:lpstr>
      <vt:lpstr>Транслируемость</vt:lpstr>
      <vt:lpstr>Слайд 22</vt:lpstr>
      <vt:lpstr>«Литература»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Компьютерная презентация практических достижений профессиональной деятельности  (личного вклада  в развитие образования)  педагогического работника </dc:title>
  <dc:creator>Пользователь</dc:creator>
  <cp:lastModifiedBy>1</cp:lastModifiedBy>
  <cp:revision>30</cp:revision>
  <dcterms:created xsi:type="dcterms:W3CDTF">2014-12-03T17:40:37Z</dcterms:created>
  <dcterms:modified xsi:type="dcterms:W3CDTF">2015-09-08T10:02:43Z</dcterms:modified>
</cp:coreProperties>
</file>