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3" r:id="rId4"/>
    <p:sldId id="262" r:id="rId5"/>
    <p:sldId id="261" r:id="rId6"/>
    <p:sldId id="260" r:id="rId7"/>
    <p:sldId id="259" r:id="rId8"/>
    <p:sldId id="266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816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готовы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готовы </c:v>
                </c:pt>
                <c:pt idx="1">
                  <c:v>не готовы</c:v>
                </c:pt>
                <c:pt idx="2">
                  <c:v>затрудняются ответить</c:v>
                </c:pt>
                <c:pt idx="3">
                  <c:v>положительная динамика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%">
                  <c:v>0.70000000000000007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готовы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готовы </c:v>
                </c:pt>
                <c:pt idx="1">
                  <c:v>не готовы</c:v>
                </c:pt>
                <c:pt idx="2">
                  <c:v>затрудняются ответить</c:v>
                </c:pt>
                <c:pt idx="3">
                  <c:v>положительная динамика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1">
                  <c:v>0.1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затрудняюстся ответить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готовы </c:v>
                </c:pt>
                <c:pt idx="1">
                  <c:v>не готовы</c:v>
                </c:pt>
                <c:pt idx="2">
                  <c:v>затрудняются ответить</c:v>
                </c:pt>
                <c:pt idx="3">
                  <c:v>положительная динамика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2" formatCode="0%">
                  <c:v>0.2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положительная динамика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готовы </c:v>
                </c:pt>
                <c:pt idx="1">
                  <c:v>не готовы</c:v>
                </c:pt>
                <c:pt idx="2">
                  <c:v>затрудняются ответить</c:v>
                </c:pt>
                <c:pt idx="3">
                  <c:v>положительная динамика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3" formatCode="0%">
                  <c:v>0.8</c:v>
                </c:pt>
              </c:numCache>
            </c:numRef>
          </c:val>
        </c:ser>
        <c:axId val="94477312"/>
        <c:axId val="64492288"/>
      </c:barChart>
      <c:catAx>
        <c:axId val="94477312"/>
        <c:scaling>
          <c:orientation val="minMax"/>
        </c:scaling>
        <c:axPos val="b"/>
        <c:tickLblPos val="nextTo"/>
        <c:crossAx val="64492288"/>
        <c:crosses val="autoZero"/>
        <c:auto val="1"/>
        <c:lblAlgn val="ctr"/>
        <c:lblOffset val="100"/>
      </c:catAx>
      <c:valAx>
        <c:axId val="64492288"/>
        <c:scaling>
          <c:orientation val="minMax"/>
        </c:scaling>
        <c:axPos val="l"/>
        <c:majorGridlines/>
        <c:numFmt formatCode="0%" sourceLinked="1"/>
        <c:tickLblPos val="nextTo"/>
        <c:crossAx val="9447731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0.6695</cdr:x>
      <cdr:y>0.544</cdr:y>
    </cdr:from>
    <cdr:to>
      <cdr:x>1</cdr:x>
      <cdr:y>1</cdr:y>
    </cdr:to>
    <cdr:pic>
      <cdr:nvPicPr>
        <cdr:cNvPr id="2" name="Picture 2" descr="http://491shkola.spb.ru/media/k2/items/cache/f41bf091a4e18f2312495cc0e975d9f7_XL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clrChange>
            <a:clrFrom>
              <a:srgbClr val="FFFFFF"/>
            </a:clrFrom>
            <a:clrTo>
              <a:srgbClr val="FFFFFF">
                <a:alpha val="0"/>
              </a:srgbClr>
            </a:clrTo>
          </a:clrChange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143668" y="3603636"/>
          <a:ext cx="2786050" cy="2262180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downloadpowerpointtemplates.com/uploads/soft/PPT%20Backgrounds/Borders%20and%20Frames/Blueprint%20bord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http://491shkola.spb.ru/media/k2/items/cache/f41bf091a4e18f2312495cc0e975d9f7_X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3000364" cy="22859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14480" y="285728"/>
            <a:ext cx="72152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сад № 22 «Колобок»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г. Павлово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2" name="Picture 6" descr="http://topolek4.caduk.ru/img/shnshajd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857232"/>
            <a:ext cx="921636" cy="80489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28662" y="2143116"/>
            <a:ext cx="78907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Материал на совещание старших воспитателей ДОУ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Творческий отчет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«Методическое сопровождение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введения ФГОС ДО в ДОУ»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7620" y="4643446"/>
            <a:ext cx="4929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 старший воспитатель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МБДОУ № 22 г. Павлово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Кирилова И.В.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6116" y="5786454"/>
            <a:ext cx="3035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Нижегородская обл.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Г. Павлово,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2015 г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kuvarka.ru/ft/14/volna_fon_goluboy_belyy_3500x2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2" name="Picture 8" descr="C:\Users\radionova.o\Desktop\Обложка\Безимени-4копия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57166"/>
            <a:ext cx="3643338" cy="5957903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>
          <a:xfrm>
            <a:off x="714348" y="285728"/>
            <a:ext cx="4214842" cy="3286148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100%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Курсы повышения квалификации по вопросам внедрения ФГОС ДО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4" name="Picture 10" descr="http://ruc.su/upload/medialibrary/366/IMG_3890.jpg"/>
          <p:cNvPicPr>
            <a:picLocks noChangeAspect="1" noChangeArrowheads="1"/>
          </p:cNvPicPr>
          <p:nvPr/>
        </p:nvPicPr>
        <p:blipFill>
          <a:blip r:embed="rId4"/>
          <a:srcRect t="-3701" r="-1091"/>
          <a:stretch>
            <a:fillRect/>
          </a:stretch>
        </p:blipFill>
        <p:spPr bwMode="auto">
          <a:xfrm>
            <a:off x="571472" y="3786190"/>
            <a:ext cx="3357586" cy="2571768"/>
          </a:xfrm>
          <a:prstGeom prst="ellipse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kuvarka.ru/ft/14/volna_fon_goluboy_belyy_3500x2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0"/>
          <a:ext cx="9144000" cy="718655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4282"/>
                <a:gridCol w="3443318"/>
                <a:gridCol w="1414466"/>
                <a:gridCol w="1714512"/>
                <a:gridCol w="2357422"/>
              </a:tblGrid>
              <a:tr h="74003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Мероприятие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Сроки 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Ответственные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198888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Анкетирование педагогов ДОУ с целью выявления уровня </a:t>
                      </a:r>
                      <a:r>
                        <a:rPr lang="ru-RU" sz="1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сформированности</a:t>
                      </a: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компетенции по созданию РППС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Сентябрь 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Заведующий МБДОУ</a:t>
                      </a:r>
                    </a:p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Старший воспитатель ДОУ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Определение компетенции, которым должен обладать педагог, при создании развивающей среды.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864937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Семинар практикум для педагогов ДОУ</a:t>
                      </a:r>
                    </a:p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«Проектирование образовательного пространства ДОУ». Цель: изучение нормативно – правовой базы для создания развивающей среды.</a:t>
                      </a:r>
                    </a:p>
                    <a:p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Октябрь 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Старший воспитатель ДОУ</a:t>
                      </a:r>
                    </a:p>
                    <a:p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Анализ и оценка соответствия РППС</a:t>
                      </a:r>
                      <a:r>
                        <a:rPr lang="ru-RU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требованиям действующих нормативно правовых документов. Изучение теоретических основ модели РППС в условиях ДОУ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97035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Консультации</a:t>
                      </a:r>
                      <a:r>
                        <a:rPr lang="ru-RU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для педагогов</a:t>
                      </a:r>
                      <a:endParaRPr lang="ru-RU" sz="15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«Развивающая предметно пространственная среда по модели Н.А. Коротковой»</a:t>
                      </a:r>
                    </a:p>
                    <a:p>
                      <a:pPr>
                        <a:buFontTx/>
                        <a:buNone/>
                      </a:pPr>
                      <a:endParaRPr lang="ru-RU" sz="15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None/>
                      </a:pP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«Моделирование комфортной предметно – развивающей среды в ДОУ»</a:t>
                      </a:r>
                    </a:p>
                    <a:p>
                      <a:pPr>
                        <a:buFontTx/>
                        <a:buNone/>
                      </a:pPr>
                      <a:endParaRPr lang="ru-RU" sz="15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None/>
                      </a:pP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«Организация совместной деятельности детей и взрослых в активном, спокойном и рабочем центрах»</a:t>
                      </a:r>
                    </a:p>
                    <a:p>
                      <a:pPr>
                        <a:buFontTx/>
                        <a:buChar char="-"/>
                      </a:pP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Январь 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Старший воспитатель ДОУ</a:t>
                      </a:r>
                    </a:p>
                    <a:p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Повышение уровня компетенции педагогов по созданию РППС.</a:t>
                      </a:r>
                    </a:p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Освоение технологии</a:t>
                      </a:r>
                      <a:r>
                        <a:rPr lang="ru-RU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по проектированию и созданию развивающей ППС (модель Коротковой Н.А.)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kuvarka.ru/ft/14/volna_fon_goluboy_belyy_3500x2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4282"/>
                <a:gridCol w="3443318"/>
                <a:gridCol w="1414466"/>
                <a:gridCol w="1714512"/>
                <a:gridCol w="2357422"/>
              </a:tblGrid>
              <a:tr h="141691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Мероприятие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Сроки 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Ответственные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295456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Разработка рекомендаций по созданию предметно – развивающей среды в ДОУ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Февраль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Старший воспитатель ДОУ</a:t>
                      </a:r>
                    </a:p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Педагоги творческой группы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Издание сборника методических рекомендаций по созданию РППС в ДОУ</a:t>
                      </a:r>
                    </a:p>
                  </a:txBody>
                  <a:tcPr/>
                </a:tc>
              </a:tr>
              <a:tr h="3145625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Составление</a:t>
                      </a:r>
                      <a:r>
                        <a:rPr lang="ru-RU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электронного методического банка (виде и фото – материалы, список литературы, </a:t>
                      </a:r>
                      <a:r>
                        <a:rPr lang="ru-RU" sz="1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мультимидийные</a:t>
                      </a:r>
                      <a:r>
                        <a:rPr lang="ru-RU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презентации, методические рекомендации для педагогов, подборка материала для работы с родителями и т.д.)</a:t>
                      </a:r>
                      <a:endParaRPr lang="ru-RU" sz="15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Апрель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Старший воспитатель ДОУ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Педагоги творческой группы</a:t>
                      </a:r>
                    </a:p>
                    <a:p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5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kuvarka.ru/ft/14/volna_fon_goluboy_belyy_3500x2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500042"/>
            <a:ext cx="82868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Получение информации о готовности педагогических кадров ДОУ к работе в новых условиях, умении проектировать и реализовывать образовательный процесс с учетом ФГОС ДО;</a:t>
            </a:r>
          </a:p>
          <a:p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Выявление основных проблем, испытываемых педагогами ДОУ в ходе введения ФГОС ДО;</a:t>
            </a:r>
          </a:p>
          <a:p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Определение основных направлений в форме методической поддержки педагогов ДОУ в условиях введения ФГОС ДО.</a:t>
            </a:r>
          </a:p>
          <a:p>
            <a:pPr>
              <a:buFont typeface="Wingdings" pitchFamily="2" charset="2"/>
              <a:buChar char="q"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491shkola.spb.ru/media/k2/items/cache/f41bf091a4e18f2312495cc0e975d9f7_X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4595820"/>
            <a:ext cx="2786050" cy="22621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kuvarka.ru/ft/14/volna_fon_goluboy_belyy_3500x2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000100" y="285728"/>
            <a:ext cx="81439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Анкета для педагога «Готовность к введению ФГОС ДО»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Уважаемые педагоги, просим ответить на предлагаемые вопросы!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Ф.И.О, должность участника мониторинга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" y="1142981"/>
          <a:ext cx="9143999" cy="571501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27371"/>
                <a:gridCol w="1738115"/>
                <a:gridCol w="2242314"/>
                <a:gridCol w="1536199"/>
              </a:tblGrid>
              <a:tr h="473402">
                <a:tc row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Вопросы 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Ответы 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84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Да 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Затрудняюсь ответить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Нет 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94680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«Считаете ли Вы, что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реализация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ФГОС ДО положительно скажется на развитие нашего ДОО?»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70%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4680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«Считаете ли Вы,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что введение ФГОС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ДО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стимулирует профессиональный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рост педагогов?»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80%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4680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«Согласны ли вы с утверждением, что введение ФГОС ДО повысит загруженность педагогов».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80%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818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«Полагаете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ли Вы, что в основном готовы к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реализации 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ФГОС ДО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70%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1456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 ваш взгляд ,готово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ли ваше ОУ к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реализации 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ФГОС ДО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70%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kuvarka.ru/ft/14/volna_fon_goluboy_belyy_3500x2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357167"/>
            <a:ext cx="8358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анкетирования готовности педагогов к введению ФГОС ДО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428596" y="1397000"/>
          <a:ext cx="8429684" cy="4960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kuvarka.ru/ft/14/volna_fon_goluboy_belyy_3500x2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3857628"/>
            <a:ext cx="807249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живем в изменяющемся мире, и если превратить стандарт в якорь, который в свое время упал с корабля в одной точке, то он превратится в тормоз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shvedovskaya.com/wp-content/uploads/2014/02/asmol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57166"/>
            <a:ext cx="4055090" cy="3151170"/>
          </a:xfrm>
          <a:prstGeom prst="rect">
            <a:avLst/>
          </a:prstGeom>
          <a:noFill/>
        </p:spPr>
      </p:pic>
      <p:pic>
        <p:nvPicPr>
          <p:cNvPr id="5" name="Picture 2" descr="http://491shkola.spb.ru/media/k2/items/cache/f41bf091a4e18f2312495cc0e975d9f7_XL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28604"/>
            <a:ext cx="1725381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kuvarka.ru/ft/14/volna_fon_goluboy_belyy_3500x2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9098280" y="0"/>
            <a:ext cx="45719" cy="6858000"/>
          </a:xfrm>
          <a:prstGeom prst="rect">
            <a:avLst/>
          </a:prstGeom>
          <a:noFill/>
        </p:spPr>
      </p:pic>
      <p:pic>
        <p:nvPicPr>
          <p:cNvPr id="24580" name="Picture 4" descr="http://fs00.infourok.ru/images/doc/317/316667/133/img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510</Words>
  <PresentationFormat>Экран (4:3)</PresentationFormat>
  <Paragraphs>97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DNA7 X64</cp:lastModifiedBy>
  <cp:revision>31</cp:revision>
  <dcterms:created xsi:type="dcterms:W3CDTF">2015-12-22T14:54:23Z</dcterms:created>
  <dcterms:modified xsi:type="dcterms:W3CDTF">2015-12-23T18:42:53Z</dcterms:modified>
</cp:coreProperties>
</file>