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65" r:id="rId3"/>
    <p:sldId id="264" r:id="rId4"/>
    <p:sldId id="266" r:id="rId5"/>
    <p:sldId id="267" r:id="rId6"/>
    <p:sldId id="268" r:id="rId7"/>
    <p:sldId id="269" r:id="rId8"/>
    <p:sldId id="270" r:id="rId9"/>
    <p:sldId id="278" r:id="rId10"/>
    <p:sldId id="279" r:id="rId11"/>
    <p:sldId id="280" r:id="rId12"/>
    <p:sldId id="273" r:id="rId13"/>
    <p:sldId id="281" r:id="rId14"/>
    <p:sldId id="262" r:id="rId15"/>
    <p:sldId id="282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7AE27D-9DA6-4D8C-9BDB-5C63B7378B91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37CD45-D5B5-4368-B66D-71A36BAD5C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071538" y="1000108"/>
            <a:ext cx="66437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Развитие групповой сплоченности  и эмоционального сближения детей друг с другом в процессе осуществления познавательных процессов проектов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6378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Д/С №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Колобок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43438" y="4645831"/>
            <a:ext cx="43577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воспитатель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высшей квалификационной категории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Кирилова Ирина Владимировна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6072206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Нижегородская область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Павлово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Ariston" pitchFamily="66" charset="0"/>
              </a:rPr>
              <a:t>Учебно</a:t>
            </a:r>
            <a:r>
              <a:rPr lang="ru-RU" sz="3200" b="1" dirty="0" smtClean="0">
                <a:solidFill>
                  <a:srgbClr val="C00000"/>
                </a:solidFill>
                <a:latin typeface="Ariston" pitchFamily="66" charset="0"/>
              </a:rPr>
              <a:t> – воспитательный процесс</a:t>
            </a:r>
            <a:endParaRPr lang="ru-RU" sz="3200" b="1" dirty="0">
              <a:solidFill>
                <a:srgbClr val="C00000"/>
              </a:solidFill>
              <a:latin typeface="Ariston" pitchFamily="66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57158" y="785794"/>
            <a:ext cx="8286808" cy="2857520"/>
          </a:xfrm>
          <a:prstGeom prst="wedgeRectCallou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28596" y="699316"/>
            <a:ext cx="77153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адачи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Воспитывать: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доброжелательное отношение, доверие к взрослым и сверстникам;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трудолюбие и ответственность (стремление включаться в совместные со взрослыми трудовые действия, в общий труд детей, доводить начатое дело до конца);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интерес к городу, в котором живут дети.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умение общаться со сверстниками.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Закрепить знания об истории города, о символах на гербе.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Учить: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отвечать на вопросы полным ответом;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-сочинять небольшие тексты по близким для детей темам.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Привлекать детей к участию в совместном творческом проекте по созданию газеты.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 flipH="1">
            <a:off x="214282" y="3623311"/>
            <a:ext cx="350046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 </a:t>
            </a:r>
            <a:endParaRPr kumimoji="0" lang="ru-RU" sz="1100" b="1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у педагога  знаний о прошлом и настоящем своего города, его достопримечательностях, традициях и т. д.</a:t>
            </a:r>
            <a:endParaRPr kumimoji="0" lang="ru-RU" sz="1100" b="1" u="none" strike="noStrike" cap="none" normalizeH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Активное взаимодействие с социумом и семьями воспитанников</a:t>
            </a:r>
            <a:endParaRPr kumimoji="0" lang="ru-RU" sz="1100" b="1" u="none" strike="noStrike" cap="none" normalizeH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Организуют работу по реализации проекта</a:t>
            </a:r>
            <a:endParaRPr kumimoji="0" lang="ru-RU" sz="1100" b="1" u="none" strike="noStrike" cap="none" normalizeH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Участвуют в презентации и защите проекта</a:t>
            </a:r>
            <a:endParaRPr kumimoji="0" lang="ru-RU" sz="1100" b="1" u="none" strike="noStrike" cap="none" normalizeH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Организуют выставку проектов</a:t>
            </a:r>
            <a:endParaRPr kumimoji="0" lang="ru-RU" sz="1100" b="1" u="none" strike="noStrike" cap="none" normalizeH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Оформляют тематические папки по проекту.</a:t>
            </a:r>
            <a:endParaRPr kumimoji="0" lang="ru-RU" sz="1800" b="1" u="none" strike="noStrike" cap="none" normalizeH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9058" y="3728026"/>
            <a:ext cx="250033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</a:t>
            </a:r>
            <a:endParaRPr kumimoji="0" lang="ru-RU" sz="1100" b="1" u="none" strike="noStrike" cap="none" normalizeH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совместно с взрослыми собирают  информацию из разных источников</a:t>
            </a:r>
            <a:endParaRPr kumimoji="0" lang="ru-RU" sz="1100" b="1" i="0" u="none" strike="noStrike" cap="none" normalizeH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Высказывают (зарисовывают) свои идеи</a:t>
            </a:r>
            <a:endParaRPr kumimoji="0" lang="ru-RU" sz="1100" b="1" i="0" u="none" strike="noStrike" cap="none" normalizeH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Участвуют совместно с родителями, воспитателями в презентации и защите проектов</a:t>
            </a:r>
            <a:endParaRPr kumimoji="0" lang="ru-RU" sz="1100" b="1" i="0" u="none" strike="noStrike" cap="none" normalizeH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357950" y="3777634"/>
            <a:ext cx="278605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</a:t>
            </a:r>
            <a:endParaRPr kumimoji="0" lang="ru-RU" sz="1100" b="1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 с ребёнком собирают информацию из разных источников </a:t>
            </a:r>
            <a:endParaRPr kumimoji="0" lang="ru-RU" sz="1100" b="1" i="0" u="none" strike="noStrike" cap="none" normalizeH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 с ребёнком оформляют проект (родители пишут, печатают, дети делают зарисовки, украшают страницы)</a:t>
            </a:r>
            <a:endParaRPr kumimoji="0" lang="ru-RU" sz="1100" b="1" i="0" u="none" strike="noStrike" cap="none" normalizeH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3.Совместно с ребёнком готовят презентацию проекта, участвуют в защите проекта. </a:t>
            </a:r>
            <a:endParaRPr kumimoji="0" lang="ru-RU" sz="1100" b="1" i="0" u="none" strike="noStrike" cap="none" normalizeH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3718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71678"/>
            <a:ext cx="33718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2150" y="357166"/>
            <a:ext cx="33718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Ariston" pitchFamily="66" charset="0"/>
              </a:rPr>
              <a:t>Поисково</a:t>
            </a:r>
            <a:r>
              <a:rPr lang="ru-RU" b="1" dirty="0" smtClean="0">
                <a:solidFill>
                  <a:srgbClr val="7030A0"/>
                </a:solidFill>
                <a:latin typeface="Ariston" pitchFamily="66" charset="0"/>
              </a:rPr>
              <a:t> – практическая деятельность</a:t>
            </a:r>
            <a:endParaRPr lang="ru-RU" b="1" dirty="0">
              <a:solidFill>
                <a:srgbClr val="7030A0"/>
              </a:solidFill>
              <a:latin typeface="Ariston" pitchFamily="66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428860" y="1292011"/>
            <a:ext cx="44291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ели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(что узнать, как осуществить)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85720" y="1837385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Знать названия окружающих улиц.(беседа с родителями, прогулки по близ лежащим улицам) </a:t>
            </a:r>
            <a:endParaRPr kumimoji="0" lang="ru-RU" b="1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Узнавать памятники и исторические места и названия города по картинкам.(поехать на экскурсию по городу, посмотреть научный фильм) </a:t>
            </a:r>
            <a:endParaRPr kumimoji="0" lang="ru-RU" b="1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Знать людей, прославивших город, народные промыслы.(вместе с родителями прочитать литературу, узнать из интернета) </a:t>
            </a:r>
            <a:endParaRPr kumimoji="0" lang="ru-RU" b="1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Находить свой город на карте республики, показывать и называть р. Ока.</a:t>
            </a:r>
            <a:endParaRPr kumimoji="0" lang="ru-RU" b="1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Составлять связный рассказ с опорой на картинки и слайды о родном городе.</a:t>
            </a:r>
            <a:endParaRPr kumimoji="0" lang="ru-RU" b="1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Уметь находить и отбирать  материал совместно с родителями по заданной теме (с использованием компьютера, интернета) </a:t>
            </a:r>
            <a:endParaRPr kumimoji="0" lang="ru-RU" b="1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Узнать историческое прошлое своего города и бережно относиться к его достопримечательностям.</a:t>
            </a:r>
            <a:endParaRPr kumimoji="0" lang="ru-RU" b="1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фотовыставки «Наш любимый город» (музей)</a:t>
            </a:r>
            <a:endParaRPr kumimoji="0" lang="ru-RU" b="1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газеты  и презентации «Путешествие по городу».</a:t>
            </a:r>
            <a:endParaRPr kumimoji="0" lang="ru-RU" b="1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праздник «Вы откуда – мы из Павлово»</a:t>
            </a:r>
            <a:endParaRPr kumimoji="0" lang="ru-RU" b="1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Развлечение «Читаем стихи о городе Павлово»</a:t>
            </a:r>
            <a:endParaRPr kumimoji="0" lang="ru-RU" b="1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401080" cy="15716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Старшая группа «Непоседы»  16.09.2011 г.,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побывала на экскурсии по городу Павлово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4418">
            <a:off x="370862" y="1710374"/>
            <a:ext cx="3929089" cy="408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1823">
            <a:off x="5072066" y="1571612"/>
            <a:ext cx="33575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D:\все\ФОТО ГАЗЕТА МЫ ПАВЛОВЧАНЕ\IMG_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4643470" cy="3286148"/>
          </a:xfrm>
          <a:prstGeom prst="rect">
            <a:avLst/>
          </a:prstGeom>
          <a:noFill/>
        </p:spPr>
      </p:pic>
      <p:pic>
        <p:nvPicPr>
          <p:cNvPr id="45059" name="Picture 3" descr="D:\все\ФОТО ГАЗЕТА МЫ ПАВЛОВЧАНЕ\IMG_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4786346" cy="3071834"/>
          </a:xfrm>
          <a:prstGeom prst="rect">
            <a:avLst/>
          </a:prstGeom>
          <a:noFill/>
        </p:spPr>
      </p:pic>
      <p:pic>
        <p:nvPicPr>
          <p:cNvPr id="45060" name="Picture 4" descr="D:\все\ФОТО ГАЗЕТА МЫ ПАВЛОВЧАНЕ\IMG_00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istrator\Рабочий стол\ФОТО ГАЗЕТА МЫ ПАВЛОВЧАНЕ\IMG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68396" cy="2118744"/>
          </a:xfrm>
          <a:prstGeom prst="rect">
            <a:avLst/>
          </a:prstGeom>
          <a:noFill/>
        </p:spPr>
      </p:pic>
      <p:pic>
        <p:nvPicPr>
          <p:cNvPr id="5123" name="Picture 3" descr="C:\Documents and Settings\Administrator\Рабочий стол\ФОТО ГАЗЕТА МЫ ПАВЛОВЧАНЕ\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4532">
            <a:off x="142844" y="2143116"/>
            <a:ext cx="2761885" cy="2071604"/>
          </a:xfrm>
          <a:prstGeom prst="rect">
            <a:avLst/>
          </a:prstGeom>
          <a:noFill/>
        </p:spPr>
      </p:pic>
      <p:pic>
        <p:nvPicPr>
          <p:cNvPr id="5124" name="Picture 4" descr="C:\Documents and Settings\Administrator\Рабочий стол\ФОТО ГАЗЕТА МЫ ПАВЛОВЧАНЕ\IMG_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2243">
            <a:off x="332770" y="4594242"/>
            <a:ext cx="2493142" cy="1870028"/>
          </a:xfrm>
          <a:prstGeom prst="rect">
            <a:avLst/>
          </a:prstGeom>
          <a:noFill/>
        </p:spPr>
      </p:pic>
      <p:pic>
        <p:nvPicPr>
          <p:cNvPr id="5125" name="Picture 5" descr="C:\Documents and Settings\Administrator\Рабочий стол\ФОТО ГАЗЕТА МЫ ПАВЛОВЧАНЕ\IMG_00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print"/>
          <a:srcRect l="5942" r="5942"/>
          <a:stretch>
            <a:fillRect/>
          </a:stretch>
        </p:blipFill>
        <p:spPr bwMode="auto">
          <a:xfrm rot="420000">
            <a:off x="3389438" y="5209279"/>
            <a:ext cx="1476778" cy="1334153"/>
          </a:xfrm>
          <a:prstGeom prst="rect">
            <a:avLst/>
          </a:prstGeom>
          <a:noFill/>
        </p:spPr>
      </p:pic>
      <p:pic>
        <p:nvPicPr>
          <p:cNvPr id="5126" name="Picture 6" descr="C:\Documents and Settings\Administrator\Рабочий стол\ФОТО ГАЗЕТА МЫ ПАВЛОВЧАНЕ\IMG_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2174">
            <a:off x="3186134" y="1171560"/>
            <a:ext cx="5273892" cy="41309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3028">
            <a:off x="2714612" y="3000372"/>
            <a:ext cx="4286280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8197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Ariston" pitchFamily="66" charset="0"/>
              </a:rPr>
              <a:t>Спасибо за внимание</a:t>
            </a:r>
            <a:endParaRPr lang="ru-RU" sz="7200" b="1" dirty="0">
              <a:solidFill>
                <a:srgbClr val="7030A0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305800" cy="1357322"/>
          </a:xfrm>
        </p:spPr>
        <p:txBody>
          <a:bodyPr>
            <a:noAutofit/>
          </a:bodyPr>
          <a:lstStyle/>
          <a:p>
            <a:pPr algn="ctr"/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285720" y="285728"/>
            <a:ext cx="5143536" cy="31432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00100" y="873292"/>
            <a:ext cx="37862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роек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это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самостоятельная и коллективная творческая завершенная работа, имеющая социально значимый результат.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4744" y="3214686"/>
            <a:ext cx="5143536" cy="33575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000496" y="3281355"/>
            <a:ext cx="46434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основе проекта лежит проблема, для ее решения необходим исследовательский поиск в различных направлениях, результаты которого обобщаются и объединяются в одно целое.</a:t>
            </a:r>
            <a:endParaRPr kumimoji="0" lang="ru-RU" sz="2400" b="0" u="none" strike="noStrike" cap="none" normalizeH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9288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Метод проектной деятельности со старшими дошкольниками характеризуется: </a:t>
            </a:r>
            <a:endParaRPr lang="ru-RU" sz="36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214810" y="2428868"/>
            <a:ext cx="714380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429000"/>
            <a:ext cx="71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устойчивым вниманием, наблюдательностью, способностью к началам анализа, синтеза, самооценке, а также стремлением к совместной деятельности. </a:t>
            </a:r>
            <a:endParaRPr lang="ru-RU" sz="32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214282" y="0"/>
            <a:ext cx="4143404" cy="371475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4286248" y="428604"/>
            <a:ext cx="4857752" cy="47149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571472" y="4000504"/>
            <a:ext cx="4857784" cy="257174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85786" y="106896"/>
            <a:ext cx="300039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Игра-путешествие в подводное царство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сюжетно-ролевая игра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Строим город будущего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Путешествие в древний мир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Строим сказочный снежный городок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143504" y="862636"/>
            <a:ext cx="378621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Творческие: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осенний (весенний, зимний) вернисаж;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музыкальная сказка (по выбору);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настольный театр (придумывание сказки, изготовление персонажей, декораций и показ спектакля малышам и родителям);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Веселая ярмарка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фильмотеки рисованных диафильмов;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фестиваль искусств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Весенняя капель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14348" y="4014701"/>
            <a:ext cx="457203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Познавательные;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журнал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Почемучка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Путешествие в Царство Математики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конкурс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родословная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Книга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(создание книги из рисунков редких и исчезающих видов растений, животных, птиц).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960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4800" dirty="0" smtClean="0"/>
              <a:t>Продолжительность проекта:</a:t>
            </a:r>
            <a:endParaRPr lang="ru-RU" sz="4800" dirty="0"/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1571604" y="1000108"/>
            <a:ext cx="1857388" cy="15716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5500694" y="928670"/>
            <a:ext cx="1857388" cy="171451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58"/>
            <a:ext cx="4357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C00CC"/>
                </a:solidFill>
              </a:rPr>
              <a:t>Краткосрочный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(от 1 занятия до 1 дня)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4786314" y="2129149"/>
            <a:ext cx="43576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CC00CC"/>
                </a:solidFill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ea typeface="Calibri" pitchFamily="34" charset="0"/>
                <a:cs typeface="Times New Roman" pitchFamily="18" charset="0"/>
              </a:rPr>
              <a:t>лительный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(от 1 недели до 3 месяцев).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714752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Работа над проектом проходит несколько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этапов:</a:t>
            </a:r>
            <a:endParaRPr lang="ru-RU" sz="32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0" y="1000108"/>
            <a:ext cx="9144000" cy="5857892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857356" y="1019309"/>
            <a:ext cx="51435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постановка цели;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поиск формы реализации проекта;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разработка содержания всего учебно-воспитательного процесса на основе тематики проекта;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организация развивающей, познавательной, предметной среды;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V.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определение направлений поисковой и практической деятельности;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VI.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организация совместной (с педагогами, родителями и детьми) творческой, поисковой и практической деятельности;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VII.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 над частями проекта, коррекция;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VIII.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коллективная реализация проекта, его демонстрация.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714356"/>
            <a:ext cx="80724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Мы - </a:t>
            </a:r>
            <a:r>
              <a:rPr lang="ru-RU" sz="80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Павловчане</a:t>
            </a:r>
            <a:endParaRPr lang="ru-RU" sz="80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8215370" cy="449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latin typeface="Ariston" pitchFamily="66" charset="0"/>
              </a:rPr>
              <a:t>цель</a:t>
            </a:r>
            <a:endParaRPr lang="ru-RU" sz="9600" dirty="0">
              <a:solidFill>
                <a:srgbClr val="C00000"/>
              </a:solidFill>
              <a:latin typeface="Ariston" pitchFamily="66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714348" y="1428736"/>
            <a:ext cx="8215370" cy="521497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8794" y="2395223"/>
            <a:ext cx="5786478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условий для обогащения знаний детей о родном городе, развитие познавательных, творческих способностей воспитанников; сформировать у детей и родителей интерес к культурным ценностям прошлого и настоящего города Павлово, чувство уважения к его жителям, воспитание любви к родному городу, уважение к его традициям и обычаям.</a:t>
            </a:r>
            <a:endParaRPr kumimoji="0" lang="ru-RU" sz="2100" b="1" i="0" u="none" strike="noStrike" cap="none" normalizeH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305800" cy="12144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ston" pitchFamily="66" charset="0"/>
              </a:rPr>
              <a:t>Формы реализации проекта</a:t>
            </a:r>
            <a:endParaRPr lang="ru-RU" b="1" dirty="0">
              <a:solidFill>
                <a:srgbClr val="7030A0"/>
              </a:solidFill>
              <a:latin typeface="Ariston" pitchFamily="66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1000100" y="1000108"/>
            <a:ext cx="142876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429388" y="1071546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1473" y="2786058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НОД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5" y="2000240"/>
            <a:ext cx="1714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ОД в режимные моменты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6500826" y="2500307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самостоятельную деятельность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16" name="Цилиндр 15"/>
          <p:cNvSpPr/>
          <p:nvPr/>
        </p:nvSpPr>
        <p:spPr>
          <a:xfrm>
            <a:off x="214282" y="3143248"/>
            <a:ext cx="2143140" cy="3429024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Занятия - сюжетная аппликация «Наш город», «Машины на улицах города»; «Природа в городе»; «Знакомство с газетой», </a:t>
            </a:r>
            <a:endParaRPr lang="ru-RU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>
            <a:stCxn id="2" idx="2"/>
          </p:cNvCxnSpPr>
          <p:nvPr/>
        </p:nvCxnSpPr>
        <p:spPr>
          <a:xfrm rot="5400000">
            <a:off x="4107653" y="1426355"/>
            <a:ext cx="1000132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с одним скругленным углом 20"/>
          <p:cNvSpPr/>
          <p:nvPr/>
        </p:nvSpPr>
        <p:spPr>
          <a:xfrm>
            <a:off x="2643174" y="3000372"/>
            <a:ext cx="3643338" cy="3643338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714612" y="2932725"/>
            <a:ext cx="350046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Беседы: «Наш город», «Наша улица», «Природа в городе», «Жизнь людей в городе и деревне», «Предприятия нашего города», «Профессия журналист» и </a:t>
            </a:r>
            <a:r>
              <a:rPr kumimoji="0" lang="ru-RU" sz="1600" b="1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1" u="none" strike="noStrike" cap="none" normalizeH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Участвовали совместно с родителями, воспитателями в презентации и защите проекта;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альбомов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«Моя улица» (по рисункам и рассказам  детей), «Наш город» (по собранным фотографиям), аппликативно дети делали настенное панно «Улица, на которой стоит детский сад».</a:t>
            </a:r>
            <a:endParaRPr kumimoji="0" lang="ru-RU" sz="1600" b="1" u="none" strike="noStrike" cap="none" normalizeH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572264" y="3143248"/>
            <a:ext cx="2428892" cy="3429024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715140" y="3902941"/>
            <a:ext cx="22860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совместно с взрослыми собирают информацию из разных источников; высказывают (зарисовывают) свои идеи;</a:t>
            </a:r>
            <a:endParaRPr kumimoji="0" lang="ru-RU" b="1" u="none" strike="noStrike" cap="none" normalizeH="0" dirty="0" smtClean="0">
              <a:ln>
                <a:noFill/>
              </a:ln>
              <a:solidFill>
                <a:srgbClr val="CC00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486</TotalTime>
  <Words>925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1_Поток</vt:lpstr>
      <vt:lpstr>Слайд 1</vt:lpstr>
      <vt:lpstr>Слайд 2</vt:lpstr>
      <vt:lpstr>Метод проектной деятельности со старшими дошкольниками характеризуется: </vt:lpstr>
      <vt:lpstr>Слайд 4</vt:lpstr>
      <vt:lpstr>Продолжительность проекта:</vt:lpstr>
      <vt:lpstr>Работа над проектом проходит несколько  этапов:</vt:lpstr>
      <vt:lpstr>Слайд 7</vt:lpstr>
      <vt:lpstr>цель</vt:lpstr>
      <vt:lpstr>Формы реализации проекта</vt:lpstr>
      <vt:lpstr>Учебно – воспитательный процесс</vt:lpstr>
      <vt:lpstr>Слайд 11</vt:lpstr>
      <vt:lpstr>Поисково – практическая деятельность</vt:lpstr>
      <vt:lpstr>Старшая группа «Непоседы»  16.09.2011 г., побывала на экскурсии по городу Павлово  </vt:lpstr>
      <vt:lpstr>Слайд 14</vt:lpstr>
      <vt:lpstr>Слайд 15</vt:lpstr>
      <vt:lpstr>Спасибо за внимание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Нижегородская область город  Павлово МДОУ  д\с № 24 «Вишенка» 2011 год</dc:title>
  <dc:creator>Admin</dc:creator>
  <cp:lastModifiedBy>DNA7 X64</cp:lastModifiedBy>
  <cp:revision>52</cp:revision>
  <dcterms:created xsi:type="dcterms:W3CDTF">2011-09-19T16:21:23Z</dcterms:created>
  <dcterms:modified xsi:type="dcterms:W3CDTF">2017-01-29T13:52:43Z</dcterms:modified>
</cp:coreProperties>
</file>