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3" r:id="rId5"/>
    <p:sldId id="264" r:id="rId6"/>
    <p:sldId id="261" r:id="rId7"/>
    <p:sldId id="266" r:id="rId8"/>
    <p:sldId id="265" r:id="rId9"/>
    <p:sldId id="275" r:id="rId10"/>
    <p:sldId id="267" r:id="rId11"/>
    <p:sldId id="270" r:id="rId12"/>
    <p:sldId id="269" r:id="rId13"/>
    <p:sldId id="268" r:id="rId14"/>
    <p:sldId id="278" r:id="rId15"/>
    <p:sldId id="280" r:id="rId16"/>
    <p:sldId id="276" r:id="rId17"/>
    <p:sldId id="274" r:id="rId18"/>
    <p:sldId id="281" r:id="rId19"/>
    <p:sldId id="279" r:id="rId20"/>
    <p:sldId id="273" r:id="rId21"/>
    <p:sldId id="272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41" autoAdjust="0"/>
    <p:restoredTop sz="94660"/>
  </p:normalViewPr>
  <p:slideViewPr>
    <p:cSldViewPr>
      <p:cViewPr>
        <p:scale>
          <a:sx n="51" d="100"/>
          <a:sy n="51" d="100"/>
        </p:scale>
        <p:origin x="-158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&#1076;&#1083;&#1103;%20&#1089;&#1089;&#1099;&#1083;&#1086;&#1082;/&#1056;&#1054;&#1044;&#1048;&#1058;&#1045;&#1051;&#1068;&#1057;&#1050;&#1054;&#1045;%20&#1057;&#1054;&#1041;&#1056;&#1040;&#1053;&#1048;&#1045;.docx" TargetMode="External"/><Relationship Id="rId7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6.jpeg"/><Relationship Id="rId5" Type="http://schemas.openxmlformats.org/officeDocument/2006/relationships/image" Target="../media/image51.jpeg"/><Relationship Id="rId10" Type="http://schemas.openxmlformats.org/officeDocument/2006/relationships/image" Target="../media/image55.jpeg"/><Relationship Id="rId4" Type="http://schemas.openxmlformats.org/officeDocument/2006/relationships/hyperlink" Target="&#1076;&#1083;&#1103;%20&#1089;&#1089;&#1099;&#1083;&#1086;&#1082;/&#1050;&#1054;&#1053;&#1057;&#1059;&#1051;&#1068;&#1058;&#1040;&#1062;&#1048;&#1048;" TargetMode="External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3;&#1103;%20&#1089;&#1089;&#1099;&#1083;&#1086;&#1082;/&#1087;&#1077;&#1088;&#1089;&#1087;&#1077;&#1082;&#1090;&#1080;&#1074;&#1085;&#1099;&#1081;%20&#1087;&#1083;&#1072;&#1085;.docx" TargetMode="External"/><Relationship Id="rId7" Type="http://schemas.openxmlformats.org/officeDocument/2006/relationships/hyperlink" Target="&#1076;&#1083;&#1103;%20&#1089;&#1089;&#1099;&#1083;&#1086;&#1082;/&#1082;&#1072;&#1088;&#1090;&#1086;&#1090;&#1077;&#1082;&#1072;%20&#1048;&#1050;&#1058;%20&#1084;&#1091;&#1083;&#1100;&#1090;&#1080;&#1084;&#1080;&#1076;&#1080;&#1080;&#1081;&#1085;&#1099;&#1093;%20&#1087;&#1088;&#1077;&#1079;&#1077;&#1085;&#1090;&#1072;&#1094;&#1080;&#1081;%20&#1080;%20&#1080;&#1075;&#1088;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76;&#1083;&#1103;%20&#1089;&#1089;&#1099;&#1083;&#1086;&#1082;/&#1050;&#1040;&#1056;&#1058;&#1054;&#1058;&#1045;&#1050;&#1040;%20&#1044;&#1048;&#1044;&#1040;&#1050;&#1058;&#1048;&#1063;&#1045;&#1057;&#1050;&#1048;&#1061;%20&#1048;&#1043;&#1056;" TargetMode="External"/><Relationship Id="rId5" Type="http://schemas.openxmlformats.org/officeDocument/2006/relationships/hyperlink" Target="&#1076;&#1083;&#1103;%20&#1089;&#1089;&#1099;&#1083;&#1086;&#1082;/&#1050;&#1040;&#1056;&#1058;&#1054;&#1058;&#1045;&#1050;&#1040;%20&#1047;&#1040;&#1043;&#1040;&#1044;&#1054;&#1050;" TargetMode="External"/><Relationship Id="rId4" Type="http://schemas.openxmlformats.org/officeDocument/2006/relationships/hyperlink" Target="&#1076;&#1083;&#1103;%20&#1089;&#1089;&#1099;&#1083;&#1086;&#1082;/&#1050;&#1040;&#1056;&#1058;&#1054;&#1058;&#1045;&#1050;&#1040;%20&#1055;&#1054;&#1044;&#1042;&#1048;&#1046;&#1053;&#1067;&#1061;%20&#1048;&#1043;&#1056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71546"/>
            <a:ext cx="8001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Компьютерная презентация практических достижений профессиональной деятельности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(личного вклада в развитие образования) педагогического работника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Апрель, 2016 г.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Picture 4" descr="http://xn--80aahvz2a9a.xn--p1ai/media/news/%D0%9F%D0%A8%D0%98%D0%92%D0%92_%D0%BD4%D1%88%D0%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000372"/>
            <a:ext cx="314327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357166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Редакция газеты «Мы юные пешеходы»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7" name="Picture 1" descr="C:\Documents and Settings\User\Рабочий стол\курнавина аттестация\фото к аттестации\музей дорожных знаков\DSCF2134.JPG"/>
          <p:cNvPicPr>
            <a:picLocks noChangeAspect="1" noChangeArrowheads="1"/>
          </p:cNvPicPr>
          <p:nvPr/>
        </p:nvPicPr>
        <p:blipFill>
          <a:blip r:embed="rId3" cstate="print"/>
          <a:srcRect l="31460" t="7322" r="21490" b="3357"/>
          <a:stretch>
            <a:fillRect/>
          </a:stretch>
        </p:blipFill>
        <p:spPr bwMode="auto">
          <a:xfrm>
            <a:off x="4000496" y="785794"/>
            <a:ext cx="2286016" cy="3254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8" name="Picture 2" descr="C:\Documents and Settings\User\Рабочий стол\курнавина аттестация\фото к аттестации\музей дорожных знаков\DSCF2080.JPG"/>
          <p:cNvPicPr>
            <a:picLocks noChangeAspect="1" noChangeArrowheads="1"/>
          </p:cNvPicPr>
          <p:nvPr/>
        </p:nvPicPr>
        <p:blipFill>
          <a:blip r:embed="rId4" cstate="print"/>
          <a:srcRect l="18691" t="19916"/>
          <a:stretch>
            <a:fillRect/>
          </a:stretch>
        </p:blipFill>
        <p:spPr bwMode="auto">
          <a:xfrm>
            <a:off x="1643042" y="1000108"/>
            <a:ext cx="203084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User\Рабочий стол\курнавина аттестация\фото к аттестации\музей дорожных знаков\DSCF2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1571604" y="2643182"/>
            <a:ext cx="206203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Documents and Settings\User\Рабочий стол\курнавина аттестация\фото к аттестации\музей дорожных знаков\DSCF2078.JPG"/>
          <p:cNvPicPr>
            <a:picLocks noChangeAspect="1" noChangeArrowheads="1"/>
          </p:cNvPicPr>
          <p:nvPr/>
        </p:nvPicPr>
        <p:blipFill>
          <a:blip r:embed="rId6" cstate="print"/>
          <a:srcRect l="13993"/>
          <a:stretch>
            <a:fillRect/>
          </a:stretch>
        </p:blipFill>
        <p:spPr bwMode="auto">
          <a:xfrm>
            <a:off x="1428728" y="4429132"/>
            <a:ext cx="180229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Documents and Settings\User\Рабочий стол\курнавина аттестация\фото к аттестации\музей дорожных знаков\DSCF2126.JPG"/>
          <p:cNvPicPr>
            <a:picLocks noChangeAspect="1" noChangeArrowheads="1"/>
          </p:cNvPicPr>
          <p:nvPr/>
        </p:nvPicPr>
        <p:blipFill>
          <a:blip r:embed="rId7" cstate="print"/>
          <a:srcRect t="14086" r="18342"/>
          <a:stretch>
            <a:fillRect/>
          </a:stretch>
        </p:blipFill>
        <p:spPr bwMode="auto">
          <a:xfrm>
            <a:off x="6858016" y="2500306"/>
            <a:ext cx="178595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Documents and Settings\User\Рабочий стол\курнавина аттестация\фото к аттестации\музей дорожных знаков\DSCF2087.JPG"/>
          <p:cNvPicPr>
            <a:picLocks noChangeAspect="1" noChangeArrowheads="1"/>
          </p:cNvPicPr>
          <p:nvPr/>
        </p:nvPicPr>
        <p:blipFill>
          <a:blip r:embed="rId8" cstate="print"/>
          <a:srcRect t="-140"/>
          <a:stretch>
            <a:fillRect/>
          </a:stretch>
        </p:blipFill>
        <p:spPr bwMode="auto">
          <a:xfrm>
            <a:off x="3714744" y="4714884"/>
            <a:ext cx="218769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Documents and Settings\User\Рабочий стол\курнавина аттестация\фото к аттестации\музей дорожных знаков\DSCF2093.JPG"/>
          <p:cNvPicPr>
            <a:picLocks noChangeAspect="1" noChangeArrowheads="1"/>
          </p:cNvPicPr>
          <p:nvPr/>
        </p:nvPicPr>
        <p:blipFill>
          <a:blip r:embed="rId9" cstate="print"/>
          <a:srcRect l="-24" t="11520" r="14494"/>
          <a:stretch>
            <a:fillRect/>
          </a:stretch>
        </p:blipFill>
        <p:spPr bwMode="auto">
          <a:xfrm>
            <a:off x="6786578" y="857232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C:\Documents and Settings\User\Рабочий стол\курнавина аттестация\фото к аттестации\музей дорожных знаков\DSCF2081.JPG"/>
          <p:cNvPicPr>
            <a:picLocks noChangeAspect="1" noChangeArrowheads="1"/>
          </p:cNvPicPr>
          <p:nvPr/>
        </p:nvPicPr>
        <p:blipFill>
          <a:blip r:embed="rId10" cstate="print"/>
          <a:srcRect l="7322" t="17351" r="22190"/>
          <a:stretch>
            <a:fillRect/>
          </a:stretch>
        </p:blipFill>
        <p:spPr bwMode="auto">
          <a:xfrm>
            <a:off x="6072198" y="4286256"/>
            <a:ext cx="22860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«Река времени»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Елена\Desktop\DSCF19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785794"/>
            <a:ext cx="2928957" cy="20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Елена\Desktop\DSCF19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785794"/>
            <a:ext cx="300039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Елена\Desktop\DSCF2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286124"/>
            <a:ext cx="585791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71868" y="285749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МУЗЕЙ ДОРОЖНЫХ ЗНАКОВ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http://xn--80aahvz2a9a.xn--p1ai/media/news/%D0%9F%D0%A8%D0%98%D0%92%D0%92_%D0%BD4%D1%88%D0%B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000372"/>
            <a:ext cx="1720797" cy="129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:\Мама\фото\Новая папка (2)\DSC0402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1285860"/>
            <a:ext cx="257176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C:\Documents and Settings\Admin\Рабочий стол\Новая папка (2)\DSC0402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00496" y="4214818"/>
            <a:ext cx="250033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C:\Users\Елена\Desktop\DSCF2046.JPG"/>
          <p:cNvPicPr/>
          <p:nvPr/>
        </p:nvPicPr>
        <p:blipFill>
          <a:blip r:embed="rId5" cstate="print"/>
          <a:srcRect l="13006" r="26300"/>
          <a:stretch>
            <a:fillRect/>
          </a:stretch>
        </p:blipFill>
        <p:spPr bwMode="auto">
          <a:xfrm>
            <a:off x="2071670" y="4286256"/>
            <a:ext cx="150019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8" descr="http://cdn.bolshoyvopros.ru/files/users/images/ae/4e/ae4e3531e816c56e5d8044ba2a787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357694"/>
            <a:ext cx="1528878" cy="1857123"/>
          </a:xfrm>
          <a:prstGeom prst="rect">
            <a:avLst/>
          </a:prstGeom>
          <a:noFill/>
        </p:spPr>
      </p:pic>
      <p:pic>
        <p:nvPicPr>
          <p:cNvPr id="9218" name="Picture 2" descr="http://boombob.ru/img/picture/Apr/30/135322ca77b5f0a8da03be7f3f76461b/2.jpg"/>
          <p:cNvPicPr>
            <a:picLocks noChangeAspect="1" noChangeArrowheads="1"/>
          </p:cNvPicPr>
          <p:nvPr/>
        </p:nvPicPr>
        <p:blipFill>
          <a:blip r:embed="rId7" cstate="print"/>
          <a:srcRect r="9670"/>
          <a:stretch>
            <a:fillRect/>
          </a:stretch>
        </p:blipFill>
        <p:spPr bwMode="auto">
          <a:xfrm>
            <a:off x="1643042" y="1142984"/>
            <a:ext cx="4071966" cy="268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8662" y="42860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Библиотека «Правила поведения на дороге»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43174" y="428604"/>
            <a:ext cx="2643206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ЗАГАДКИ</a:t>
            </a:r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0232" y="2428868"/>
            <a:ext cx="4786346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ДИДАКТИЧЕСКИЕ ИГРЫ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C:\Users\Елена\Desktop\DSCF2048.JPG"/>
          <p:cNvPicPr/>
          <p:nvPr/>
        </p:nvPicPr>
        <p:blipFill>
          <a:blip r:embed="rId3" cstate="print"/>
          <a:srcRect l="15790" t="19330" r="36841" b="7216"/>
          <a:stretch>
            <a:fillRect/>
          </a:stretch>
        </p:blipFill>
        <p:spPr bwMode="auto">
          <a:xfrm>
            <a:off x="5929322" y="3143248"/>
            <a:ext cx="157163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Елена\Desktop\DSCF2049.JPG"/>
          <p:cNvPicPr/>
          <p:nvPr/>
        </p:nvPicPr>
        <p:blipFill>
          <a:blip r:embed="rId4" cstate="print"/>
          <a:srcRect l="15790" t="27062" r="17105" b="11082"/>
          <a:stretch>
            <a:fillRect/>
          </a:stretch>
        </p:blipFill>
        <p:spPr bwMode="auto">
          <a:xfrm>
            <a:off x="5643570" y="571480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Елена\Desktop\DSCF2044.JPG"/>
          <p:cNvPicPr/>
          <p:nvPr/>
        </p:nvPicPr>
        <p:blipFill>
          <a:blip r:embed="rId5" cstate="print"/>
          <a:srcRect l="18405" t="20833" r="26380"/>
          <a:stretch>
            <a:fillRect/>
          </a:stretch>
        </p:blipFill>
        <p:spPr bwMode="auto">
          <a:xfrm>
            <a:off x="1285852" y="3357562"/>
            <a:ext cx="1857388" cy="2343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C:\Documents and Settings\Admin\Рабочий стол\Новая папка (2)\DSC03935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8992" y="3143248"/>
            <a:ext cx="214310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Выгнутая влево стрелка 15"/>
          <p:cNvSpPr/>
          <p:nvPr/>
        </p:nvSpPr>
        <p:spPr>
          <a:xfrm>
            <a:off x="3929058" y="1214422"/>
            <a:ext cx="1357322" cy="928694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572396" y="2428868"/>
            <a:ext cx="928694" cy="1214446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C:\Documents and Settings\Admin\Рабочий стол\Новая папка (2)\DSC0394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992" y="4786322"/>
            <a:ext cx="221457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C:\Documents and Settings\Admin\Рабочий стол\Новая папка (2)\DSC03938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00760" y="4929198"/>
            <a:ext cx="221457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8" descr="http://cdn.bolshoyvopros.ru/files/users/images/ae/4e/ae4e3531e816c56e5d8044ba2a7873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1071546"/>
            <a:ext cx="1000132" cy="121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86050" y="214290"/>
            <a:ext cx="4786346" cy="121444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ПРИМЕНЕНИЕ  ИКТ  </a:t>
            </a:r>
            <a:r>
              <a:rPr lang="ru-RU" b="1" dirty="0" smtClean="0">
                <a:solidFill>
                  <a:srgbClr val="C00000"/>
                </a:solidFill>
              </a:rPr>
              <a:t>ТЕХНОЛОГИЙ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с участием родителей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«Правила дорожные знай соблюдай»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Елена\Desktop\DSCF2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736"/>
            <a:ext cx="285752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Елена\Desktop\DSCF2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736"/>
            <a:ext cx="3429024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Елена\Desktop\DSCF2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429000"/>
            <a:ext cx="292895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Елена\Desktop\DSCF20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429000"/>
            <a:ext cx="3476625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Выгнутая вправо стрелка 7"/>
          <p:cNvSpPr/>
          <p:nvPr/>
        </p:nvSpPr>
        <p:spPr>
          <a:xfrm>
            <a:off x="7786710" y="357166"/>
            <a:ext cx="928694" cy="1214446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86050" y="428604"/>
            <a:ext cx="4786346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ПРИМЕНЕНИЕ  ИКТ  ТЕХНОЛОГИЙ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08" y="1357298"/>
            <a:ext cx="4786346" cy="121444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Обучающие фильмы: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«Уроки Тетушки Совы»;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«</a:t>
            </a:r>
            <a:r>
              <a:rPr lang="ru-RU" sz="2400" b="1" dirty="0" err="1" smtClean="0">
                <a:solidFill>
                  <a:srgbClr val="C00000"/>
                </a:solidFill>
              </a:rPr>
              <a:t>Торопышкин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714884"/>
            <a:ext cx="5643602" cy="164307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Интерактивные игры: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«Незнайка в большом городе»;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«Мои друзья на дороге»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2786058"/>
            <a:ext cx="4786346" cy="16430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Мультимидийные</a:t>
            </a:r>
            <a:r>
              <a:rPr lang="ru-RU" sz="2400" b="1" dirty="0" smtClean="0">
                <a:solidFill>
                  <a:srgbClr val="002060"/>
                </a:solidFill>
              </a:rPr>
              <a:t> презентации: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«Знай и соблюдай ПДД»;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«Страна </a:t>
            </a:r>
            <a:r>
              <a:rPr lang="ru-RU" sz="2400" b="1" dirty="0" err="1" smtClean="0">
                <a:solidFill>
                  <a:srgbClr val="C00000"/>
                </a:solidFill>
              </a:rPr>
              <a:t>Светофория</a:t>
            </a:r>
            <a:r>
              <a:rPr lang="ru-RU" sz="2400" b="1" dirty="0" smtClean="0">
                <a:solidFill>
                  <a:srgbClr val="C00000"/>
                </a:solidFill>
              </a:rPr>
              <a:t>»;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«Школа дорожных наук»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Picture 8" descr="http://cdn.bolshoyvopros.ru/files/users/images/ae/4e/ae4e3531e816c56e5d8044ba2a78733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142984"/>
            <a:ext cx="1528878" cy="1857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86050" y="500042"/>
            <a:ext cx="4786346" cy="50006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ВЗАИМОДЕЙСТВИЕ С СЕМЬЯМИ ВОСПИТАННИКОВ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285852" y="714356"/>
            <a:ext cx="1357322" cy="928694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1802" y="1142984"/>
            <a:ext cx="4786346" cy="50006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hlinkClick r:id="rId3" action="ppaction://hlinkfile"/>
              </a:rPr>
              <a:t>РОДИТЕЛЬСКОЕ СОБРАНИЕ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«Ребенок! Дорога! Безопасность!»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44" y="1857364"/>
            <a:ext cx="4786346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hlinkClick r:id="rId4" action="ppaction://hlinkfile"/>
              </a:rPr>
              <a:t>КОНСУЛЬТАЦИИ: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«Дорожная азбука»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«Дорога в детский сад – опасна ли она?»</a:t>
            </a:r>
          </a:p>
        </p:txBody>
      </p:sp>
      <p:pic>
        <p:nvPicPr>
          <p:cNvPr id="7" name="Рисунок 6" descr="C:\Users\Елена\Desktop\DSCF22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857364"/>
            <a:ext cx="1714512" cy="15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Елена\Desktop\DSCF22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071811"/>
            <a:ext cx="233362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Елена\Desktop\DSCF218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5072074"/>
            <a:ext cx="2686049" cy="149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http://xn--80aahvz2a9a.xn--p1ai/media/news/%D0%9F%D0%A8%D0%98%D0%92%D0%92_%D0%BD4%D1%88%D0%B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3203" y="357166"/>
            <a:ext cx="1720797" cy="1290598"/>
          </a:xfrm>
          <a:prstGeom prst="rect">
            <a:avLst/>
          </a:prstGeom>
          <a:noFill/>
        </p:spPr>
      </p:pic>
      <p:pic>
        <p:nvPicPr>
          <p:cNvPr id="11" name="Рисунок 10" descr="C:\Users\Елена\Desktop\DSCF2265.JPG"/>
          <p:cNvPicPr/>
          <p:nvPr/>
        </p:nvPicPr>
        <p:blipFill>
          <a:blip r:embed="rId9" cstate="print"/>
          <a:srcRect l="18269" r="18269"/>
          <a:stretch>
            <a:fillRect/>
          </a:stretch>
        </p:blipFill>
        <p:spPr bwMode="auto">
          <a:xfrm>
            <a:off x="2000232" y="3714752"/>
            <a:ext cx="1571636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8" descr="http://cdn.bolshoyvopros.ru/files/users/images/ae/4e/ae4e3531e816c56e5d8044ba2a78733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5143512"/>
            <a:ext cx="1071570" cy="1301632"/>
          </a:xfrm>
          <a:prstGeom prst="rect">
            <a:avLst/>
          </a:prstGeom>
          <a:noFill/>
        </p:spPr>
      </p:pic>
      <p:pic>
        <p:nvPicPr>
          <p:cNvPr id="13" name="Рисунок 12" descr="D:\Мама\фото\Новая папка (4)\DSC04074.JPG"/>
          <p:cNvPicPr/>
          <p:nvPr/>
        </p:nvPicPr>
        <p:blipFill>
          <a:blip r:embed="rId11" cstate="screen"/>
          <a:srcRect t="14745" b="7843"/>
          <a:stretch>
            <a:fillRect/>
          </a:stretch>
        </p:blipFill>
        <p:spPr bwMode="auto">
          <a:xfrm>
            <a:off x="3929058" y="314324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Елена\Desktop\DSCF22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000240"/>
            <a:ext cx="1714512" cy="15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D:\Мама\фото\Новая папка (4)\DSC04074.JPG"/>
          <p:cNvPicPr/>
          <p:nvPr/>
        </p:nvPicPr>
        <p:blipFill>
          <a:blip r:embed="rId11" cstate="screen"/>
          <a:srcRect t="14745" b="7843"/>
          <a:stretch>
            <a:fillRect/>
          </a:stretch>
        </p:blipFill>
        <p:spPr bwMode="auto">
          <a:xfrm>
            <a:off x="3929058" y="307181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Мама\фото\Новая папка (4)\DSC04074.JPG"/>
          <p:cNvPicPr/>
          <p:nvPr/>
        </p:nvPicPr>
        <p:blipFill>
          <a:blip r:embed="rId11" cstate="screen"/>
          <a:srcRect t="14745" b="7843"/>
          <a:stretch>
            <a:fillRect/>
          </a:stretch>
        </p:blipFill>
        <p:spPr bwMode="auto">
          <a:xfrm>
            <a:off x="3929058" y="314324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ама\фото\Новая папка (4)\DSC04074.JPG"/>
          <p:cNvPicPr/>
          <p:nvPr/>
        </p:nvPicPr>
        <p:blipFill>
          <a:blip r:embed="rId11" cstate="screen"/>
          <a:srcRect t="14745" b="7843"/>
          <a:stretch>
            <a:fillRect/>
          </a:stretch>
        </p:blipFill>
        <p:spPr bwMode="auto">
          <a:xfrm>
            <a:off x="3929058" y="307181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86050" y="500042"/>
            <a:ext cx="4786346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СПОРТИВНО - РАЗВЛЕКАТЕЛЬНОЕ МЕРОПРИЯТИЕ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«ЗНАКИ ДОРОЖНЫХ ПРАВИЛ»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Елена\Desktop\IMG_03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287655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Елена\Desktop\IMG_03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714488"/>
            <a:ext cx="287655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Елена\Desktop\IMG_03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000504"/>
            <a:ext cx="2819400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Елена\Desktop\IMG_03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286256"/>
            <a:ext cx="2733675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http://xn--80aahvz2a9a.xn--p1ai/media/news/%D0%9F%D0%A8%D0%98%D0%92%D0%92_%D0%BD4%D1%88%D0%B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57166"/>
            <a:ext cx="1720797" cy="129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86050" y="500042"/>
            <a:ext cx="4786346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РЕЗУЛЬТАТЫ СОВМЕСТНОЙ РАБОТЫ ДЕТСКОГО САДА И СЕМЬИ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http://xn--80aahvz2a9a.xn--p1ai/media/news/%D0%9F%D0%A8%D0%98%D0%92%D0%92_%D0%BD4%D1%88%D0%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3203" y="214290"/>
            <a:ext cx="1720797" cy="129059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285984" y="1357298"/>
            <a:ext cx="6357982" cy="135732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Ребенок овладевает культурными способами деятельности, проявляет инициативу и самостоятельность в разных видах деятельности – игре, общении, познавательно – исследовательской деятельности, конструировании и др.; способен выбирать себе род занятий, участников по совместной деятельности.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4546" y="2928934"/>
            <a:ext cx="650085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Ребенок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разрешить конфликты.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08" y="4143380"/>
            <a:ext cx="6500858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Ребенок овладевает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ситуации, умеет подчиняться разным правилам и социальным нормам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4546" y="5429264"/>
            <a:ext cx="6500858" cy="107157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1357290" y="1714488"/>
            <a:ext cx="857256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1285852" y="2857496"/>
            <a:ext cx="857256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1214414" y="4214818"/>
            <a:ext cx="857256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1357290" y="5500702"/>
            <a:ext cx="857256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5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«Новизна личного вклада педагога в развитие образования»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500166" y="1428736"/>
            <a:ext cx="2786082" cy="250033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ПЕРСПЕКТИВНЫЙ ПЛАН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14810" y="1214422"/>
            <a:ext cx="2071702" cy="250033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КАРТОТЕКА ПОДВИЖНЫХ ИГР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285984" y="4000504"/>
            <a:ext cx="2071702" cy="250033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hlinkClick r:id="rId5" action="ppaction://hlinkfile"/>
              </a:rPr>
              <a:t>КАРТОТЕКА ЗАГАДОК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000760" y="1142984"/>
            <a:ext cx="2643206" cy="250033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hlinkClick r:id="rId6" action="ppaction://hlinkfile"/>
              </a:rPr>
              <a:t>КАРТОТЕКА ДИДАКТИЧЕСКИХ ИГР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500694" y="3929066"/>
            <a:ext cx="2928958" cy="250033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hlinkClick r:id="rId7" action="ppaction://hlinkfile"/>
              </a:rPr>
              <a:t>КАРТОТЕКА МУЛЬТИМИДИЙНЫХ ПРЕЗЕНТАЦИЙ И ИГР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642910" y="972719"/>
            <a:ext cx="80724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 i="1" dirty="0" smtClean="0">
              <a:latin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928934"/>
            <a:ext cx="385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педагогический стаж –  37 лет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Стаж работы в МБДОУ  – 36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Квалификационная категория – соответствие занимаемой должности              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Заявленная категория – первая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t- mail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kurnavia@mail.ru</a:t>
            </a:r>
          </a:p>
          <a:p>
            <a:pPr algn="ctr">
              <a:defRPr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«Жить не только ради детей, но и  вместе с детьми, разделяя  все их радости и невзгоды»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5" y="428604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ВИЗИТНАЯ   КАРТОЧКА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0849" y="1000108"/>
            <a:ext cx="3722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ФИО педагогического работника</a:t>
            </a:r>
          </a:p>
          <a:p>
            <a:pPr marL="342900" indent="-34290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Козлова Светлана Михайловна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643050"/>
            <a:ext cx="6286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работы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22 «Колобок» г. Павлово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57174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kolobok-caduk.moy.su/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876"/>
            <a:ext cx="2357454" cy="2158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5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«Результаты профессиональной деятельности»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00166" y="1500174"/>
            <a:ext cx="7143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Расширение представлений детей об окружающей дорожной среде и правилах дорожного движения.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Сформированность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навыков спокойного, уверенного, культурного и безопасного поведения в дорожно-транспортной среде.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3. Умения детей предвидеть опасные ситуации и обходить их.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4. Повышение активности родителей и детей к обеспечению безопасности дорожного движения.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4" descr="http://xn--80aahvz2a9a.xn--p1ai/media/news/%D0%9F%D0%A8%D0%98%D0%92%D0%92_%D0%BD4%D1%88%D0%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5567402"/>
            <a:ext cx="1720797" cy="129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28605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Транслируемость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практических достижений»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работы по проблеме «Формирование у детей навыков безопасного поведения через ознакомление с правилами дорожного движения» и ее результаты были представлены на: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286124"/>
            <a:ext cx="3357586" cy="3286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3357562"/>
            <a:ext cx="3357586" cy="3286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27146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 ПЕДАГОГИЧЕСКОМ СОВЕТЕ ДОУ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1" descr="C:\Documents and Settings\User\Рабочий стол\рабочий стол февраль апрель 2016 г\ФОТО\педсовет\лена\DSCF2425.JPG"/>
          <p:cNvPicPr>
            <a:picLocks noChangeAspect="1" noChangeArrowheads="1"/>
          </p:cNvPicPr>
          <p:nvPr/>
        </p:nvPicPr>
        <p:blipFill>
          <a:blip r:embed="rId3" cstate="print"/>
          <a:srcRect l="8372" t="24580"/>
          <a:stretch>
            <a:fillRect/>
          </a:stretch>
        </p:blipFill>
        <p:spPr bwMode="auto">
          <a:xfrm>
            <a:off x="1571604" y="3286124"/>
            <a:ext cx="3008734" cy="32147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3504" y="214311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САЙТЕ ВОСПИТАТЕЛЯ ДОУ СОЦИАЛЬНОЙ СЕТИ РАБОТНИКОВ ОБРАЗОВАНИЯ </a:t>
            </a:r>
            <a:r>
              <a:rPr lang="en-US" b="1" dirty="0" smtClean="0">
                <a:solidFill>
                  <a:srgbClr val="C00000"/>
                </a:solidFill>
              </a:rPr>
              <a:t>nsportal.ru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Елена\Desktop\скриншот сайта.jpeg"/>
          <p:cNvPicPr>
            <a:picLocks noChangeAspect="1" noChangeArrowheads="1"/>
          </p:cNvPicPr>
          <p:nvPr/>
        </p:nvPicPr>
        <p:blipFill>
          <a:blip r:embed="rId4" cstate="print"/>
          <a:srcRect l="6976" r="6531"/>
          <a:stretch>
            <a:fillRect/>
          </a:stretch>
        </p:blipFill>
        <p:spPr bwMode="auto">
          <a:xfrm>
            <a:off x="5286380" y="3429000"/>
            <a:ext cx="3286148" cy="3083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5396" y="428604"/>
            <a:ext cx="3992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Литература, интернет ресурсы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1604" y="785794"/>
            <a:ext cx="71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Авдеева Н.Н., Князева Н.Л. 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Стеркина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Р.Б., Безопасность: Учебное пособие по основам безопасности жизнедеятельности  детей старшего дошкольного возраста. – СПб.:  «Детство – пресс», 2002.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Примерная основная образовательная программа дошкольного образования 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Научн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Рук. Л.А. Парамонова – М.: ТЦ Сфера, 2015 г.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Крутецкая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В.А.  Моя  первая дорожная азбука   в картинках. – СПб.: Издательский Дом «Литература», 2012.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Майрова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Ф.С.  Изучаем дорожную азбуку. Перспективное планирование. Занятия. Досуг. –   «Издательство Скрипторий   2003. 2009.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Саулина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Т.Ф.  Три сигала светофора: Ознакомление дошкольников с правилами дорожного движения: Для работы с детьми 3-7 лет. – М.: МОЗАИКА – СИНТЕЗ, 2010.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http://nsportal.ru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857232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«Формирование у детей старшего дошкольного возраста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навыков безопасного поведения через ознакомление с правилами дорожного движения»</a:t>
            </a:r>
          </a:p>
        </p:txBody>
      </p:sp>
      <p:pic>
        <p:nvPicPr>
          <p:cNvPr id="4098" name="Picture 2" descr="http://www.playing-field.ru/img/2015/052022/5656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714620"/>
            <a:ext cx="485778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416" y="428604"/>
            <a:ext cx="4143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ПРЕЗЕНТАЦИИ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2860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формирования личного вклада педагога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развитие образования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inograd.su/upload/iblock/8e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142984"/>
            <a:ext cx="1643074" cy="169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300037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Н.Н. Авдеева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xn--27-jlc4bza.xn--p1ai/images/im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071546"/>
            <a:ext cx="1928826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57950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Р.Б. </a:t>
            </a:r>
            <a:r>
              <a:rPr lang="ru-RU" b="1" dirty="0" err="1" smtClean="0">
                <a:solidFill>
                  <a:srgbClr val="C00000"/>
                </a:solidFill>
              </a:rPr>
              <a:t>Стеркина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://xn----8sbanercnjfnpns8bzb7hyb.xn--p1ai/images/f/fa/%D0%9A%D0%BD%D1%8F%D0%B7%D0%B5%D0%B2%D0%B0_%D0%9B_%D0%9D%28%D0%98%D0%A3II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285860"/>
            <a:ext cx="1905000" cy="244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86182" y="364331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Н.Л. Князева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http://tovievich.ru/uploads/posts/2015-01/1421259235_imgp01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071942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500430" y="564357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О.А. </a:t>
            </a:r>
            <a:r>
              <a:rPr lang="ru-RU" sz="2000" b="1" dirty="0" err="1" smtClean="0">
                <a:solidFill>
                  <a:srgbClr val="C00000"/>
                </a:solidFill>
              </a:rPr>
              <a:t>Скоролупова</a:t>
            </a:r>
            <a:r>
              <a:rPr lang="ru-RU" sz="2000" b="1" dirty="0" smtClean="0"/>
              <a:t>  </a:t>
            </a:r>
            <a:endParaRPr lang="ru-RU" sz="2000" b="1" dirty="0"/>
          </a:p>
        </p:txBody>
      </p:sp>
      <p:pic>
        <p:nvPicPr>
          <p:cNvPr id="1034" name="Picture 10" descr="http://books.iqbuy.ru/img/books/9785/86/77/55/85/9785867755850-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357694"/>
            <a:ext cx="178595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www.playing-field.ru/img/2015/051814/55556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3429000"/>
            <a:ext cx="17145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http://cdn.bolshoyvopros.ru/files/users/images/ae/4e/ae4e3531e816c56e5d8044ba2a78733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214422"/>
            <a:ext cx="882171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28605"/>
            <a:ext cx="6357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личного вклада в развитие образования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cdn.bolshoyvopros.ru/files/users/images/ae/4e/ae4e3531e816c56e5d8044ba2a78733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143380"/>
            <a:ext cx="764548" cy="928694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57422" y="1428736"/>
            <a:ext cx="592935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1428736"/>
            <a:ext cx="3000396" cy="228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статистики Госавтоинспекции за 2015 год, зарегистрировано 7797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транспортных происшествий с участием детей, что на 1,8 % больше чем в прошлом году.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1428736"/>
            <a:ext cx="3000396" cy="342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на тему «Безопасность дорожного движения», показало, что почти 85% опрошенных не уделяют особого внимания возможности и необходимости обучения детей правилам дорожного движения дома, а 74% родителей сами регулярно нарушают эти правила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14612" y="5143512"/>
            <a:ext cx="5357850" cy="92869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Социально – коммуникативное развитие: формирование основ безопасного поведения в быту, социуме, природе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5984" y="4071942"/>
            <a:ext cx="2286016" cy="78581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ФГОС ДО п. 2.6.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142976" y="4643446"/>
            <a:ext cx="1071570" cy="107157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71435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214311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Задачи: 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143768" y="1357298"/>
            <a:ext cx="1571636" cy="1214446"/>
          </a:xfrm>
          <a:prstGeom prst="curvedLef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00430" y="571480"/>
            <a:ext cx="514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безопасного поведения  у детей старшего дошкольного возраста через ознакомление с правилами дорожного движения.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28794" y="2357430"/>
            <a:ext cx="67151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представления детей о правилах дорожного движения, работе сотрудников ГИБДД, о нормах и правилах безопасного поведения в транспорте, на дорогах;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навыки и умения наблюдения за дорожной обстановкой, ее оценки, предвидения опасных ситуаций, умение обходить их;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освоению детьми практических навыков поведения в различных ситуациях дорожного движения через систему обучающих занятий, игр, тренингов;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дисциплинированность и сознательное выполнение правил дорожного движения, культуру поведения;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Формировать: эмоциональный контакт педагогов, родителей и детей через совместную деятельность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педагогическую грамотность родителей в вопросах формирования безопасного  поведения у детей на дороге;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xn--80aahvz2a9a.xn--p1ai/media/news/%D0%9F%D0%A8%D0%98%D0%92%D0%92_%D0%BD4%D1%88%D0%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357298"/>
            <a:ext cx="1720797" cy="129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428605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педагога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развитие образования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catalog.prosv.ru/images/big/b8a154f0-dda6-4c11-b50f-a10d467d5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2112080" cy="2643206"/>
          </a:xfrm>
          <a:prstGeom prst="rect">
            <a:avLst/>
          </a:prstGeom>
          <a:noFill/>
        </p:spPr>
      </p:pic>
      <p:pic>
        <p:nvPicPr>
          <p:cNvPr id="19464" name="Picture 8" descr="http://redemptionvalue.ru/img/depizovau1063010-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428736"/>
            <a:ext cx="1905000" cy="2676525"/>
          </a:xfrm>
          <a:prstGeom prst="rect">
            <a:avLst/>
          </a:prstGeom>
          <a:noFill/>
        </p:spPr>
      </p:pic>
      <p:pic>
        <p:nvPicPr>
          <p:cNvPr id="19466" name="Picture 10" descr="http://www.detstvo-press.ru/files/big/11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428736"/>
            <a:ext cx="1773219" cy="2928958"/>
          </a:xfrm>
          <a:prstGeom prst="rect">
            <a:avLst/>
          </a:prstGeom>
          <a:noFill/>
        </p:spPr>
      </p:pic>
      <p:pic>
        <p:nvPicPr>
          <p:cNvPr id="19467" name="Picture 11" descr="C:\Documents and Settings\User\Рабочий стол\лена работа\конкурс ДДТТ 2011\Гость группы Шкоков\PDVD_007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5000636"/>
            <a:ext cx="1553393" cy="1243002"/>
          </a:xfrm>
          <a:prstGeom prst="rect">
            <a:avLst/>
          </a:prstGeom>
          <a:noFill/>
        </p:spPr>
      </p:pic>
      <p:pic>
        <p:nvPicPr>
          <p:cNvPr id="19471" name="Picture 15" descr="http://jtimes.ru/images/-%20-%20%20%20-%20-%20sbil%20reben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5000636"/>
            <a:ext cx="1643074" cy="1285884"/>
          </a:xfrm>
          <a:prstGeom prst="rect">
            <a:avLst/>
          </a:prstGeom>
          <a:noFill/>
        </p:spPr>
      </p:pic>
      <p:pic>
        <p:nvPicPr>
          <p:cNvPr id="19473" name="Picture 17" descr="http://health-fitnes.ru/cimg/2015/041211/06133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000636"/>
            <a:ext cx="1294592" cy="1285883"/>
          </a:xfrm>
          <a:prstGeom prst="rect">
            <a:avLst/>
          </a:prstGeom>
          <a:noFill/>
        </p:spPr>
      </p:pic>
      <p:pic>
        <p:nvPicPr>
          <p:cNvPr id="19475" name="Picture 19" descr="http://zdorova-krasiva.ru/images/f/e/begovel-otlichnyj-vybor-dlja-malysh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215205" y="5000636"/>
            <a:ext cx="1428760" cy="12858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6000" y="4143380"/>
            <a:ext cx="6143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три аспекта взаимодействия с транспортной системой города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6286520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пассажир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6286520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пешеход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628652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водитель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86050" y="500042"/>
            <a:ext cx="5286412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ФГОС ДО п.2.7.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857488" y="1000108"/>
            <a:ext cx="5184775" cy="863600"/>
          </a:xfrm>
          <a:prstGeom prst="downArrowCallout">
            <a:avLst>
              <a:gd name="adj1" fmla="val 150092"/>
              <a:gd name="adj2" fmla="val 150092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работы по проблеме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786050" y="2000240"/>
            <a:ext cx="1512887" cy="7191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786314" y="2000240"/>
            <a:ext cx="1512888" cy="7191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ОДРМ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58016" y="2000240"/>
            <a:ext cx="1512888" cy="7191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СУДД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357422" y="2928934"/>
            <a:ext cx="540067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детской деятельности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flipH="1">
            <a:off x="1214414" y="2928934"/>
            <a:ext cx="857256" cy="785818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FF0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858148" y="3000372"/>
            <a:ext cx="1071538" cy="714380"/>
          </a:xfrm>
          <a:prstGeom prst="curvedLeftArrow">
            <a:avLst>
              <a:gd name="adj1" fmla="val 21037"/>
              <a:gd name="adj2" fmla="val 42074"/>
              <a:gd name="adj3" fmla="val 33333"/>
            </a:avLst>
          </a:prstGeom>
          <a:solidFill>
            <a:srgbClr val="FF0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71604" y="3786190"/>
            <a:ext cx="2286016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Игровая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71604" y="4500570"/>
            <a:ext cx="2357454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Продуктивная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71934" y="4500570"/>
            <a:ext cx="2071702" cy="78581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Двигательная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00496" y="3786190"/>
            <a:ext cx="2143140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Коммуникативная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357826"/>
            <a:ext cx="2357454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Музыкальная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14810" y="5357826"/>
            <a:ext cx="192882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Конструктивная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57950" y="5357826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Трудовая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86512" y="4500570"/>
            <a:ext cx="2357454" cy="78581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Чтение художественной литературы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86512" y="3786190"/>
            <a:ext cx="2357454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Познавательно - исследовательская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00298" y="5929330"/>
            <a:ext cx="6143668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Взаимодействие с семьями воспитанников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" name="Picture 4" descr="http://xn--80aahvz2a9a.xn--p1ai/media/news/%D0%9F%D0%A8%D0%98%D0%92%D0%92_%D0%BD4%D1%88%D0%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571612"/>
            <a:ext cx="1720797" cy="129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лена\Desktop\DSCF18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857233"/>
            <a:ext cx="221457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35716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«ОСТРОВОК БЕЗОПАСНОСТИ»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4429124" y="785794"/>
            <a:ext cx="4071966" cy="3071834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Дидактические игры: «О чём говорят знаки», «Угадай знак», «Где спрятался знак», «Перекрёсток», «Наша улица», «Светофор», «Угадай -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и т.д., набор дорожных знаков, макет «Правила дорожного движения»</a:t>
            </a: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xn--80aahvz2a9a.xn--p1ai/media/news/%D0%9F%D0%A8%D0%98%D0%92%D0%92_%D0%BD4%D1%88%D0%B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57166"/>
            <a:ext cx="1720797" cy="1290598"/>
          </a:xfrm>
          <a:prstGeom prst="rect">
            <a:avLst/>
          </a:prstGeom>
          <a:noFill/>
        </p:spPr>
      </p:pic>
      <p:pic>
        <p:nvPicPr>
          <p:cNvPr id="1027" name="Picture 3" descr="F:\фото детский сад\фото дети\DSCF1968.JPG"/>
          <p:cNvPicPr>
            <a:picLocks noChangeAspect="1" noChangeArrowheads="1"/>
          </p:cNvPicPr>
          <p:nvPr/>
        </p:nvPicPr>
        <p:blipFill>
          <a:blip r:embed="rId5" cstate="print"/>
          <a:srcRect l="25403" t="7498"/>
          <a:stretch>
            <a:fillRect/>
          </a:stretch>
        </p:blipFill>
        <p:spPr bwMode="auto">
          <a:xfrm>
            <a:off x="2000232" y="2928934"/>
            <a:ext cx="3071834" cy="282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User\Рабочий стол\курнавина аттестация\фото к аттестации\музей дорожных знаков\DSCF2104.JPG"/>
          <p:cNvPicPr>
            <a:picLocks noChangeAspect="1" noChangeArrowheads="1"/>
          </p:cNvPicPr>
          <p:nvPr/>
        </p:nvPicPr>
        <p:blipFill>
          <a:blip r:embed="rId6" cstate="print"/>
          <a:srcRect l="7497" t="21782" r="15018"/>
          <a:stretch>
            <a:fillRect/>
          </a:stretch>
        </p:blipFill>
        <p:spPr bwMode="auto">
          <a:xfrm>
            <a:off x="6000760" y="4000504"/>
            <a:ext cx="250033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214546" y="5786454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Ролевая игра «Знаем ПДД»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596" y="592933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«Регулировщик»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1031</Words>
  <Application>Microsoft Office PowerPoint</Application>
  <PresentationFormat>Экран (4:3)</PresentationFormat>
  <Paragraphs>145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User</cp:lastModifiedBy>
  <cp:revision>146</cp:revision>
  <dcterms:created xsi:type="dcterms:W3CDTF">2015-02-24T06:07:36Z</dcterms:created>
  <dcterms:modified xsi:type="dcterms:W3CDTF">2016-10-19T06:51:48Z</dcterms:modified>
</cp:coreProperties>
</file>