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1"/>
  </p:notesMasterIdLst>
  <p:sldIdLst>
    <p:sldId id="256" r:id="rId2"/>
    <p:sldId id="321" r:id="rId3"/>
    <p:sldId id="258" r:id="rId4"/>
    <p:sldId id="322" r:id="rId5"/>
    <p:sldId id="259" r:id="rId6"/>
    <p:sldId id="329" r:id="rId7"/>
    <p:sldId id="333" r:id="rId8"/>
    <p:sldId id="334" r:id="rId9"/>
    <p:sldId id="330" r:id="rId10"/>
    <p:sldId id="332" r:id="rId11"/>
    <p:sldId id="338" r:id="rId12"/>
    <p:sldId id="342" r:id="rId13"/>
    <p:sldId id="339" r:id="rId14"/>
    <p:sldId id="336" r:id="rId15"/>
    <p:sldId id="345" r:id="rId16"/>
    <p:sldId id="356" r:id="rId17"/>
    <p:sldId id="351" r:id="rId18"/>
    <p:sldId id="353" r:id="rId19"/>
    <p:sldId id="355" r:id="rId20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B953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257B8A-E084-9358-AA86-69B2BF00D607}">
  <a:tblStyle styleId="{9A257B8A-E084-9358-AA86-69B2BF00D607}" styleName="Средний стиль 4 - акцент 4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accent4"/>
              </a:solidFill>
            </a:ln>
          </a:left>
          <a:right>
            <a:ln w="12700">
              <a:solidFill>
                <a:schemeClr val="accent4"/>
              </a:solidFill>
            </a:ln>
          </a:right>
          <a:top>
            <a:ln w="12700">
              <a:solidFill>
                <a:schemeClr val="accent4"/>
              </a:solidFill>
            </a:ln>
          </a:top>
          <a:bottom>
            <a:ln w="12700">
              <a:solidFill>
                <a:schemeClr val="accent4"/>
              </a:solidFill>
            </a:ln>
          </a:bottom>
          <a:insideH>
            <a:ln w="12700">
              <a:solidFill>
                <a:schemeClr val="accent4"/>
              </a:solidFill>
            </a:ln>
          </a:insideH>
          <a:insideV>
            <a:ln w="12700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25400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/>
        <a:fill>
          <a:solidFill>
            <a:schemeClr val="accent4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BA4E7-AAAF-469C-9260-D5768110AAD3}" type="datetimeFigureOut">
              <a:rPr lang="ru-RU" smtClean="0"/>
              <a:pPr/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6C1D-5308-4AB8-8312-C55851B96B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1403647" y="1844824"/>
            <a:ext cx="6480721" cy="14401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27500" lnSpcReduction="20000"/>
          </a:bodyPr>
          <a:lstStyle/>
          <a:p>
            <a:pPr algn="ctr">
              <a:buNone/>
              <a:defRPr/>
            </a:pPr>
            <a:endParaRPr lang="ru-RU" sz="4400" b="1" dirty="0" smtClean="0">
              <a:solidFill>
                <a:srgbClr val="0070C0"/>
              </a:solidFill>
            </a:endParaRPr>
          </a:p>
          <a:p>
            <a:pPr algn="ctr">
              <a:buNone/>
              <a:defRPr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патриотических чувств</a:t>
            </a:r>
          </a:p>
          <a:p>
            <a:pPr algn="ctr">
              <a:buNone/>
              <a:defRPr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старших дошкольников</a:t>
            </a:r>
          </a:p>
          <a:p>
            <a:pPr algn="ctr">
              <a:buNone/>
              <a:defRPr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(подготовительная к школе группа)</a:t>
            </a:r>
          </a:p>
          <a:p>
            <a:pPr algn="ctr">
              <a:buNone/>
              <a:defRPr/>
            </a:pPr>
            <a:r>
              <a:rPr lang="ru-RU" sz="7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посредством проектной </a:t>
            </a: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 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>
                <a:solidFill>
                  <a:srgbClr val="0070C0"/>
                </a:solidFill>
              </a:rPr>
              <a:t> </a:t>
            </a:r>
            <a:endParaRPr lang="ru-RU" sz="4400" dirty="0"/>
          </a:p>
          <a:p>
            <a:pPr algn="ctr">
              <a:buNone/>
              <a:defRPr/>
            </a:pP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237602809" name="Picture 3"/>
          <p:cNvPicPr>
            <a:picLocks noChangeAspect="1" noChangeArrowheads="1"/>
          </p:cNvPicPr>
          <p:nvPr/>
        </p:nvPicPr>
        <p:blipFill>
          <a:blip r:embed="rId2" cstate="print"/>
          <a:srcRect t="19402" b="8953"/>
          <a:stretch/>
        </p:blipFill>
        <p:spPr bwMode="auto">
          <a:xfrm>
            <a:off x="1979712" y="3501008"/>
            <a:ext cx="543584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83568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практических достижений профессиональной деятельности воспитателя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№ 22 «Колобок» г. Павлово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Межениной Светланы Владимировны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978526" y="159168"/>
            <a:ext cx="7920880" cy="5678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Проект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 «</a:t>
            </a:r>
            <a:r>
              <a:rPr lang="ru-RU" sz="16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Флаг России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cs typeface="Times New Roman"/>
              </a:rPr>
              <a:t>22 августа День Государственного флага Российской Федерации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ФОП ДО п.36.4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t="23837" r="3718" b="6004"/>
          <a:stretch/>
        </p:blipFill>
        <p:spPr bwMode="auto">
          <a:xfrm>
            <a:off x="487123" y="5229835"/>
            <a:ext cx="2377583" cy="14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t="19724"/>
          <a:stretch/>
        </p:blipFill>
        <p:spPr bwMode="auto">
          <a:xfrm>
            <a:off x="1631982" y="811803"/>
            <a:ext cx="2253996" cy="160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94373" y="1076735"/>
            <a:ext cx="1353047" cy="829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/>
            </a:r>
            <a:b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53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Дидактическая игра «Собери Флаг РФ»</a:t>
            </a:r>
            <a:br>
              <a:rPr kumimoji="0" lang="ru-RU" sz="53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endParaRPr kumimoji="0" lang="ru-RU" sz="53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835352" y="2922342"/>
            <a:ext cx="1800543" cy="166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1679" t="9407" r="2039" b="2397"/>
          <a:stretch/>
        </p:blipFill>
        <p:spPr bwMode="auto">
          <a:xfrm>
            <a:off x="318824" y="2862842"/>
            <a:ext cx="1693396" cy="178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517101" y="2420888"/>
            <a:ext cx="2636504" cy="349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5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Пластилинография</a:t>
            </a:r>
            <a:r>
              <a:rPr kumimoji="0" lang="ru-RU" sz="5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«Флаг РФ».</a:t>
            </a:r>
            <a:br>
              <a:rPr kumimoji="0" lang="ru-RU" sz="5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endParaRPr kumimoji="0" lang="ru-RU" sz="52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925604"/>
            <a:ext cx="4908947" cy="57606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910" y="4590705"/>
            <a:ext cx="2834886" cy="5547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5978" y="4683044"/>
            <a:ext cx="1591194" cy="101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27584" y="116632"/>
            <a:ext cx="8064896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Проект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 «</a:t>
            </a:r>
            <a:r>
              <a:rPr lang="ru-RU" sz="16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Наши защитники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23 февраля День защитника Отечества </a:t>
            </a:r>
            <a:r>
              <a:rPr lang="ru-RU" sz="16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ФОП ДО п.36.4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331640" y="796497"/>
            <a:ext cx="6624736" cy="562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/>
            </a:r>
            <a:b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/>
            </a:r>
            <a:b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/>
            </a:r>
            <a:b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6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Встреча с участником СВО </a:t>
            </a:r>
            <a:br>
              <a:rPr kumimoji="0" lang="ru-RU" sz="6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6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Крицкий</a:t>
            </a:r>
            <a:r>
              <a:rPr kumimoji="0" lang="ru-RU" sz="6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Максим Геннадьевич (танкист)</a:t>
            </a:r>
            <a:br>
              <a:rPr kumimoji="0" lang="ru-RU" sz="6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endParaRPr kumimoji="0" lang="ru-RU" sz="6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62" y="1602771"/>
            <a:ext cx="2121079" cy="175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/>
          <p:nvPr/>
        </p:nvSpPr>
        <p:spPr bwMode="auto">
          <a:xfrm>
            <a:off x="2339752" y="1424256"/>
            <a:ext cx="3672408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</a:br>
            <a:endParaRPr lang="ru-RU" sz="22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72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Акция «Письмо солдату СВО»</a:t>
            </a:r>
            <a: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7200" b="1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Заголовок 1"/>
          <p:cNvSpPr txBox="1"/>
          <p:nvPr/>
        </p:nvSpPr>
        <p:spPr bwMode="auto">
          <a:xfrm>
            <a:off x="2204271" y="1884866"/>
            <a:ext cx="6688209" cy="14198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</a:br>
            <a:endParaRPr lang="ru-RU" sz="22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  <a:p>
            <a:endParaRPr lang="ru-RU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акции</a:t>
            </a: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моральная и эмоциональная поддержка военнослужащих, защитников Родины; развитие нравственности и патриотических чувств участников.</a:t>
            </a:r>
          </a:p>
          <a:p>
            <a:r>
              <a:rPr lang="ru-RU" sz="5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5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Развитие социальной активности и творческих способностей детей.</a:t>
            </a:r>
          </a:p>
          <a:p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Формирование позитивного общественного мнения к профессии военнослужащих.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7200" b="1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323528" y="3381774"/>
            <a:ext cx="2376264" cy="2711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2699792" y="3391322"/>
            <a:ext cx="2717958" cy="262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t="15686" b="15686"/>
          <a:stretch>
            <a:fillRect/>
          </a:stretch>
        </p:blipFill>
        <p:spPr bwMode="auto">
          <a:xfrm>
            <a:off x="5417750" y="3391322"/>
            <a:ext cx="3474730" cy="2557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179512" y="116632"/>
            <a:ext cx="8640960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Акция «МЫ ВМЕСТЕ»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1600" b="1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юнармейцы отряда "Витязь" и новое поколение</a:t>
            </a:r>
            <a:br>
              <a:rPr lang="ru-RU" sz="1600" b="1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r>
              <a:rPr lang="ru-RU" sz="1600" b="1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«Смотр строя и песни»</a:t>
            </a:r>
            <a:endParaRPr lang="ru-RU" sz="16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19403" b="8954"/>
          <a:stretch/>
        </p:blipFill>
        <p:spPr bwMode="auto">
          <a:xfrm>
            <a:off x="191264" y="1196752"/>
            <a:ext cx="2634139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4160" r="30567" b="31084"/>
          <a:stretch/>
        </p:blipFill>
        <p:spPr bwMode="auto">
          <a:xfrm>
            <a:off x="2627784" y="1227525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4932040" y="1340768"/>
            <a:ext cx="206023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r="14582"/>
          <a:stretch/>
        </p:blipFill>
        <p:spPr bwMode="auto">
          <a:xfrm>
            <a:off x="6957151" y="1340768"/>
            <a:ext cx="2007337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3528" y="2926708"/>
            <a:ext cx="8496944" cy="461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Показательное выступление подготовительной группы «Смотр строя и песни»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422135"/>
            <a:ext cx="2808313" cy="172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3447473"/>
            <a:ext cx="2930382" cy="164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6486" y="4045538"/>
            <a:ext cx="2342907" cy="1424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8417" y="5151745"/>
            <a:ext cx="2924807" cy="158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3" y="3506078"/>
            <a:ext cx="2331529" cy="539460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 bwMode="auto">
          <a:xfrm>
            <a:off x="2984776" y="5657181"/>
            <a:ext cx="3046326" cy="553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ts val="0"/>
              </a:spcBef>
              <a:defRPr/>
            </a:pPr>
            <a:endParaRPr lang="ru-RU" sz="1700" b="1" i="0" u="none" strike="noStrike" cap="none" spc="0" dirty="0" smtClean="0">
              <a:ln>
                <a:noFill/>
              </a:ln>
              <a:solidFill>
                <a:srgbClr val="002060"/>
              </a:solidFill>
              <a:latin typeface="Times New Roman"/>
              <a:ea typeface="+mn-ea"/>
              <a:cs typeface="Times New Roman"/>
            </a:endParaRPr>
          </a:p>
          <a:p>
            <a:pPr lvl="0" algn="ctr">
              <a:spcBef>
                <a:spcPts val="0"/>
              </a:spcBef>
              <a:defRPr/>
            </a:pPr>
            <a:r>
              <a:rPr lang="ru-RU" sz="1700" b="1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Праздник «День Защитника Отечества»</a:t>
            </a:r>
          </a:p>
          <a:p>
            <a:pPr lvl="0" algn="ctr">
              <a:spcBef>
                <a:spcPts val="0"/>
              </a:spcBef>
              <a:defRPr/>
            </a:pPr>
            <a:endParaRPr lang="ru-RU" sz="1600" b="1" i="0" u="none" strike="noStrike" cap="none" spc="0" dirty="0">
              <a:ln>
                <a:noFill/>
              </a:ln>
              <a:solidFill>
                <a:srgbClr val="002060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tretch/>
        </p:blipFill>
        <p:spPr bwMode="auto">
          <a:xfrm>
            <a:off x="5935902" y="5037179"/>
            <a:ext cx="3028586" cy="181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329887" y="908720"/>
            <a:ext cx="4818177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</a:br>
            <a:endParaRPr lang="ru-RU" sz="22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  <a:p>
            <a:endParaRPr lang="ru-RU" sz="6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преддверии праздника Дня Победы в нашей группе прошла </a:t>
            </a:r>
          </a:p>
          <a:p>
            <a:pPr algn="ctr"/>
            <a:r>
              <a:rPr lang="ru-RU" sz="6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"ГЕОРГИЕВСКАЯ ЛЕНТОЧКА"</a:t>
            </a:r>
          </a:p>
          <a:p>
            <a:pPr algn="ctr"/>
            <a:r>
              <a:rPr lang="ru-RU" sz="6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2005 года в России проходит акция «Георгиевская ленточка», нацеленная на сохранение памяти о героическом прошлом нашей Родины. Надевая ленту, мы говорим </a:t>
            </a:r>
          </a:p>
          <a:p>
            <a:pPr algn="ctr"/>
            <a:r>
              <a:rPr lang="ru-RU" sz="6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«Мы помним! Мы гордимся!»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8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48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4800" b="1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9569" b="9090"/>
          <a:stretch/>
        </p:blipFill>
        <p:spPr bwMode="auto">
          <a:xfrm>
            <a:off x="5290758" y="908720"/>
            <a:ext cx="3601722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331640" y="116632"/>
            <a:ext cx="5976664" cy="6480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«Мы помним! Мы гордимся!»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МАЯ День Победы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ФОП ДО п. 36.4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1152258" y="2717032"/>
            <a:ext cx="3240360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</a:br>
            <a:endParaRPr lang="ru-RU" sz="22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400" b="1" u="none" strike="noStrike" cap="none" spc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Акция «Окна победы»,…..</a:t>
            </a:r>
            <a:r>
              <a:rPr lang="ru-RU" sz="64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64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6400" b="1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7564" y="3149077"/>
            <a:ext cx="2661383" cy="177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241" y="4847763"/>
            <a:ext cx="2520280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/>
          <p:nvPr/>
        </p:nvSpPr>
        <p:spPr bwMode="auto">
          <a:xfrm>
            <a:off x="5290758" y="2902546"/>
            <a:ext cx="3096344" cy="855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4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cs typeface="Times New Roman"/>
              </a:rPr>
              <a:t/>
            </a:r>
            <a:br>
              <a:rPr lang="ru-RU" sz="64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cs typeface="Times New Roman"/>
              </a:rPr>
            </a:br>
            <a:endParaRPr lang="ru-RU" sz="64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С семьями воспитанников была создана 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«Стена памяти»</a:t>
            </a:r>
            <a: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7200" b="1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6521" y="3787727"/>
            <a:ext cx="2101727" cy="275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/>
          <p:nvPr/>
        </p:nvSpPr>
        <p:spPr bwMode="auto">
          <a:xfrm>
            <a:off x="7328593" y="4005065"/>
            <a:ext cx="1708959" cy="7691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</a:br>
            <a:endParaRPr lang="ru-RU" sz="22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Хронология событий ВОВ 1941-1945 </a:t>
            </a:r>
            <a:r>
              <a:rPr lang="ru-RU" sz="6400" b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гг</a:t>
            </a:r>
            <a: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7200" b="1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" y="3257513"/>
            <a:ext cx="2499742" cy="3332989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 cstate="print"/>
          <a:srcRect t="10526"/>
          <a:stretch>
            <a:fillRect/>
          </a:stretch>
        </p:blipFill>
        <p:spPr bwMode="auto">
          <a:xfrm>
            <a:off x="7309360" y="5165884"/>
            <a:ext cx="1728192" cy="12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591" y="100220"/>
            <a:ext cx="2276860" cy="201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627964" y="116632"/>
            <a:ext cx="3744416" cy="5620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Музыкальная гостинная </a:t>
            </a:r>
            <a:br>
              <a: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«Песни военных лет»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388" t="17811" r="3462" b="7889"/>
          <a:stretch>
            <a:fillRect/>
          </a:stretch>
        </p:blipFill>
        <p:spPr bwMode="auto">
          <a:xfrm>
            <a:off x="3311230" y="762829"/>
            <a:ext cx="2232248" cy="165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16168" r="3448"/>
          <a:stretch>
            <a:fillRect/>
          </a:stretch>
        </p:blipFill>
        <p:spPr bwMode="auto">
          <a:xfrm>
            <a:off x="6451406" y="46267"/>
            <a:ext cx="2511058" cy="200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/>
          <p:nvPr/>
        </p:nvSpPr>
        <p:spPr bwMode="auto">
          <a:xfrm>
            <a:off x="138438" y="2461912"/>
            <a:ext cx="3780334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Экскурсия в «Зеленый парк» к обелиску «О погибших воинах – земляках»</a:t>
            </a:r>
            <a:endParaRPr lang="ru-RU" sz="1600" b="1" i="0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566" r="3718" b="23926"/>
          <a:stretch/>
        </p:blipFill>
        <p:spPr bwMode="auto">
          <a:xfrm>
            <a:off x="138438" y="3064657"/>
            <a:ext cx="2156578" cy="161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 l="11268" t="7955" b="9313"/>
          <a:stretch/>
        </p:blipFill>
        <p:spPr bwMode="auto">
          <a:xfrm>
            <a:off x="2328989" y="3098036"/>
            <a:ext cx="1656184" cy="161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/>
          <p:nvPr/>
        </p:nvSpPr>
        <p:spPr bwMode="auto">
          <a:xfrm>
            <a:off x="4882215" y="2486380"/>
            <a:ext cx="3960440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Праздник</a:t>
            </a:r>
            <a:r>
              <a:rPr lang="ru-RU" b="1" i="0" u="none" strike="noStrike" cap="none" spc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b="1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посвященный 9 мая</a:t>
            </a:r>
            <a:endParaRPr lang="ru-RU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 l="11905" b="35416"/>
          <a:stretch/>
        </p:blipFill>
        <p:spPr bwMode="auto">
          <a:xfrm>
            <a:off x="4228295" y="2980599"/>
            <a:ext cx="2189138" cy="159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t="2845" b="51638"/>
          <a:stretch/>
        </p:blipFill>
        <p:spPr bwMode="auto">
          <a:xfrm>
            <a:off x="6451406" y="2990116"/>
            <a:ext cx="2376264" cy="162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674667" y="4773641"/>
            <a:ext cx="3679606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Мини –музей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«Славься Отечество – слава народная»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t="14951" b="10272"/>
          <a:stretch>
            <a:fillRect/>
          </a:stretch>
        </p:blipFill>
        <p:spPr bwMode="auto">
          <a:xfrm>
            <a:off x="136461" y="4791160"/>
            <a:ext cx="2376264" cy="173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4773641"/>
            <a:ext cx="2311454" cy="1814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6986" y="5427945"/>
            <a:ext cx="1469672" cy="1248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95536" y="620688"/>
            <a:ext cx="4104456" cy="4180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Центр «Мы патриоты –Россияне»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b="12039"/>
          <a:stretch>
            <a:fillRect/>
          </a:stretch>
        </p:blipFill>
        <p:spPr bwMode="auto">
          <a:xfrm>
            <a:off x="395536" y="1124744"/>
            <a:ext cx="4176464" cy="259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/>
          <p:nvPr/>
        </p:nvSpPr>
        <p:spPr bwMode="auto">
          <a:xfrm>
            <a:off x="1763688" y="116632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</a:br>
            <a:endParaRPr lang="ru-RU" sz="2200" b="1" i="0" u="none" strike="noStrike" cap="none" spc="0" dirty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Развивающая предметно –пространственная среда</a:t>
            </a:r>
            <a: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7200" b="1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</a:br>
            <a:endParaRPr lang="ru-RU" sz="7200" b="1" u="none" strike="noStrike" cap="none" spc="0" dirty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93096"/>
            <a:ext cx="2808312" cy="239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3789040"/>
            <a:ext cx="3816424" cy="4180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Центр «Моя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малая родина – г. Павлово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716016" y="836712"/>
            <a:ext cx="4104456" cy="5688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создан центр патриотического воспитания, который соответствует программным требованиям и целям патриотического воспитания старших дошкольников.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Размещена государственная символика Российской Федерации.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центр «моя малая родина –г. Павлово»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библиотека сказок  и дидактические игры, направленные на ознакомление детей с родным городом, страной.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подвижных игр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для рассматривания «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семья». «Народные промыслы», «Природа нашего края», «Сказки нашего народа».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Подобрана методическая,  художественная литература, через которую дети совершенствуют свои знания о подвигах в годы ВОВ, о России, Российской армии и др.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Созданы альбомы: «Книга памяти», «Дети герои войны», «Города -герои», «Виды вооруженных сил»</a:t>
            </a: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 детей изготовлены: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альбомы: 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город Павлово»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«Памятники участникам ВОВ в г. </a:t>
            </a:r>
            <a:r>
              <a:rPr lang="ru-RU" sz="1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павлово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«Костюмы народов мира», «Военная техника», «Москва и ее достопримечательности»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Макеты 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павловского</a:t>
            </a:r>
            <a:r>
              <a:rPr lang="ru-RU" sz="1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автобуса», «герб города Павлово», «Достопримечательности города Павлово»</a:t>
            </a: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sun9-59.userapi.com/s/v1/ig2/OGlJQg3hs4akvt6IUWcpgBGT7QIQqu25Gng8cPTnW1kb3iLoPd0iBxC9-pNmqQWwbqBqj9C7eS4szXydMHtY6J7B.jpg?quality=95&amp;as=32x43,48x64,72x96,108x144,160x213,240x320,360x480,480x640,540x720,640x853,720x960,960x1280&amp;from=bu&amp;cs=96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un9-59.userapi.com/s/v1/ig2/OGlJQg3hs4akvt6IUWcpgBGT7QIQqu25Gng8cPTnW1kb3iLoPd0iBxC9-pNmqQWwbqBqj9C7eS4szXydMHtY6J7B.jpg?quality=95&amp;as=32x43,48x64,72x96,108x144,160x213,240x320,360x480,480x640,540x720,640x853,720x960,960x1280&amp;from=bu&amp;cs=96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un9-59.userapi.com/s/v1/ig2/OGlJQg3hs4akvt6IUWcpgBGT7QIQqu25Gng8cPTnW1kb3iLoPd0iBxC9-pNmqQWwbqBqj9C7eS4szXydMHtY6J7B.jpg?quality=95&amp;as=32x43,48x64,72x96,108x144,160x213,240x320,360x480,480x640,540x720,640x853,720x960,960x1280&amp;from=bu&amp;cs=96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84887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/>
          <p:nvPr/>
        </p:nvSpPr>
        <p:spPr bwMode="auto">
          <a:xfrm>
            <a:off x="1835696" y="260648"/>
            <a:ext cx="5832648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200" b="1" i="0" u="none" strike="noStrike" cap="none" spc="0" dirty="0">
                <a:ln>
                  <a:noFill/>
                </a:ln>
                <a:solidFill>
                  <a:schemeClr val="accent1"/>
                </a:solidFill>
                <a:latin typeface="Times New Roman"/>
                <a:ea typeface="+mn-ea"/>
                <a:cs typeface="Times New Roman"/>
              </a:rPr>
            </a:br>
            <a:endParaRPr lang="ru-RU" sz="2200" b="1" i="0" u="none" strike="noStrike" cap="none" spc="0" dirty="0" smtClean="0">
              <a:ln>
                <a:noFill/>
              </a:ln>
              <a:solidFill>
                <a:schemeClr val="accent1"/>
              </a:solidFill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80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Центр патриотического воспитания</a:t>
            </a:r>
            <a:r>
              <a:rPr lang="ru-RU" sz="8000" b="1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 в 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8000" b="1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средней группе</a:t>
            </a:r>
            <a:r>
              <a:rPr lang="ru-RU" sz="9600" b="1" u="none" strike="noStrike" cap="none" spc="0" dirty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9600" b="1" u="none" strike="noStrike" cap="none" spc="0" dirty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</a:br>
            <a:endParaRPr lang="ru-RU" sz="9600" b="1" u="none" strike="noStrike" cap="none" spc="0" dirty="0">
              <a:ln>
                <a:noFill/>
              </a:ln>
              <a:solidFill>
                <a:srgbClr val="002060"/>
              </a:solidFill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848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с семьями воспитанников осуществлялась в условиях партнерства и понимания приоритетной доли участия родителей в воспитании и социализации своих детей.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целью формирования обобщенного представления родителей в вопросах воспитания патриотизма были проведены следующие мероприятия: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консультации в которых раскрыты формы и методы работы направленные на решение задач патриотического воспитания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были участниками всех акций которые проводились в детском саду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вместе с детьми учувствовали во всех акциях, проектах.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семейный поход в исторический музей г. Павлово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6689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332656"/>
            <a:ext cx="1410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3" y="702734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работы, накопленный мною, показывает, что проводимая работа позволяет детям с ранних лет впитывать народные традиции, народный дух, знать историю своей малой Родины.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бесед, наблюдений, экскурсий, проведения занятий улучшено качество патриотического воспитания детей старшего дошкольного возраста и анализ показывает: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Возрос уровень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патриотических знаний у дошкольников и правильного отношения к миру, стране;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появился интерес к истории, знаниям достопримечательностей города;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представлений о родном городе, родном крае стали более существенными. Детский интерес отразился в рассказах, рисунках, поделках.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стали активными участниками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помощниками в оформлении предметно-развивающей среды, в организации мероприятий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образцом для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подражания.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Укрепились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детские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отношения,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детский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 стал более дружный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      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целенаправленная, систематическая деятельность, разработки проектов позволили реализовать возможности воспитания нравственно – патриотических чувств у детей дошкольного возраста.</a:t>
            </a: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1369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268760"/>
            <a:ext cx="8784976" cy="5047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нормативных документов: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«О совершенствовании государственной политики в области патриотического воспитания»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«Патриотическое воспитание в рамках национального проекта «Образование»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ДО (Приказ </a:t>
            </a:r>
            <a:r>
              <a:rPr lang="ru-RU" sz="1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25.11.2022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1028)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воспитание ребенка дошкольного возраста как гражданина РФ, формирование основ его гражданской и культурной идентичности на соответствующем его возрасту содержании доступными средствами.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единого ядра содержания ДО, ориентированного на приобщение детей к традиционным духовно-нравственным и социально-культурным ценностям российского народа, воспитание подрастающего поколения как знающего и уважающего историю и культуру своей семьи, большой и малой Родины.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ребенку и его родителям (законным представителям) равные, качественные условия ДО, вне зависимости от места проживания.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п.2.6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Познавательное развитие предполагает: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представлений       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малой Родине и Отечестве, представлений о социокультурных ценностях нашего народа, об отечественных традициях и праздниках.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Социально-коммуникативное развитие направлено: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усвоение норм и ценностей, принятых в обществе;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уважительного отношения и чувства принадлежности к своей семье и к сообществу детей и взрослых.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7667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современных условиях, когда происходят глубочайшие  изменения в жизни общества, одной из актуальных проблем является патриотическое воспитание подрастающего поколения.   </a:t>
            </a:r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6372200" y="1668095"/>
            <a:ext cx="1926212" cy="1284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922242"/>
            <a:ext cx="529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России В.В. Путин крепко и емко  сформулировал задачи патриотического воспитания молодежи школьников и дошкольников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996951"/>
            <a:ext cx="8784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должны строить свое будущее на прочном фундаменте, и такой фундамент-это </a:t>
            </a: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патриотизм…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уважение к своей истории и традициям, духовным ценностям наших народов, нашей тысячелетней культуре и уникальному опыту сосуществования сотен народов и языков на территории России… Нам необходимо в полной мере использовать лучший опыт воспитания и просвещения, который был и в Российской империи, и в Советском Союзе.»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941168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верить, что проводимая работа по гражданско- патриотическому воспитанию дошкольников будет фундаментом для воспитания будущего поколения, обладающего духовно-нравственными ценностями, гражданско-патриотическими чувствами, уважающими культурное, историческое прошлое России.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6305" y="222800"/>
            <a:ext cx="7848872" cy="1323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программы патриотического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оспитания направлены в основном на детей  школьного возраста и молодежь.</a:t>
            </a: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патриотического воспитания для детей дошкольного возраста не учитывают современный этап развития, взаимодействие с родителями. Необходимо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сновывать патриотическое воспитание на современных видах деятельности.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2815" y="4437112"/>
            <a:ext cx="8602362" cy="16416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3529" y="4455293"/>
            <a:ext cx="8571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Патриотизм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любовь к Родине. Любовь нельзя ни купить, ни подарить, нельзя заставить любить. Можно создать условия, чтобы молодой человек дорожил тем, что ему досталось от своих дедов и прадедов. Это все должно быть в нашей душе, в нашем сердце. Это то без чего человек не может существовать, если хочет быть человеком.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ребенка – это основа формирования будущего гражданина.</a:t>
            </a: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13248" y="229784"/>
            <a:ext cx="785124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проектов в работе с дошкольниками сегодня — это  оптимальный, инновационный и перспективный метод, который занял  свое достойное место в системе дошкольного образования.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проектов актуален и очень эффективен. Он дает ребенку возможность экспериментировать, синтезировать полученные знания, развивать творческие способности и коммуникативные навыки. Под проектом понимается самостоятельная и коллективная творческая завершенная работа, имеющая социально значимый результат.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3248" y="2039979"/>
            <a:ext cx="77768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обеспечивает </a:t>
            </a:r>
          </a:p>
          <a:p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2262902">
            <a:off x="2909143" y="2372529"/>
            <a:ext cx="173848" cy="684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463988" y="2397868"/>
            <a:ext cx="167925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691023">
            <a:off x="6210723" y="2303035"/>
            <a:ext cx="178937" cy="671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08009" y="5925846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9807" y="3074292"/>
            <a:ext cx="2448272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творческой инициативы и самостоятельности проекта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43794" y="3209530"/>
            <a:ext cx="2808312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 возможности для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собственного     жизненного опыта общения  с окружающим миром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44313" y="3045940"/>
            <a:ext cx="2613122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принцип сотрудничества детей и взрослых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812504"/>
            <a:ext cx="4014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«Любовь к Отчизне и любовь к людям – это два быстрых потока, которые, сливаясь, образуют могучую реку патриотизма».</a:t>
            </a:r>
          </a:p>
          <a:p>
            <a:r>
              <a:rPr lang="ru-RU" sz="1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 </a:t>
            </a:r>
            <a:r>
              <a:rPr lang="ru-RU" sz="16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В.А.Сухомлинский</a:t>
            </a:r>
            <a:endParaRPr lang="ru-RU" sz="1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55976" y="4859107"/>
            <a:ext cx="4750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Воспитание детей – самая важная область нашей жизни.</a:t>
            </a:r>
          </a:p>
          <a:p>
            <a:r>
              <a:rPr lang="ru-RU" sz="1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Наши дети – это будущие граждане нашей страны и граждане мира.»</a:t>
            </a:r>
          </a:p>
          <a:p>
            <a:r>
              <a:rPr lang="ru-RU" sz="1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                                                        </a:t>
            </a:r>
            <a:r>
              <a:rPr lang="ru-RU" sz="16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А.С.Макаренко</a:t>
            </a:r>
            <a:r>
              <a:rPr lang="ru-RU" sz="1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</a:t>
            </a:r>
            <a:endParaRPr lang="ru-RU" sz="1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332656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Цель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и задачи педагогической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деятельности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766297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патриотических чувств у старших дошкольников посредством проектной деятельности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12776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патриотические чувства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городу, к  родному  краю; чувство гордости и ответственности за свою Родину.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традициям,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символике и культуре своей Родины.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своей семье, Отечеству, ценностное отношение к природе своего родного края.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чувства уважения и заботы к защитникам Отечества.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Ориентировать родителей на патриотическое воспитание детей путем прикосновения 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города, России.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развивающую предметно- пространственную среду,     направленную на восприятие сведений об историческом, культурном, природном, социальном облике родного края и страны.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465104"/>
            <a:ext cx="1754034" cy="8893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Россияне»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165902"/>
            <a:ext cx="1800200" cy="108840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«Моя малая родина - Павлово»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572" y="2672916"/>
            <a:ext cx="1656184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«Флаг России»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5602759"/>
            <a:ext cx="16561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помним! Мы гордимся!»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8389" y="4140588"/>
            <a:ext cx="1656184" cy="88107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«Наши Защитники»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056219" y="165902"/>
            <a:ext cx="6912768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kumimoji="0" lang="ru-RU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ru-RU" sz="170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приобщение дошкольников к истории и культуре родного города, местным достопримечательностям, воспитание любви и привязанности к родному городу, желание сохранить традиции и обычаи края.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r>
              <a:rPr lang="ru-RU" sz="1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проект,</a:t>
            </a:r>
            <a:r>
              <a:rPr lang="ru-RU" sz="1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беседы,</a:t>
            </a:r>
            <a:r>
              <a:rPr lang="ru-RU" sz="1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экскурсии, ОД, просмотр презентаций, выставки</a:t>
            </a:r>
            <a:r>
              <a:rPr kumimoji="0" lang="ru-RU" sz="17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7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7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2056219" y="5284225"/>
            <a:ext cx="6912768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lvl="0" algn="just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детей с памятником, погибшим героям в Великой Отечественной Войне; расширить представления детей о воинах-защитниках; воспитывать уважение и чувство благодарности ко всем, кто защищал Родину; прививать уважение к памяти павших бойцов, воспитывать патриотические чувства.</a:t>
            </a:r>
          </a:p>
          <a:p>
            <a:pPr lvl="0" algn="just">
              <a:defRPr/>
            </a:pPr>
            <a:r>
              <a:rPr lang="ru-RU" sz="1400" b="1" i="0" u="none" strike="noStrike" cap="none" spc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работы: </a:t>
            </a:r>
            <a:r>
              <a:rPr lang="ru-RU" sz="1400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проект, беседы, чтение литературы, просмотр презентаций, ОД, акции, целевая прогулка, праздники</a:t>
            </a:r>
            <a:endParaRPr lang="ru-RU" sz="1400" i="0" u="none" strike="noStrike" cap="none" spc="0" dirty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040331" y="3969060"/>
            <a:ext cx="6916185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lvl="0" algn="just"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Цель: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формирования у детей дошкольного возраста чувство патриотизма, гордости и уважения за Российскую армию, вызвать желание быть похожими на сильных, смелых российских солдат.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работы: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проект, беседы, праздники, акции, ОД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051719" y="1390038"/>
            <a:ext cx="6912768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lvl="0" algn="just">
              <a:defRPr/>
            </a:pPr>
            <a:r>
              <a:rPr kumimoji="0" lang="ru-RU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детей старшего дошкольного возраста с ценностями «России», «Родина»; формировать у детей представления о Родной стране и ее символах; Познакомить с гербом и флагом страны.</a:t>
            </a:r>
            <a:endParaRPr kumimoji="0" lang="ru-RU" sz="21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работы: 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проект, беседы, презентации, развлечения, ОД, слушанье гимна РФ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048247" y="2607541"/>
            <a:ext cx="6908269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lvl="0" algn="just">
              <a:defRPr/>
            </a:pP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Цель: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представления о значении Государственного флага РФ, сформировать  нравственно патриотические качества: гордость, гуманизм.</a:t>
            </a:r>
            <a:endParaRPr kumimoji="0" lang="ru-RU" sz="31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just"/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работы: проект, 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беседы; просмотр презентаций и видео роликов о  Российской символике, рассматривание иллюстраций, подвижные игры, дидактические игры, сюжетно-ролевые игры, творческая мастерская, чтение художественной литературы, художественное слово, ОД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475656" y="116632"/>
            <a:ext cx="6480720" cy="616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noProof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Проект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«</a:t>
            </a:r>
            <a:r>
              <a:rPr lang="ru-RU" sz="1400" b="1" noProof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Моя малая родина -Павлово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ОП ДО дошкольного воспитания МБДОУ № 22 г. Павлово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104103" y="4645992"/>
            <a:ext cx="167615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16635"/>
          <a:stretch/>
        </p:blipFill>
        <p:spPr bwMode="auto">
          <a:xfrm>
            <a:off x="2818287" y="4645709"/>
            <a:ext cx="1728192" cy="208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26088"/>
          <a:stretch>
            <a:fillRect/>
          </a:stretch>
        </p:blipFill>
        <p:spPr bwMode="auto">
          <a:xfrm>
            <a:off x="1605211" y="4664173"/>
            <a:ext cx="1440160" cy="211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8678" y="836712"/>
            <a:ext cx="4839436" cy="3247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по микрорайону где расположен детский сад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264802"/>
            <a:ext cx="2212540" cy="165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 descr="C:\Users\Администратор\Desktop\Правила ДД\фото для ВВ\IMG-da0fb0bb65be4760ac9e5647409eb3a8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103" y="1224452"/>
            <a:ext cx="2448272" cy="172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Администратор\Desktop\фото с телефона\IMG_20181109_104044_HD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0713" y="1352170"/>
            <a:ext cx="3096344" cy="142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796136" y="836712"/>
            <a:ext cx="3096344" cy="5071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Аппликация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«Улицы нашего города»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03" y="4740222"/>
            <a:ext cx="1941851" cy="202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00134" y="4742119"/>
            <a:ext cx="2021157" cy="203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119076" y="4225926"/>
            <a:ext cx="3388514" cy="5040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Исторического музея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Павлово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9718" y="4175559"/>
            <a:ext cx="3831324" cy="5040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школу МАОУ СШ № 9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Павлово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958751"/>
            <a:ext cx="81120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были проведены: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Мой город, Достопримечательности нашего города, производство нашего города, поэты нашего города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путешествие по г. Павлово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стихов павловских поэтов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280024" y="3917697"/>
            <a:ext cx="3744416" cy="10210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 ПРОЕКТА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«Памятные места г. Павлово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«История г. Павлово»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5882" r="2941" b="17647"/>
          <a:stretch>
            <a:fillRect/>
          </a:stretch>
        </p:blipFill>
        <p:spPr bwMode="auto">
          <a:xfrm>
            <a:off x="3386596" y="691445"/>
            <a:ext cx="316835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91445"/>
            <a:ext cx="2448272" cy="1861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11760" y="116491"/>
            <a:ext cx="3744416" cy="5040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Целевая прогулка в Зеленый парк.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природы родного края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5128" t="10256" r="23077"/>
          <a:stretch>
            <a:fillRect/>
          </a:stretch>
        </p:blipFill>
        <p:spPr bwMode="auto">
          <a:xfrm>
            <a:off x="323528" y="3089640"/>
            <a:ext cx="2770780" cy="349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t="20727" b="11191"/>
          <a:stretch>
            <a:fillRect/>
          </a:stretch>
        </p:blipFill>
        <p:spPr bwMode="auto">
          <a:xfrm>
            <a:off x="2837208" y="3002401"/>
            <a:ext cx="2376264" cy="214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11560" y="2565241"/>
            <a:ext cx="7848872" cy="6007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ежегодном пробеге на стадионе «Торпедо» г. Павлово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приз газеты «Павловский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Метталист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«Спортсмены нашего города»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22963"/>
          <a:stretch>
            <a:fillRect/>
          </a:stretch>
        </p:blipFill>
        <p:spPr bwMode="auto">
          <a:xfrm>
            <a:off x="215516" y="681042"/>
            <a:ext cx="324036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158761" y="3304958"/>
            <a:ext cx="3661711" cy="5144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активные участники пробега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123867"/>
            <a:ext cx="2574032" cy="1447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93527" y="5075695"/>
            <a:ext cx="2962649" cy="146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259632" y="116632"/>
            <a:ext cx="6984776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Проект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 «Мы патриоты –Россияне»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4 ноября. День народного единства </a:t>
            </a:r>
            <a:r>
              <a:rPr lang="ru-RU" sz="16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ФОП ДО п.36.4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0516" y="4053606"/>
            <a:ext cx="261093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18808" y="3886797"/>
            <a:ext cx="2736304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Развлечение 4 ноября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«</a:t>
            </a:r>
            <a:r>
              <a:rPr lang="ru-RU" sz="1600" b="1" noProof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День народного единства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9067"/>
          <a:stretch>
            <a:fillRect/>
          </a:stretch>
        </p:blipFill>
        <p:spPr bwMode="auto">
          <a:xfrm>
            <a:off x="3310579" y="4620015"/>
            <a:ext cx="302433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3688" y="2278395"/>
            <a:ext cx="2530624" cy="1636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170574" y="1990363"/>
            <a:ext cx="2736304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16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Лепбук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«Моя Родина Россия»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16446"/>
          <a:stretch>
            <a:fillRect/>
          </a:stretch>
        </p:blipFill>
        <p:spPr bwMode="auto">
          <a:xfrm>
            <a:off x="5876461" y="1628799"/>
            <a:ext cx="3240359" cy="226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228184" y="1052736"/>
            <a:ext cx="2736304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Коллекция кукол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«Народы нашей страны»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733517" y="4187967"/>
            <a:ext cx="2232248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Коллективная работа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«Флаг России»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7857"/>
          <a:stretch>
            <a:fillRect/>
          </a:stretch>
        </p:blipFill>
        <p:spPr>
          <a:xfrm>
            <a:off x="356081" y="1787681"/>
            <a:ext cx="259228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247076" y="771763"/>
            <a:ext cx="2894601" cy="101566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беседы с детьми на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темы: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«Наша Родина – Россия. Символы государства», «Расположение и соседи нашей страны», «Путешествие по Москве»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564548" y="3837582"/>
            <a:ext cx="2232248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Мини-музей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«Моя Родина –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Россия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14641" t="13001" r="10350"/>
          <a:stretch/>
        </p:blipFill>
        <p:spPr>
          <a:xfrm>
            <a:off x="563014" y="4579267"/>
            <a:ext cx="2280794" cy="179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179512" y="980728"/>
            <a:ext cx="3024336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(ОД)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«Разнообразие природы нашей страны», «Путешествие по России»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1423</Words>
  <Application>Microsoft Office PowerPoint</Application>
  <DocSecurity>0</DocSecurity>
  <PresentationFormat>Экран (4:3)</PresentationFormat>
  <Paragraphs>188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учреждения</dc:title>
  <dc:subject/>
  <dc:creator>Marat</dc:creator>
  <cp:keywords/>
  <dc:description/>
  <cp:lastModifiedBy>User</cp:lastModifiedBy>
  <cp:revision>290</cp:revision>
  <cp:lastPrinted>2024-11-26T09:10:14Z</cp:lastPrinted>
  <dcterms:created xsi:type="dcterms:W3CDTF">2019-10-21T04:28:19Z</dcterms:created>
  <dcterms:modified xsi:type="dcterms:W3CDTF">2025-12-19T06:34:02Z</dcterms:modified>
  <cp:category/>
  <dc:identifier/>
  <cp:contentStatus/>
  <dc:language/>
  <cp:version/>
</cp:coreProperties>
</file>