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7" r:id="rId4"/>
    <p:sldId id="275" r:id="rId5"/>
    <p:sldId id="258" r:id="rId6"/>
    <p:sldId id="259" r:id="rId7"/>
    <p:sldId id="260" r:id="rId8"/>
    <p:sldId id="256" r:id="rId9"/>
    <p:sldId id="261" r:id="rId10"/>
    <p:sldId id="276" r:id="rId11"/>
    <p:sldId id="262" r:id="rId12"/>
    <p:sldId id="272" r:id="rId13"/>
    <p:sldId id="263" r:id="rId14"/>
    <p:sldId id="264" r:id="rId15"/>
    <p:sldId id="266" r:id="rId16"/>
    <p:sldId id="267" r:id="rId17"/>
    <p:sldId id="268" r:id="rId18"/>
    <p:sldId id="269" r:id="rId19"/>
    <p:sldId id="270" r:id="rId20"/>
    <p:sldId id="271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572560" cy="1428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6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Проект«Профессию дала школ</a:t>
            </a:r>
            <a:r>
              <a:rPr lang="ru-RU" sz="3200" dirty="0" smtClean="0">
                <a:solidFill>
                  <a:srgbClr val="00B0F0"/>
                </a:solidFill>
              </a:rPr>
              <a:t>а»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358246" cy="500066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Цель: рассказать о выпускниках школы , которые стали учителями или педагогами.</a:t>
            </a:r>
          </a:p>
          <a:p>
            <a:pPr marL="457200" indent="-457200" algn="l"/>
            <a:endParaRPr lang="ru-RU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 algn="l"/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Задачи : -Найти информацию и фото о выпускниках школы. </a:t>
            </a:r>
          </a:p>
          <a:p>
            <a:pPr marL="457200" indent="-457200" algn="l"/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- Встретится с учителями.</a:t>
            </a:r>
          </a:p>
          <a:p>
            <a:pPr marL="457200" indent="-457200" algn="l"/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- Найти стихи и песни о учителях.</a:t>
            </a:r>
          </a:p>
          <a:p>
            <a:pPr marL="457200" indent="-457200" algn="l"/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-Подготовить поздравление.</a:t>
            </a:r>
          </a:p>
          <a:p>
            <a:pPr marL="457200" indent="-457200" algn="l"/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      </a:t>
            </a:r>
          </a:p>
          <a:p>
            <a:pPr marL="457200" indent="-457200" algn="l"/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Участники проекта: Козлов Д.(7Б), Казакова Е.(7б),</a:t>
            </a:r>
          </a:p>
          <a:p>
            <a:pPr marL="457200" indent="-457200" algn="l"/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Comic Sans MS" pitchFamily="66" charset="0"/>
              </a:rPr>
              <a:t>Вязовкина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М.Б., Рыжикова Е.В., </a:t>
            </a:r>
            <a:r>
              <a:rPr lang="ru-RU" sz="2000" dirty="0" err="1" smtClean="0">
                <a:solidFill>
                  <a:srgbClr val="FF0000"/>
                </a:solidFill>
                <a:latin typeface="Comic Sans MS" pitchFamily="66" charset="0"/>
              </a:rPr>
              <a:t>Ольховик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Е.М. , </a:t>
            </a:r>
            <a:r>
              <a:rPr lang="ru-RU" sz="2000" dirty="0" err="1" smtClean="0">
                <a:solidFill>
                  <a:srgbClr val="FF0000"/>
                </a:solidFill>
                <a:latin typeface="Comic Sans MS" pitchFamily="66" charset="0"/>
              </a:rPr>
              <a:t>Трегуб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Т.Н.,</a:t>
            </a:r>
          </a:p>
          <a:p>
            <a:pPr marL="457200" indent="-457200" algn="l"/>
            <a:r>
              <a:rPr lang="ru-RU" sz="2000" dirty="0" err="1" smtClean="0">
                <a:solidFill>
                  <a:srgbClr val="FF0000"/>
                </a:solidFill>
                <a:latin typeface="Comic Sans MS" pitchFamily="66" charset="0"/>
              </a:rPr>
              <a:t>Яснова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Г.Н., Румянцева В.В., </a:t>
            </a:r>
            <a:r>
              <a:rPr lang="ru-RU" sz="2000" dirty="0" err="1" smtClean="0">
                <a:solidFill>
                  <a:srgbClr val="FF0000"/>
                </a:solidFill>
                <a:latin typeface="Comic Sans MS" pitchFamily="66" charset="0"/>
              </a:rPr>
              <a:t>Гетманцева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О.В., Графи </a:t>
            </a:r>
            <a:r>
              <a:rPr lang="ru-RU" sz="2000" dirty="0" err="1" smtClean="0">
                <a:solidFill>
                  <a:srgbClr val="FF0000"/>
                </a:solidFill>
                <a:latin typeface="Comic Sans MS" pitchFamily="66" charset="0"/>
              </a:rPr>
              <a:t>Е.,Нотов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В.А.</a:t>
            </a:r>
          </a:p>
          <a:p>
            <a:pPr marL="457200" indent="-457200" algn="l"/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Автор и руководитель :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Е.Ю.Новикова.</a:t>
            </a:r>
          </a:p>
          <a:p>
            <a:pPr marL="457200" indent="-457200" algn="l"/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МБОУ СОШ №3 пос. Редкино , Конаковского р-на, Тверской обл.</a:t>
            </a:r>
            <a:endParaRPr lang="ru-RU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 algn="l"/>
            <a:endParaRPr lang="ru-RU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 algn="l"/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7929618" cy="5643601"/>
          </a:xfrm>
        </p:spPr>
        <p:txBody>
          <a:bodyPr>
            <a:normAutofit lnSpcReduction="10000"/>
          </a:bodyPr>
          <a:lstStyle/>
          <a:p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        Мы благодарны Вам не только за то, что Вы научили наших детей читать и писать. Но еще и за то ,что годы общения с Вами выработали у них привычку к коллективному труду, любовь к творчеству, свободу общения с ровесниками и со старшими, умение дружить и радоваться успехам друг друга . А главное – за то , что вы щедро раскрывали перед ними «все сокровища Вашей души»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          Вы всегда были и остаётесь для наших детей образцом во всём, человеком, в котором всё прекрасно – «и лицо, и одежда, и душа, и мысли». И мы очень рады, что в самом начале школьной жизни наши дети обрели именно такой пример для подражания.</a:t>
            </a: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                                 </a:t>
            </a:r>
            <a:r>
              <a:rPr lang="ru-RU" sz="2000" dirty="0" err="1" smtClean="0">
                <a:solidFill>
                  <a:srgbClr val="FF0000"/>
                </a:solidFill>
              </a:rPr>
              <a:t>Ольховик</a:t>
            </a:r>
            <a:r>
              <a:rPr lang="ru-RU" sz="2000" dirty="0" smtClean="0">
                <a:solidFill>
                  <a:srgbClr val="FF0000"/>
                </a:solidFill>
              </a:rPr>
              <a:t> Е.М.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14818"/>
            <a:ext cx="8043890" cy="235745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                      </a:t>
            </a:r>
            <a:r>
              <a:rPr lang="ru-RU" sz="2800" dirty="0" smtClean="0">
                <a:latin typeface="Comic Sans MS" pitchFamily="66" charset="0"/>
              </a:rPr>
              <a:t>Выпуск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1980</a:t>
            </a:r>
            <a:r>
              <a:rPr lang="ru-RU" sz="2800" dirty="0" smtClean="0">
                <a:latin typeface="Comic Sans MS" pitchFamily="66" charset="0"/>
              </a:rPr>
              <a:t> года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</a:t>
            </a:r>
            <a:r>
              <a:rPr lang="ru-RU" sz="2000" dirty="0" err="1" smtClean="0">
                <a:solidFill>
                  <a:srgbClr val="FF0000"/>
                </a:solidFill>
                <a:latin typeface="Comic Sans MS" pitchFamily="66" charset="0"/>
              </a:rPr>
              <a:t>Нотов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Александр Александрович 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  <a:latin typeface="Comic Sans MS" pitchFamily="66" charset="0"/>
              </a:rPr>
              <a:t>       </a:t>
            </a:r>
            <a:r>
              <a:rPr lang="ru-RU" sz="2000" dirty="0" err="1" smtClean="0">
                <a:solidFill>
                  <a:srgbClr val="00B050"/>
                </a:solidFill>
                <a:latin typeface="Comic Sans MS" pitchFamily="66" charset="0"/>
              </a:rPr>
              <a:t>Нотов</a:t>
            </a:r>
            <a:r>
              <a:rPr lang="ru-RU" sz="2000" dirty="0" smtClean="0">
                <a:solidFill>
                  <a:srgbClr val="00B050"/>
                </a:solidFill>
                <a:latin typeface="Comic Sans MS" pitchFamily="66" charset="0"/>
              </a:rPr>
              <a:t> А.А. – профессор кафедры ботаники </a:t>
            </a:r>
            <a:r>
              <a:rPr lang="ru-RU" sz="2000" dirty="0" err="1" smtClean="0">
                <a:solidFill>
                  <a:srgbClr val="00B050"/>
                </a:solidFill>
                <a:latin typeface="Comic Sans MS" pitchFamily="66" charset="0"/>
              </a:rPr>
              <a:t>ТвГУ</a:t>
            </a:r>
            <a:r>
              <a:rPr lang="ru-RU" sz="2000" dirty="0" smtClean="0">
                <a:solidFill>
                  <a:srgbClr val="00B050"/>
                </a:solidFill>
                <a:latin typeface="Comic Sans MS" pitchFamily="66" charset="0"/>
              </a:rPr>
              <a:t>. Влюблен в науку по собственному желанию.</a:t>
            </a:r>
          </a:p>
          <a:p>
            <a:pPr>
              <a:buNone/>
            </a:pPr>
            <a:endParaRPr lang="ru-RU" sz="20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  <a:latin typeface="Comic Sans MS" pitchFamily="66" charset="0"/>
              </a:rPr>
              <a:t> Да, магия природы Вам подвластна .  Ее секреты Вы открыли нам.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Comic Sans MS" pitchFamily="66" charset="0"/>
              </a:rPr>
              <a:t>Спасибо! </a:t>
            </a:r>
            <a:r>
              <a:rPr lang="ru-RU" sz="2000" dirty="0" smtClean="0">
                <a:solidFill>
                  <a:srgbClr val="00B050"/>
                </a:solidFill>
                <a:latin typeface="Comic Sans MS" pitchFamily="66" charset="0"/>
              </a:rPr>
              <a:t>От души здоровья , счастья , успехов и добра желаем Вам!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  <a:latin typeface="Comic Sans MS" pitchFamily="66" charset="0"/>
              </a:rPr>
              <a:t>  </a:t>
            </a:r>
            <a:endParaRPr lang="ru-RU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6386" name="Picture 2" descr="C:\Users\Общий доступ\Desktop\IMG_4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290"/>
            <a:ext cx="5786478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143380"/>
            <a:ext cx="8186766" cy="242889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               </a:t>
            </a:r>
            <a:r>
              <a:rPr lang="ru-RU" sz="3600" dirty="0" smtClean="0">
                <a:latin typeface="Comic Sans MS" pitchFamily="66" charset="0"/>
              </a:rPr>
              <a:t>Выпуск 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1980</a:t>
            </a:r>
            <a:r>
              <a:rPr lang="ru-RU" sz="3600" dirty="0" smtClean="0">
                <a:latin typeface="Comic Sans MS" pitchFamily="66" charset="0"/>
              </a:rPr>
              <a:t> года</a:t>
            </a:r>
          </a:p>
          <a:p>
            <a:pPr>
              <a:buNone/>
            </a:pPr>
            <a:r>
              <a:rPr lang="ru-RU" sz="26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                          Кочергина Инна Николаевна</a:t>
            </a:r>
          </a:p>
          <a:p>
            <a:pPr>
              <a:buNone/>
            </a:pPr>
            <a:endParaRPr lang="ru-RU" sz="2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500" dirty="0" smtClean="0">
                <a:solidFill>
                  <a:srgbClr val="7030A0"/>
                </a:solidFill>
                <a:latin typeface="Comic Sans MS" pitchFamily="66" charset="0"/>
              </a:rPr>
              <a:t>                     Закончила </a:t>
            </a:r>
            <a:r>
              <a:rPr lang="ru-RU" sz="2500" dirty="0" err="1" smtClean="0">
                <a:solidFill>
                  <a:srgbClr val="7030A0"/>
                </a:solidFill>
                <a:latin typeface="Comic Sans MS" pitchFamily="66" charset="0"/>
              </a:rPr>
              <a:t>ТвГУ</a:t>
            </a:r>
            <a:r>
              <a:rPr lang="ru-RU" sz="2500" dirty="0" smtClean="0">
                <a:solidFill>
                  <a:srgbClr val="7030A0"/>
                </a:solidFill>
                <a:latin typeface="Comic Sans MS" pitchFamily="66" charset="0"/>
              </a:rPr>
              <a:t> и вернулась в родную школу учителем русского языка и литературы .</a:t>
            </a:r>
          </a:p>
          <a:p>
            <a:pPr>
              <a:buNone/>
            </a:pPr>
            <a:r>
              <a:rPr lang="ru-RU" sz="2500" dirty="0" smtClean="0">
                <a:solidFill>
                  <a:srgbClr val="7030A0"/>
                </a:solidFill>
                <a:latin typeface="Comic Sans MS" pitchFamily="66" charset="0"/>
              </a:rPr>
              <a:t>        В.И. </a:t>
            </a:r>
            <a:r>
              <a:rPr lang="ru-RU" sz="2500" dirty="0" err="1" smtClean="0">
                <a:solidFill>
                  <a:srgbClr val="7030A0"/>
                </a:solidFill>
                <a:latin typeface="Comic Sans MS" pitchFamily="66" charset="0"/>
              </a:rPr>
              <a:t>Бароненкова</a:t>
            </a:r>
            <a:r>
              <a:rPr lang="ru-RU" sz="2500" dirty="0" smtClean="0">
                <a:solidFill>
                  <a:srgbClr val="7030A0"/>
                </a:solidFill>
                <a:latin typeface="Comic Sans MS" pitchFamily="66" charset="0"/>
              </a:rPr>
              <a:t>, учитель словесности , которая учила Инну Николаевну , на августовском педсовете в 1992 году сказала : «Ухожу на пенсию спокойно , т.к. в школу пришла достойная смена». И действительно, Инна Николаевна за годы работы в школе показала себя как  педагог ,</a:t>
            </a:r>
          </a:p>
          <a:p>
            <a:pPr>
              <a:buNone/>
            </a:pPr>
            <a:r>
              <a:rPr lang="ru-RU" sz="2500" dirty="0" smtClean="0">
                <a:solidFill>
                  <a:srgbClr val="7030A0"/>
                </a:solidFill>
                <a:latin typeface="Comic Sans MS" pitchFamily="66" charset="0"/>
              </a:rPr>
              <a:t>        имеющий глубокие знания по своему предмету и умело передающий эти знания детям.</a:t>
            </a:r>
          </a:p>
          <a:p>
            <a:pPr>
              <a:buNone/>
            </a:pPr>
            <a:r>
              <a:rPr lang="ru-RU" sz="2500" dirty="0" smtClean="0">
                <a:solidFill>
                  <a:srgbClr val="7030A0"/>
                </a:solidFill>
                <a:latin typeface="Comic Sans MS" pitchFamily="66" charset="0"/>
              </a:rPr>
              <a:t>         Кочергина И.Н. заслужила уважение своих коллег, учеников и их родителей.</a:t>
            </a:r>
          </a:p>
          <a:p>
            <a:pPr>
              <a:buNone/>
            </a:pPr>
            <a:endParaRPr lang="ru-RU" sz="25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5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                                                                             </a:t>
            </a:r>
            <a:r>
              <a:rPr lang="ru-RU" sz="2500" dirty="0" err="1" smtClean="0">
                <a:solidFill>
                  <a:srgbClr val="FF0000"/>
                </a:solidFill>
                <a:latin typeface="Comic Sans MS" pitchFamily="66" charset="0"/>
              </a:rPr>
              <a:t>Трегуб</a:t>
            </a:r>
            <a:r>
              <a:rPr lang="ru-RU" sz="2500" dirty="0" smtClean="0">
                <a:solidFill>
                  <a:srgbClr val="FF0000"/>
                </a:solidFill>
                <a:latin typeface="Comic Sans MS" pitchFamily="66" charset="0"/>
              </a:rPr>
              <a:t> Т.Н.</a:t>
            </a:r>
          </a:p>
          <a:p>
            <a:pPr>
              <a:buNone/>
            </a:pPr>
            <a:r>
              <a:rPr lang="ru-RU" sz="25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25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                                                                                                                                  </a:t>
            </a:r>
            <a:endParaRPr lang="ru-RU" sz="25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 descr="C:\Users\Общий доступ\Desktop\Презентация!!!\IMG_5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28604"/>
            <a:ext cx="4500594" cy="3627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357166"/>
            <a:ext cx="4857784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Comic Sans MS" pitchFamily="66" charset="0"/>
              </a:rPr>
              <a:t>Выпуск 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1982</a:t>
            </a:r>
            <a:r>
              <a:rPr lang="ru-RU" sz="2400" dirty="0" smtClean="0">
                <a:latin typeface="Comic Sans MS" pitchFamily="66" charset="0"/>
              </a:rPr>
              <a:t> года </a:t>
            </a:r>
          </a:p>
          <a:p>
            <a:pPr algn="ctr"/>
            <a:endParaRPr lang="ru-RU" sz="2400" dirty="0" smtClean="0"/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ru-RU" sz="2400" dirty="0" err="1" smtClean="0">
                <a:solidFill>
                  <a:srgbClr val="FF0000"/>
                </a:solidFill>
                <a:latin typeface="Comic Sans MS" pitchFamily="66" charset="0"/>
              </a:rPr>
              <a:t>Трегуб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 Татьяна Николаевна </a:t>
            </a:r>
          </a:p>
          <a:p>
            <a:pPr>
              <a:buNone/>
            </a:pPr>
            <a:endParaRPr lang="ru-RU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 Красива. 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            Обаятельна. 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                                   Сердечна.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 И стилем деловым берет нас в плен.                         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  Она от Бога педагог, конечно,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  В работе не боится перемен.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 Так преподаст нам школьную   программу,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  Что незаметно пролетит урок.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  Она ведь </a:t>
            </a:r>
            <a:r>
              <a:rPr lang="ru-RU" sz="2000" dirty="0" err="1" smtClean="0">
                <a:solidFill>
                  <a:srgbClr val="7030A0"/>
                </a:solidFill>
                <a:latin typeface="Comic Sans MS" pitchFamily="66" charset="0"/>
              </a:rPr>
              <a:t>супер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 – бабушка и мама!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   Ну и конечно, </a:t>
            </a:r>
            <a:r>
              <a:rPr lang="ru-RU" sz="2000" dirty="0" err="1" smtClean="0">
                <a:solidFill>
                  <a:srgbClr val="7030A0"/>
                </a:solidFill>
                <a:latin typeface="Comic Sans MS" pitchFamily="66" charset="0"/>
              </a:rPr>
              <a:t>супер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 – педагог!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0482" name="Picture 2" descr="F:\сканирование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5"/>
            <a:ext cx="3357586" cy="5901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143380"/>
            <a:ext cx="8115328" cy="21431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Выпуск </a:t>
            </a:r>
            <a:r>
              <a:rPr lang="ru-RU" dirty="0" smtClean="0">
                <a:solidFill>
                  <a:srgbClr val="FF0000"/>
                </a:solidFill>
              </a:rPr>
              <a:t>1984</a:t>
            </a:r>
            <a:r>
              <a:rPr lang="ru-RU" dirty="0" smtClean="0"/>
              <a:t> года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ru-RU" sz="2400" dirty="0" err="1" smtClean="0">
                <a:solidFill>
                  <a:srgbClr val="FF0000"/>
                </a:solidFill>
              </a:rPr>
              <a:t>Качановская</a:t>
            </a:r>
            <a:r>
              <a:rPr lang="ru-RU" sz="2400" dirty="0" smtClean="0">
                <a:solidFill>
                  <a:srgbClr val="FF0000"/>
                </a:solidFill>
              </a:rPr>
              <a:t> Елена Викторовна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Выпускница нашей школы. Закончила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ТвГУ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Работала в нашей школе   учителем математики . Затем работала в ТОИУУ.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Сейчас работает в Министерстве  образования  Тверской области.</a:t>
            </a:r>
          </a:p>
          <a:p>
            <a:pPr>
              <a:buNone/>
            </a:pP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Румянцева В.В.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Общий доступ\Desktop\Презентация!!!\P1060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14290"/>
            <a:ext cx="5127786" cy="384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428604"/>
            <a:ext cx="4500594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 Выпуск</a:t>
            </a:r>
            <a:r>
              <a:rPr lang="ru-RU" sz="2400" dirty="0" smtClean="0">
                <a:solidFill>
                  <a:srgbClr val="FF0000"/>
                </a:solidFill>
              </a:rPr>
              <a:t> 1988 </a:t>
            </a:r>
            <a:r>
              <a:rPr lang="ru-RU" sz="2400" dirty="0" smtClean="0"/>
              <a:t>года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   </a:t>
            </a:r>
            <a:r>
              <a:rPr lang="ru-RU" sz="1800" dirty="0" err="1" smtClean="0">
                <a:solidFill>
                  <a:srgbClr val="FF0000"/>
                </a:solidFill>
              </a:rPr>
              <a:t>Михалченкова</a:t>
            </a:r>
            <a:r>
              <a:rPr lang="ru-RU" sz="1800" dirty="0" smtClean="0">
                <a:solidFill>
                  <a:srgbClr val="FF0000"/>
                </a:solidFill>
              </a:rPr>
              <a:t> Татьяна Владимировна</a:t>
            </a:r>
          </a:p>
          <a:p>
            <a:pPr>
              <a:buNone/>
            </a:pPr>
            <a:endParaRPr lang="ru-RU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             Выбрав профессию учителя начальных классов, закончила </a:t>
            </a:r>
            <a:r>
              <a:rPr lang="ru-RU" sz="1600" dirty="0" err="1" smtClean="0">
                <a:solidFill>
                  <a:srgbClr val="7030A0"/>
                </a:solidFill>
              </a:rPr>
              <a:t>ТвГУ</a:t>
            </a:r>
            <a:r>
              <a:rPr lang="ru-RU" sz="1600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             Энергичная , смелая в своих решениях, быстро влилась в педагогический коллектив. Умела заинтересовать детей. находила подход к каждому, всегда имела тесную связь с родителями.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           В своей работе успевала делать все вовремя. Всегда выручала коллег по школе . Дети всегда любили и уважали ее. 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        Татьяна Владимировна уехала из нашего поселка, но мы всегда с уважением вспоминаем ее.</a:t>
            </a:r>
          </a:p>
          <a:p>
            <a:endParaRPr lang="ru-RU" sz="16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                                                                   </a:t>
            </a:r>
            <a:r>
              <a:rPr lang="ru-RU" sz="1600" dirty="0" err="1" smtClean="0">
                <a:solidFill>
                  <a:srgbClr val="FF0000"/>
                </a:solidFill>
              </a:rPr>
              <a:t>Яснова</a:t>
            </a:r>
            <a:r>
              <a:rPr lang="ru-RU" sz="1600" dirty="0" smtClean="0">
                <a:solidFill>
                  <a:srgbClr val="FF0000"/>
                </a:solidFill>
              </a:rPr>
              <a:t> Г.Н.</a:t>
            </a:r>
          </a:p>
          <a:p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21506" name="Picture 2" descr="F:\сканирование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3714776" cy="5974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14290"/>
            <a:ext cx="4043362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Выпуск </a:t>
            </a:r>
            <a:r>
              <a:rPr lang="ru-RU" dirty="0" smtClean="0">
                <a:solidFill>
                  <a:srgbClr val="FF0000"/>
                </a:solidFill>
              </a:rPr>
              <a:t>1990</a:t>
            </a:r>
            <a:r>
              <a:rPr lang="ru-RU" dirty="0" smtClean="0"/>
              <a:t> года 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ru-RU" sz="2000" dirty="0" err="1" smtClean="0">
                <a:solidFill>
                  <a:srgbClr val="FF0000"/>
                </a:solidFill>
                <a:latin typeface="Comic Sans MS" pitchFamily="66" charset="0"/>
              </a:rPr>
              <a:t>Нотов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Валерий Александрович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  <a:latin typeface="Comic Sans MS" pitchFamily="66" charset="0"/>
              </a:rPr>
              <a:t>     Что каждый поймет о Валерии Александровиче при первой встрече с ним?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  <a:latin typeface="Comic Sans MS" pitchFamily="66" charset="0"/>
              </a:rPr>
              <a:t>   Конечно же то, что более влюбленного в биологию человека, на этом свете нет.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  <a:latin typeface="Comic Sans MS" pitchFamily="66" charset="0"/>
              </a:rPr>
              <a:t>     Поэтому его уроки были самыми интересными и необычными.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  <a:latin typeface="Comic Sans MS" pitchFamily="66" charset="0"/>
              </a:rPr>
              <a:t>    Валерий Александрович всегда очень чуткий и , возможно , даже слишком добрый к своим ученикам. 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            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Графи Е., выпуск 2016г               </a:t>
            </a:r>
          </a:p>
        </p:txBody>
      </p:sp>
      <p:pic>
        <p:nvPicPr>
          <p:cNvPr id="18434" name="Picture 2" descr="C:\Users\Общий доступ\Desktop\IMG_5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07196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428604"/>
            <a:ext cx="4786346" cy="5929354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Выпуск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1990</a:t>
            </a:r>
            <a:r>
              <a:rPr lang="ru-RU" dirty="0" smtClean="0">
                <a:latin typeface="Comic Sans MS" pitchFamily="66" charset="0"/>
              </a:rPr>
              <a:t> года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   </a:t>
            </a:r>
            <a:r>
              <a:rPr lang="ru-RU" sz="2400" dirty="0" err="1" smtClean="0">
                <a:solidFill>
                  <a:srgbClr val="FF0000"/>
                </a:solidFill>
                <a:latin typeface="Comic Sans MS" pitchFamily="66" charset="0"/>
              </a:rPr>
              <a:t>Амахина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 Елена Евгеньевна</a:t>
            </a:r>
          </a:p>
          <a:p>
            <a:pPr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  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Ваш строгий взгляд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                              небезразличен,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  Ваш четкий ум  нам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                               симпатичен.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  И счастливы и рады мы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  Что нам который год верны !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  Мы математику грызем,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  Других наук не замечаем ,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   И в результате твердо знаем: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   </a:t>
            </a:r>
            <a:r>
              <a:rPr lang="ru-RU" sz="2000" dirty="0" err="1" smtClean="0">
                <a:solidFill>
                  <a:srgbClr val="002060"/>
                </a:solidFill>
                <a:latin typeface="Comic Sans MS" pitchFamily="66" charset="0"/>
              </a:rPr>
              <a:t>Эйнштейнами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мы не умрем!</a:t>
            </a: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               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22530" name="Picture 2" descr="F:\сканирование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3571900" cy="5975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357166"/>
            <a:ext cx="4286280" cy="61436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Выпуск </a:t>
            </a:r>
            <a:r>
              <a:rPr lang="ru-RU" dirty="0" smtClean="0">
                <a:solidFill>
                  <a:srgbClr val="FF0000"/>
                </a:solidFill>
              </a:rPr>
              <a:t>2006</a:t>
            </a:r>
            <a:r>
              <a:rPr lang="ru-RU" dirty="0" smtClean="0"/>
              <a:t> года.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     </a:t>
            </a:r>
            <a:r>
              <a:rPr lang="ru-RU" sz="2000" dirty="0" err="1" smtClean="0">
                <a:solidFill>
                  <a:srgbClr val="FF0000"/>
                </a:solidFill>
              </a:rPr>
              <a:t>Джугели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Ирма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Мирабовна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Ирма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Мирабовна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по окончании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ТвГУ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вернулась в родную школу учителем начальных классов.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Ирма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Мирабовна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– человек горящего сердца, огромного трудолюбия, обладает счастливым беспечным характером и редким  обаянием . Роботу свою и детей любит. Требовательность и аналитический подход к любимому делу – основные черты ее характера.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Ирма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Мирабовна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проявляет постоянную готовность помочь своим ученикам и коллегам словом и делом!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</a:t>
            </a:r>
            <a:r>
              <a:rPr lang="ru-RU" sz="2000" dirty="0" err="1" smtClean="0">
                <a:solidFill>
                  <a:srgbClr val="FF0000"/>
                </a:solidFill>
              </a:rPr>
              <a:t>Гетманцева</a:t>
            </a:r>
            <a:r>
              <a:rPr lang="ru-RU" sz="2000" dirty="0" smtClean="0">
                <a:solidFill>
                  <a:srgbClr val="FF0000"/>
                </a:solidFill>
              </a:rPr>
              <a:t> О.В.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3554" name="Picture 2" descr="F:\сканирование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14340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857760"/>
            <a:ext cx="8715436" cy="178595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    </a:t>
            </a:r>
            <a:r>
              <a:rPr lang="ru-RU" sz="2400" dirty="0" err="1" smtClean="0">
                <a:solidFill>
                  <a:srgbClr val="FF0000"/>
                </a:solidFill>
                <a:latin typeface="Comic Sans MS" pitchFamily="66" charset="0"/>
              </a:rPr>
              <a:t>Галеева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 К.В.                Назарова А.С.                 </a:t>
            </a:r>
            <a:r>
              <a:rPr lang="ru-RU" sz="2400" dirty="0" err="1" smtClean="0">
                <a:solidFill>
                  <a:srgbClr val="FF0000"/>
                </a:solidFill>
                <a:latin typeface="Comic Sans MS" pitchFamily="66" charset="0"/>
              </a:rPr>
              <a:t>Бекирова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 А.И.</a:t>
            </a:r>
          </a:p>
          <a:p>
            <a:pPr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 Будущее нашей школы, молодая часть педагогического    коллектива.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24578" name="Picture 2" descr="C:\Users\Общий доступ\Desktop\Презентация!!!\6ojitvcbW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714644" cy="4352224"/>
          </a:xfrm>
          <a:prstGeom prst="rect">
            <a:avLst/>
          </a:prstGeom>
          <a:noFill/>
        </p:spPr>
      </p:pic>
      <p:pic>
        <p:nvPicPr>
          <p:cNvPr id="24579" name="Picture 3" descr="C:\Users\Общий доступ\Desktop\Презентация!!!\8zE5hqvou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85728"/>
            <a:ext cx="2786082" cy="4357718"/>
          </a:xfrm>
          <a:prstGeom prst="rect">
            <a:avLst/>
          </a:prstGeom>
          <a:noFill/>
        </p:spPr>
      </p:pic>
      <p:pic>
        <p:nvPicPr>
          <p:cNvPr id="24580" name="Picture 4" descr="C:\Users\Общий доступ\Desktop\Презентация!!!\FgLFV9nUvQ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85728"/>
            <a:ext cx="2947792" cy="43577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Comic Sans MS" pitchFamily="66" charset="0"/>
              </a:rPr>
              <a:t>Дерево ценят по плодам</a:t>
            </a:r>
            <a:endParaRPr lang="ru-RU" sz="2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       </a:t>
            </a:r>
            <a:r>
              <a:rPr lang="ru-RU" sz="2400" dirty="0" smtClean="0">
                <a:solidFill>
                  <a:srgbClr val="00B0F0"/>
                </a:solidFill>
                <a:latin typeface="Comic Sans MS" pitchFamily="66" charset="0"/>
              </a:rPr>
              <a:t>За свои 60 лет наша школа – яблонька вырастила очень много яблочек.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F0"/>
                </a:solidFill>
                <a:latin typeface="Comic Sans MS" pitchFamily="66" charset="0"/>
              </a:rPr>
              <a:t>        Разные они. Упали с веточек и отправились в новую жизнь.                                                                           А на яблоньке вырастали новые яблочки . А некоторые оставались рядом и давали росточки.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F0"/>
                </a:solidFill>
                <a:latin typeface="Comic Sans MS" pitchFamily="66" charset="0"/>
              </a:rPr>
              <a:t>         Школа – яблонька очень была рада и старалась, как могла , им помочь: от морозов и злых бурь оберегала, от сильных ветров укрывала.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F0"/>
                </a:solidFill>
                <a:latin typeface="Comic Sans MS" pitchFamily="66" charset="0"/>
              </a:rPr>
              <a:t>         А теперь целый яблоневый сад получился.</a:t>
            </a:r>
            <a:endParaRPr lang="ru-RU" sz="24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      </a:t>
            </a:r>
          </a:p>
          <a:p>
            <a:pPr>
              <a:buNone/>
            </a:pPr>
            <a:r>
              <a:rPr lang="ru-RU" sz="2400" dirty="0" smtClean="0"/>
              <a:t>        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Можно в жизни всему научиться,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         Воплотить много новых идей.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                         Но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 учителем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нужно родиться,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                          Чтобы жить на земле для детей!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8434" name="Picture 2" descr="C:\Users\Общий доступ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429000"/>
            <a:ext cx="392909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Выпускники школы-учителя и педагоги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: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Потапова Н.Е. , Редина Т.В., Ильина Е.С., Соколова А.И., </a:t>
            </a:r>
            <a:r>
              <a:rPr lang="ru-RU" sz="2000" dirty="0" err="1" smtClean="0">
                <a:solidFill>
                  <a:srgbClr val="0070C0"/>
                </a:solidFill>
                <a:latin typeface="Comic Sans MS" pitchFamily="66" charset="0"/>
              </a:rPr>
              <a:t>Лесникова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 Н.В., </a:t>
            </a:r>
            <a:r>
              <a:rPr lang="ru-RU" sz="2000" dirty="0" err="1" smtClean="0">
                <a:solidFill>
                  <a:srgbClr val="0070C0"/>
                </a:solidFill>
                <a:latin typeface="Comic Sans MS" pitchFamily="66" charset="0"/>
              </a:rPr>
              <a:t>Кашихина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 Н.А., Кошкина М.  .</a:t>
            </a:r>
            <a:r>
              <a:rPr lang="ru-RU" sz="2000" dirty="0" err="1" smtClean="0">
                <a:solidFill>
                  <a:srgbClr val="0070C0"/>
                </a:solidFill>
                <a:latin typeface="Comic Sans MS" pitchFamily="66" charset="0"/>
              </a:rPr>
              <a:t>Калюкаева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 Л.В., </a:t>
            </a:r>
            <a:r>
              <a:rPr lang="ru-RU" sz="2000" dirty="0" err="1" smtClean="0">
                <a:solidFill>
                  <a:srgbClr val="0070C0"/>
                </a:solidFill>
                <a:latin typeface="Comic Sans MS" pitchFamily="66" charset="0"/>
              </a:rPr>
              <a:t>Корченко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 И.В., Графи И.С., Афанасьева В.В.,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Панкратьева Е.В., Тимофеева Ю.М. ,Филиппова Н.В., </a:t>
            </a:r>
            <a:r>
              <a:rPr lang="ru-RU" sz="2000" dirty="0" err="1" smtClean="0">
                <a:solidFill>
                  <a:srgbClr val="0070C0"/>
                </a:solidFill>
                <a:latin typeface="Comic Sans MS" pitchFamily="66" charset="0"/>
              </a:rPr>
              <a:t>Канышкина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 Н.А., </a:t>
            </a:r>
            <a:r>
              <a:rPr lang="ru-RU" sz="2000" dirty="0" err="1" smtClean="0">
                <a:solidFill>
                  <a:srgbClr val="0070C0"/>
                </a:solidFill>
                <a:latin typeface="Comic Sans MS" pitchFamily="66" charset="0"/>
              </a:rPr>
              <a:t>БудановаС.А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.       т.д.</a:t>
            </a:r>
          </a:p>
          <a:p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        Учителями славится Россия!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                    Ученики приносят славу ей.</a:t>
            </a:r>
            <a:endParaRPr lang="ru-RU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643446"/>
            <a:ext cx="8358246" cy="200026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Ольга Александровна </a:t>
            </a:r>
            <a:r>
              <a:rPr lang="ru-RU" sz="1600" b="1" dirty="0" err="1" smtClean="0">
                <a:solidFill>
                  <a:srgbClr val="FF0000"/>
                </a:solidFill>
              </a:rPr>
              <a:t>Горенкова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(девичья фамилия – </a:t>
            </a:r>
            <a:r>
              <a:rPr lang="ru-RU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Хозяинова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), выпускница 1967 года (первый выпуск нашей школы), учитель математики.</a:t>
            </a:r>
            <a:b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Случилось так, что после окончания университета и обязательной отработки в деревне Ольга </a:t>
            </a:r>
            <a:r>
              <a:rPr lang="ru-RU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Горенкова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вернулась к педагогическому труду только спустя десять лет. Притом в свою родную школу, где работали ее учителя, еще помнившие ее ученицей. Можно себе представить, с какой дрожью в коленках входила она в эти двери: как встретят? как отнесутся? как воспримут – как ученицу или как коллегу?</a:t>
            </a:r>
            <a:b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Опасения оказались напрасны.  Молодую учительницу окружили таким вниманием и заботой, что она сразу почувствовала себя как дома.  Помогали советом, щедро делились педагогическими секретами – все пошло впрок.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3636" y="1000108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Выпуск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1967</a:t>
            </a:r>
            <a:r>
              <a:rPr lang="ru-RU" sz="2400" dirty="0" smtClean="0">
                <a:latin typeface="Comic Sans MS" pitchFamily="66" charset="0"/>
              </a:rPr>
              <a:t>года  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2049" name="Picture 1" descr="F:\Копия Выпуск 1967 года (pdf.io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5786478" cy="3965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550072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Высокую профессиональную планку своих наставников Ольга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Горенкова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подняла еще выше. Когда ЕГЭ по математике делал только первые пробные шаги в отечественном образовании,  в нем участвовали ученики Ольги Александровны и показали блестящие результаты.  Работа учительницы была отмечена грамотой районного департамента образования.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Вообще, ученики – предмет особой гордости педагога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Горенковой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Об их успехах она готова рассказывать бесконечно. Ее выпускники  становились студентами московских, тверских и питерских вузов, а одна ученица получила высшее образование в Великобритании. Наставница вырастила и смену себе: в столичной школе преподает математику ее ученица Ирина Орлова.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зря, видно, народная молва гласит, что</a:t>
            </a:r>
            <a:r>
              <a:rPr lang="ru-RU" dirty="0" smtClean="0">
                <a:solidFill>
                  <a:srgbClr val="FF0000"/>
                </a:solidFill>
              </a:rPr>
              <a:t> Ольга Александровна </a:t>
            </a:r>
            <a:r>
              <a:rPr lang="ru-RU" dirty="0" err="1" smtClean="0">
                <a:solidFill>
                  <a:srgbClr val="FF0000"/>
                </a:solidFill>
              </a:rPr>
              <a:t>Горенкова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– одна из лучших 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редкинских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педагогов-математиков.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</a:t>
            </a:r>
            <a:r>
              <a:rPr lang="ru-RU" dirty="0" err="1" smtClean="0">
                <a:solidFill>
                  <a:srgbClr val="FF0000"/>
                </a:solidFill>
              </a:rPr>
              <a:t>Ольховик</a:t>
            </a:r>
            <a:r>
              <a:rPr lang="ru-RU" dirty="0" smtClean="0">
                <a:solidFill>
                  <a:srgbClr val="FF0000"/>
                </a:solidFill>
              </a:rPr>
              <a:t> Е.М.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4648214" cy="6858000"/>
        </p:xfrm>
        <a:graphic>
          <a:graphicData uri="http://schemas.openxmlformats.org/presentationml/2006/ole">
            <p:oleObj spid="_x0000_s1026" name="Acrobat Document" r:id="rId3" imgW="5668166" imgH="8019048" progId="AcroExch.Document.11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1214422"/>
            <a:ext cx="4572032" cy="514353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Лидия Михайловна Серова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00B050"/>
                </a:solidFill>
              </a:rPr>
              <a:t>(девичья фамилия – Изотова), выпускница 1968 года (второй выпуск нашей школы), учитель химии и биологии.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Когда детская мечта абитуриентки Лиды Изотовой стать </a:t>
            </a:r>
            <a:r>
              <a:rPr lang="ru-RU" sz="1800" dirty="0" smtClean="0">
                <a:solidFill>
                  <a:srgbClr val="00B050"/>
                </a:solidFill>
                <a:latin typeface="Comic Sans MS" pitchFamily="66" charset="0"/>
              </a:rPr>
              <a:t>врачом</a:t>
            </a:r>
            <a:r>
              <a:rPr lang="ru-RU" sz="1800" dirty="0" smtClean="0">
                <a:solidFill>
                  <a:srgbClr val="00B050"/>
                </a:solidFill>
              </a:rPr>
              <a:t> разбилась об острые рифы вступительных экзаменов в мединститут, девушке казалось, что  жизнь на этом и закончилась. Однако постепенно шок прошел, и, как это бывает у натур целеустремленных, отчаяние сменилось упрямым желанием доказать хотя бы самой себе: все равно я могу! и сделаю! И Лида засела за учебники. А поскольку в те времена болтаться  без работы было не принято, она устроилась лаборанткой в химический кабинет школы №1. Тогда она и подумать не могла, что этот вынужденный шаг станет поворотным в ее судьбе.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500042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Выпуск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1968</a:t>
            </a:r>
            <a:r>
              <a:rPr lang="ru-RU" sz="2400" dirty="0" smtClean="0">
                <a:latin typeface="Comic Sans MS" pitchFamily="66" charset="0"/>
              </a:rPr>
              <a:t> года 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00B050"/>
                </a:solidFill>
              </a:rPr>
              <a:t>Химию в школе преподавала Анна Петровна Степанова – имя, овеянное легендами, одна из которых гласит, что </a:t>
            </a:r>
            <a:r>
              <a:rPr lang="ru-RU" sz="1800" dirty="0" err="1" smtClean="0">
                <a:solidFill>
                  <a:srgbClr val="00B050"/>
                </a:solidFill>
              </a:rPr>
              <a:t>редкинскую</a:t>
            </a:r>
            <a:r>
              <a:rPr lang="ru-RU" sz="1800" dirty="0" smtClean="0">
                <a:solidFill>
                  <a:srgbClr val="00B050"/>
                </a:solidFill>
              </a:rPr>
              <a:t> учительницу хорошо знали даже в Московском институте тонкой химической технологии, где ее ученики с блеском одерживали вступительные экзамены, неизменно вызывая восхищенное удивление тамошней профессуры.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Работать бок о бок с таким педагогом – не просто наслаждение, это бесконечный мастер-класс в одной из самых замечательных профессий. Химия на уроках Степановой раскрывалась с такой увлекательной стороны, о которой вчерашняя выпускница и не подозревала. Учительница вела своих учеников, как завещал Сухомлинский, «на путь исследования, поднимала их к вершинам знаний». Сама она была безупречным образцом русской интеллигентки, в ней восхищало все – голос, дикция, мимика, манера держаться и одеваться, доброжелательность в сочетании со строгостью, педагогический такт. Словом, за год работы в школе юная Лида Изотова влюбилась  не только в науку химию, но и в учительницу. Не удивительно поэтому, что летом она держала экзамены не в медицинский вуз, а в педагогический… 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Прошли годы. Творческая судьба Лидии Михайловны Серовой сложилась более чем успешно. Сотни благодарных учеников разлетелись по всей стране, труд педагога отмечен грамотой Министерства просвещения РФ. И вот еще о чем надо сказать: дочь Лидии Михайловны пошла по стопам матери и сейчас преподает химию в одной из московских школ. Не исключено, что наша выпускница станет родоначальником педагогической династии, там уже внучка подрастает…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                                                                                                                   </a:t>
            </a:r>
            <a:r>
              <a:rPr lang="ru-RU" sz="1800" dirty="0" err="1" smtClean="0">
                <a:solidFill>
                  <a:srgbClr val="FF0000"/>
                </a:solidFill>
              </a:rPr>
              <a:t>Ольховик</a:t>
            </a:r>
            <a:r>
              <a:rPr lang="ru-RU" sz="1800" dirty="0" smtClean="0">
                <a:solidFill>
                  <a:srgbClr val="FF0000"/>
                </a:solidFill>
              </a:rPr>
              <a:t> Е.М</a:t>
            </a: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endParaRPr lang="ru-RU" sz="1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357166"/>
            <a:ext cx="3929090" cy="60007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              Выпуск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1974</a:t>
            </a:r>
            <a:r>
              <a:rPr lang="ru-RU" sz="2400" dirty="0" smtClean="0">
                <a:latin typeface="Comic Sans MS" pitchFamily="66" charset="0"/>
              </a:rPr>
              <a:t> года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 Алпатова Наталья Васильевна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Выпускница восьмилетней школы. Имеет высшее музыкально-педагогическое образование. Долгие годы приобщает своих маленьких воспитанников к прекрасному миру музыки в детском саду. В каждое занятие , торжество или  концерт Наталья Васильевна вкладывает всю свою творческую энергию, не оставляя без внимания ни одного ребенка.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Музыкальный театр «Колокольчик» , созданный ею , стал стартом для раскрытия способностей многих детишек.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А еще Наталья Васильевна воспитывает юных пианистов в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Новозавидовской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музыкальной школе. Каждому ребенку она  отдает свою любовь и внимание. ЕЕ выпускники с теплотой вспоминают занятия с любимым педагогом.</a:t>
            </a: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      Рыжикова </a:t>
            </a:r>
            <a:r>
              <a:rPr lang="ru-RU" sz="1600" dirty="0" smtClean="0">
                <a:solidFill>
                  <a:srgbClr val="FF0000"/>
                </a:solidFill>
              </a:rPr>
              <a:t>Е.В.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Общий доступ\Desktop\Презентация!!!\P4250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932290" y="24360334"/>
            <a:ext cx="40843201" cy="18645318"/>
          </a:xfrm>
          <a:prstGeom prst="rect">
            <a:avLst/>
          </a:prstGeom>
          <a:noFill/>
        </p:spPr>
      </p:pic>
      <p:pic>
        <p:nvPicPr>
          <p:cNvPr id="16387" name="Picture 3" descr="C:\Users\Общий доступ\Desktop\Презентация!!!\P4250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464347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4" y="357166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Выпуск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1976</a:t>
            </a:r>
            <a:r>
              <a:rPr lang="ru-RU" sz="2400" dirty="0" smtClean="0">
                <a:latin typeface="Comic Sans MS" pitchFamily="66" charset="0"/>
              </a:rPr>
              <a:t> года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1071546"/>
            <a:ext cx="45720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Алешина Марина Васильевна.</a:t>
            </a:r>
          </a:p>
          <a:p>
            <a:endParaRPr lang="ru-RU" sz="2000" dirty="0" smtClean="0"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Посвятила жизнь сложному делу:</a:t>
            </a:r>
          </a:p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Математике в школе учить.</a:t>
            </a:r>
          </a:p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И сердцами детей завладела,</a:t>
            </a:r>
          </a:p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Научила науку любить.</a:t>
            </a:r>
          </a:p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Справедливостью, честностью знанья</a:t>
            </a:r>
          </a:p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Доносился до детских умов</a:t>
            </a:r>
          </a:p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И за то получила признанье </a:t>
            </a:r>
          </a:p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Уважаемый наш педагог.</a:t>
            </a:r>
          </a:p>
          <a:p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                                 </a:t>
            </a:r>
            <a:r>
              <a:rPr lang="ru-RU" sz="2000" dirty="0" err="1" smtClean="0">
                <a:solidFill>
                  <a:srgbClr val="FF0000"/>
                </a:solidFill>
                <a:latin typeface="Comic Sans MS" pitchFamily="66" charset="0"/>
              </a:rPr>
              <a:t>Трегуб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Т. Н.</a:t>
            </a:r>
          </a:p>
        </p:txBody>
      </p:sp>
      <p:pic>
        <p:nvPicPr>
          <p:cNvPr id="15362" name="Picture 2" descr="F:\сканирование000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378621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714356"/>
            <a:ext cx="5572164" cy="57864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               Новикова Елена Юрьевна.</a:t>
            </a:r>
          </a:p>
          <a:p>
            <a:pPr>
              <a:buNone/>
            </a:pPr>
            <a: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  <a:t>      Очень трудно представить, как у вас хватает терпения на всех. Ведь у наших детей так много энергии, которую надо направить в нужное русло. О том, что жизнь – это не асфальтированное шоссе, а трудная дорога, многие только предполагают. На этом пути должен обязательно встретиться наставник и учитель. Вы направляете действия детей в нужное русло и помогаете адаптироваться в современном мире. Елена Юрьевна – Вы оправдываете сущность настоящего учителя :</a:t>
            </a:r>
          </a:p>
          <a:p>
            <a:pPr>
              <a:buNone/>
            </a:pPr>
            <a:endParaRPr lang="ru-RU" sz="15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  <a:t>У – умный, уникальный</a:t>
            </a:r>
          </a:p>
          <a:p>
            <a:pPr>
              <a:buNone/>
            </a:pPr>
            <a: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  <a:t>Ч – честный, человечный</a:t>
            </a:r>
          </a:p>
          <a:p>
            <a:pPr>
              <a:buNone/>
            </a:pPr>
            <a: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  <a:t>И – искренний, индивидуальный</a:t>
            </a:r>
          </a:p>
          <a:p>
            <a:pPr>
              <a:buNone/>
            </a:pPr>
            <a: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  <a:t>Т – тактичный, терпеливый</a:t>
            </a:r>
          </a:p>
          <a:p>
            <a:pPr>
              <a:buNone/>
            </a:pPr>
            <a: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  <a:t>Е – единомышленник</a:t>
            </a:r>
          </a:p>
          <a:p>
            <a:pPr>
              <a:buNone/>
            </a:pPr>
            <a: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  <a:t>Л – любящий детей</a:t>
            </a:r>
          </a:p>
          <a:p>
            <a:pPr>
              <a:buNone/>
            </a:pPr>
            <a: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  <a:t>Ь – очень </a:t>
            </a:r>
            <a:r>
              <a:rPr lang="ru-RU" sz="1500" b="1" dirty="0" smtClean="0">
                <a:solidFill>
                  <a:srgbClr val="0070C0"/>
                </a:solidFill>
                <a:latin typeface="Comic Sans MS" pitchFamily="66" charset="0"/>
              </a:rPr>
              <a:t>мягкий</a:t>
            </a:r>
            <a:r>
              <a:rPr lang="ru-RU" sz="1500" dirty="0" smtClean="0">
                <a:solidFill>
                  <a:srgbClr val="0070C0"/>
                </a:solidFill>
                <a:latin typeface="Comic Sans MS" pitchFamily="66" charset="0"/>
              </a:rPr>
              <a:t> и любящий свою работу.</a:t>
            </a:r>
          </a:p>
          <a:p>
            <a:pPr>
              <a:buNone/>
            </a:pPr>
            <a:endParaRPr lang="ru-RU" sz="15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500" b="1" dirty="0" smtClean="0">
                <a:solidFill>
                  <a:srgbClr val="FF0000"/>
                </a:solidFill>
                <a:latin typeface="Comic Sans MS" pitchFamily="66" charset="0"/>
              </a:rPr>
              <a:t>    СПАСИБО ВАМ ОГРОМНОЕ. </a:t>
            </a:r>
          </a:p>
          <a:p>
            <a:pPr>
              <a:buNone/>
            </a:pPr>
            <a:r>
              <a:rPr lang="ru-RU" sz="1500" b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</a:t>
            </a:r>
            <a:r>
              <a:rPr lang="ru-RU" sz="1500" b="1" dirty="0" err="1" smtClean="0">
                <a:solidFill>
                  <a:srgbClr val="FF0000"/>
                </a:solidFill>
                <a:latin typeface="Comic Sans MS" pitchFamily="66" charset="0"/>
              </a:rPr>
              <a:t>Куркова</a:t>
            </a:r>
            <a:r>
              <a:rPr lang="ru-RU" sz="1500" b="1" dirty="0" smtClean="0">
                <a:solidFill>
                  <a:srgbClr val="FF0000"/>
                </a:solidFill>
                <a:latin typeface="Comic Sans MS" pitchFamily="66" charset="0"/>
              </a:rPr>
              <a:t> М.А.</a:t>
            </a:r>
          </a:p>
        </p:txBody>
      </p:sp>
      <p:pic>
        <p:nvPicPr>
          <p:cNvPr id="17410" name="Picture 2" descr="C:\Users\Общий доступ\Desktop\IMG_0318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2877931" cy="5143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57752" y="214290"/>
            <a:ext cx="25717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Comic Sans MS" pitchFamily="66" charset="0"/>
              </a:rPr>
              <a:t>Выпуск </a:t>
            </a:r>
            <a:r>
              <a:rPr lang="ru-RU" sz="2100" dirty="0" smtClean="0">
                <a:solidFill>
                  <a:srgbClr val="FF0000"/>
                </a:solidFill>
                <a:latin typeface="Comic Sans MS" pitchFamily="66" charset="0"/>
              </a:rPr>
              <a:t>1979</a:t>
            </a:r>
            <a:r>
              <a:rPr lang="ru-RU" sz="2100" dirty="0" smtClean="0">
                <a:latin typeface="Comic Sans MS" pitchFamily="66" charset="0"/>
              </a:rPr>
              <a:t> года</a:t>
            </a:r>
            <a:endParaRPr lang="ru-RU" sz="21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1390</Words>
  <PresentationFormat>Экран (4:3)</PresentationFormat>
  <Paragraphs>153</Paragraphs>
  <Slides>21</Slides>
  <Notes>0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Acrobat Document</vt:lpstr>
      <vt:lpstr> Проект«Профессию дала школа»</vt:lpstr>
      <vt:lpstr>Дерево ценят по плодам</vt:lpstr>
      <vt:lpstr>Ольга Александровна Горенкова (девичья фамилия – Хозяинова), выпускница 1967 года (первый выпуск нашей школы), учитель математики. Случилось так, что после окончания университета и обязательной отработки в деревне Ольга Горенкова вернулась к педагогическому труду только спустя десять лет. Притом в свою родную школу, где работали ее учителя, еще помнившие ее ученицей. Можно себе представить, с какой дрожью в коленках входила она в эти двери: как встретят? как отнесутся? как воспримут – как ученицу или как коллегу? Опасения оказались напрасны.  Молодую учительницу окружили таким вниманием и заботой, что она сразу почувствовала себя как дома.  Помогали советом, щедро делились педагогическими секретами – все пошло впрок.  </vt:lpstr>
      <vt:lpstr>Слайд 4</vt:lpstr>
      <vt:lpstr>Лидия Михайловна Серова (девичья фамилия – Изотова), выпускница 1968 года (второй выпуск нашей школы), учитель химии и биологии. Когда детская мечта абитуриентки Лиды Изотовой стать врачом разбилась об острые рифы вступительных экзаменов в мединститут, девушке казалось, что  жизнь на этом и закончилась. Однако постепенно шок прошел, и, как это бывает у натур целеустремленных, отчаяние сменилось упрямым желанием доказать хотя бы самой себе: все равно я могу! и сделаю! И Лида засела за учебники. А поскольку в те времена болтаться  без работы было не принято, она устроилась лаборанткой в химический кабинет школы №1. Тогда она и подумать не могла, что этот вынужденный шаг станет поворотным в ее судьбе.</vt:lpstr>
      <vt:lpstr>  Химию в школе преподавала Анна Петровна Степанова – имя, овеянное легендами, одна из которых гласит, что редкинскую учительницу хорошо знали даже в Московском институте тонкой химической технологии, где ее ученики с блеском одерживали вступительные экзамены, неизменно вызывая восхищенное удивление тамошней профессуры. Работать бок о бок с таким педагогом – не просто наслаждение, это бесконечный мастер-класс в одной из самых замечательных профессий. Химия на уроках Степановой раскрывалась с такой увлекательной стороны, о которой вчерашняя выпускница и не подозревала. Учительница вела своих учеников, как завещал Сухомлинский, «на путь исследования, поднимала их к вершинам знаний». Сама она была безупречным образцом русской интеллигентки, в ней восхищало все – голос, дикция, мимика, манера держаться и одеваться, доброжелательность в сочетании со строгостью, педагогический такт. Словом, за год работы в школе юная Лида Изотова влюбилась  не только в науку химию, но и в учительницу. Не удивительно поэтому, что летом она держала экзамены не в медицинский вуз, а в педагогический…  Прошли годы. Творческая судьба Лидии Михайловны Серовой сложилась более чем успешно. Сотни благодарных учеников разлетелись по всей стране, труд педагога отмечен грамотой Министерства просвещения РФ. И вот еще о чем надо сказать: дочь Лидии Михайловны пошла по стопам матери и сейчас преподает химию в одной из московских школ. Не исключено, что наша выпускница станет родоначальником педагогической династии, там уже внучка подрастает…                                                                                                                    Ольховик Е.М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Выпускники школы-учителя и педагоги: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Ольга Александровна Горенкова (девичья фамилия – Хозяинова), выпускница 1967 года (первый выпуск нашей школы), учитель математики. Случилось так, что после окончания университета и обязательной отработки в деревне Ольга Горенкова вернулась к педагогическому труду только спустя десять лет. Притом в свою родную школу, где работали ее учителя, еще помнившие ее ученицей. Можно себе представить, с какой дрожью в коленках входила она в эти двери: как встретят? как отнесутся? как воспримут – как ученицу или как коллегу? Опасения оказались напрасны.  Молодую учительницу окружили таким вниманием и заботой, что она сразу почувствовала себя как дома.  Помогали советом, щедро делились педагогическими секретами – все пошло впрок. Высокую профессиональную планку своих наставников Ольга Горенкова подняла еще выше. Когда ЕГЭ по математике делал только первые пробные шаги в отечественном образовании,  в нем участвовали ученики Ольги Александровны и показали блестящие результаты.  Работа учительницы была отмечена грамотой районного департамента образования. Вообще, ученики – предмет особой гордости педагога Горенковой. Об их успехах она готова рассказывать бесконечно. Ее выпускники  становились студентами московских, тверских и питерских вузов, а одна ученица получила высшее образование в Великобритании. Наставница вырастила и смену себе: в столичной школе преподает математику ее ученица Ирина Орлова.  Не зря, видно, народная молва гласит, что Ольга Александровна Горенкова – одна из лучших  редкинских педагогов-математиков.  </dc:title>
  <dc:creator>Общий доступ</dc:creator>
  <cp:lastModifiedBy>Общий доступ</cp:lastModifiedBy>
  <cp:revision>13</cp:revision>
  <dcterms:created xsi:type="dcterms:W3CDTF">2020-09-25T11:02:07Z</dcterms:created>
  <dcterms:modified xsi:type="dcterms:W3CDTF">2020-10-08T11:12:27Z</dcterms:modified>
</cp:coreProperties>
</file>