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2" r:id="rId4"/>
    <p:sldId id="283" r:id="rId5"/>
    <p:sldId id="257" r:id="rId6"/>
    <p:sldId id="281" r:id="rId7"/>
    <p:sldId id="279" r:id="rId8"/>
    <p:sldId id="271" r:id="rId9"/>
    <p:sldId id="262" r:id="rId10"/>
    <p:sldId id="264" r:id="rId11"/>
    <p:sldId id="265" r:id="rId12"/>
    <p:sldId id="284" r:id="rId13"/>
    <p:sldId id="27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84950"/>
    <a:srgbClr val="0B6069"/>
    <a:srgbClr val="0C656F"/>
    <a:srgbClr val="0B6870"/>
    <a:srgbClr val="EEEABB"/>
    <a:srgbClr val="F68A5B"/>
    <a:srgbClr val="F7A74F"/>
    <a:srgbClr val="027783"/>
    <a:srgbClr val="0D7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8" autoAdjust="0"/>
    <p:restoredTop sz="95501" autoAdjust="0"/>
  </p:normalViewPr>
  <p:slideViewPr>
    <p:cSldViewPr>
      <p:cViewPr>
        <p:scale>
          <a:sx n="100" d="100"/>
          <a:sy n="100" d="100"/>
        </p:scale>
        <p:origin x="-5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D7D89">
                <a:shade val="30000"/>
                <a:satMod val="115000"/>
              </a:srgbClr>
            </a:gs>
            <a:gs pos="50000">
              <a:srgbClr val="0D7D89">
                <a:shade val="67500"/>
                <a:satMod val="115000"/>
              </a:srgbClr>
            </a:gs>
            <a:gs pos="100000">
              <a:srgbClr val="0D7D89">
                <a:shade val="100000"/>
                <a:satMod val="115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&#1056;&#1072;&#1073;&#1086;&#1090;&#1072;\&#1050;&#1083;&#1091;&#1073;\2011-2012\&#1055;&#1086;&#1089;&#1074;&#1103;&#1097;&#1077;&#1085;&#1080;&#1077;%20&#1074;%20&#1089;&#1090;&#1091;&#1076;&#1077;&#1085;&#1090;&#1099;\&#1084;&#1091;&#1079;&#1099;&#1082;&#1072;%20&#1073;&#1077;&#1079;%20&#1089;&#1083;&#1086;&#1074;\&#1084;&#1091;&#1079;&#1099;&#1082;&#1072;%20&#1073;&#1077;&#1079;%20&#1089;&#1083;&#1086;&#1074;%20-%20&#1044;&#1083;&#1103;%20&#1087;&#1088;&#1077;&#1079;&#1077;&#1085;&#1090;&#1072;&#1094;&#1080;&#1080;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club20323705" TargetMode="External"/><Relationship Id="rId2" Type="http://schemas.openxmlformats.org/officeDocument/2006/relationships/hyperlink" Target="http://www.tvgsha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hyperlink" Target="http://vk.com/club3398678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узыка без слов - Для презентац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D:\Работа\Новая папка\плакат\jFOArzhVLS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140968"/>
          </a:xfrm>
          <a:gradFill flip="none" rotWithShape="1">
            <a:gsLst>
              <a:gs pos="0">
                <a:srgbClr val="0D7D89">
                  <a:shade val="30000"/>
                  <a:satMod val="115000"/>
                </a:srgbClr>
              </a:gs>
              <a:gs pos="50000">
                <a:srgbClr val="0D7D89">
                  <a:shade val="67500"/>
                  <a:satMod val="115000"/>
                </a:srgbClr>
              </a:gs>
              <a:gs pos="100000">
                <a:srgbClr val="0D7D8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7A74F"/>
                </a:solidFill>
                <a:latin typeface="Impact" pitchFamily="34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</a:t>
            </a:r>
            <a:r>
              <a:rPr lang="ru-RU" dirty="0" smtClean="0">
                <a:solidFill>
                  <a:srgbClr val="F7A74F"/>
                </a:solidFill>
                <a:latin typeface="Impact" pitchFamily="34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7A74F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7A74F"/>
                </a:solidFill>
                <a:latin typeface="Impact" pitchFamily="34" charset="0"/>
                <a:cs typeface="Times New Roman" pitchFamily="18" charset="0"/>
              </a:rPr>
              <a:t>ТВЕРСКАЯ</a:t>
            </a:r>
            <a:br>
              <a:rPr lang="ru-RU" dirty="0" smtClean="0">
                <a:solidFill>
                  <a:srgbClr val="F7A74F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7A74F"/>
                </a:solidFill>
                <a:latin typeface="Impact" pitchFamily="34" charset="0"/>
                <a:cs typeface="Times New Roman" pitchFamily="18" charset="0"/>
              </a:rPr>
              <a:t>ГОСУДАРСТВЕННАЯ СЕЛЬСКОХОЗЯЙСТВЕННАЯ АКАДЕМИЯ</a:t>
            </a:r>
            <a:endParaRPr lang="ru-RU" dirty="0">
              <a:solidFill>
                <a:srgbClr val="F7A74F"/>
              </a:solidFill>
              <a:latin typeface="Impact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988"/>
    </mc:Choice>
    <mc:Fallback xmlns="">
      <p:transition advTm="10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8640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latin typeface="Impact" pitchFamily="34" charset="0"/>
              </a:rPr>
              <a:t>СПОРТИВНЫЙ КОМПЛЕКС</a:t>
            </a:r>
            <a:endParaRPr lang="ru-RU" sz="17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89040"/>
            <a:ext cx="4391026" cy="29270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2255"/>
            <a:ext cx="4095908" cy="61438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97" y="572255"/>
            <a:ext cx="4393129" cy="2928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839"/>
    </mc:Choice>
    <mc:Fallback xmlns="">
      <p:transition advTm="1183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88640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latin typeface="Impact" pitchFamily="34" charset="0"/>
              </a:rPr>
              <a:t>МНОГООБРАЗИЕ ФОРМ ДОСУГОВОЙ ДЕЯТЕЛЬНОСТИ</a:t>
            </a:r>
            <a:endParaRPr lang="ru-RU" sz="17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94435"/>
            <a:ext cx="4006200" cy="2670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64448"/>
            <a:ext cx="4078208" cy="2718805"/>
          </a:xfrm>
          <a:prstGeom prst="rect">
            <a:avLst/>
          </a:prstGeom>
        </p:spPr>
      </p:pic>
      <p:pic>
        <p:nvPicPr>
          <p:cNvPr id="1026" name="Picture 2" descr="https://pp.userapi.com/c841439/v841439075/30a6e/0JKNRh_hL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4448"/>
            <a:ext cx="3983088" cy="265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841439/v841439075/30b68/RdAe01YWUZ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8" y="4005064"/>
            <a:ext cx="4007765" cy="26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35"/>
    </mc:Choice>
    <mc:Fallback xmlns="">
      <p:transition advTm="1083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88640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latin typeface="Impact" pitchFamily="34" charset="0"/>
              </a:rPr>
              <a:t>СТОЛОВАЯ</a:t>
            </a:r>
            <a:endParaRPr lang="ru-RU" sz="17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7" y="542583"/>
            <a:ext cx="4448857" cy="2966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25035"/>
            <a:ext cx="3960440" cy="26405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43046"/>
            <a:ext cx="2089959" cy="3134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42583"/>
            <a:ext cx="2085866" cy="31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6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86"/>
    </mc:Choice>
    <mc:Fallback xmlns="">
      <p:transition advTm="1118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95611"/>
            <a:ext cx="914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68A5B"/>
                </a:solidFill>
                <a:latin typeface="Impact" pitchFamily="34" charset="0"/>
                <a:cs typeface="Times New Roman" pitchFamily="18" charset="0"/>
              </a:rPr>
              <a:t>Чтобы стать студентом Тверской государственной</a:t>
            </a:r>
            <a:br>
              <a:rPr lang="ru-RU" sz="2400" dirty="0" smtClean="0">
                <a:solidFill>
                  <a:srgbClr val="F68A5B"/>
                </a:solidFill>
                <a:latin typeface="Impact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68A5B"/>
                </a:solidFill>
                <a:latin typeface="Impact" pitchFamily="34" charset="0"/>
                <a:cs typeface="Times New Roman" pitchFamily="18" charset="0"/>
              </a:rPr>
              <a:t>сельскохозяйственной академии, обращайтесь:</a:t>
            </a:r>
          </a:p>
          <a:p>
            <a:pPr algn="ctr"/>
            <a:endParaRPr lang="ru-RU" sz="2400" dirty="0" smtClean="0">
              <a:solidFill>
                <a:srgbClr val="F68A5B"/>
              </a:solidFill>
              <a:latin typeface="Impact" pitchFamily="34" charset="0"/>
              <a:cs typeface="Times New Roman" pitchFamily="18" charset="0"/>
            </a:endParaRPr>
          </a:p>
          <a:p>
            <a:pPr algn="ctr"/>
            <a:endParaRPr lang="ru-RU" sz="400" dirty="0" smtClean="0">
              <a:solidFill>
                <a:srgbClr val="C00000"/>
              </a:solidFill>
              <a:latin typeface="Impact" pitchFamily="34" charset="0"/>
              <a:cs typeface="Times New Roman" pitchFamily="18" charset="0"/>
            </a:endParaRPr>
          </a:p>
          <a:p>
            <a:pPr marL="342900" indent="-342900" algn="ctr">
              <a:buAutoNum type="arabicPeriod"/>
            </a:pPr>
            <a:r>
              <a:rPr lang="ru-RU" dirty="0" smtClean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Приемная комиссия: 8 905 606 34 83; 8 905 606 27 52</a:t>
            </a:r>
          </a:p>
          <a:p>
            <a:pPr marL="342900" indent="-342900" algn="ctr">
              <a:buAutoNum type="arabicPeriod"/>
            </a:pPr>
            <a:endParaRPr lang="ru-RU" dirty="0" smtClean="0">
              <a:solidFill>
                <a:schemeClr val="bg1"/>
              </a:solidFill>
              <a:latin typeface="Impact" pitchFamily="34" charset="0"/>
              <a:cs typeface="Times New Roman" pitchFamily="18" charset="0"/>
            </a:endParaRPr>
          </a:p>
          <a:p>
            <a:pPr marL="342900" indent="-342900" algn="ctr"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Сайт Тверской ГСХА: </a:t>
            </a:r>
            <a:r>
              <a:rPr lang="en-US" dirty="0" smtClean="0">
                <a:solidFill>
                  <a:schemeClr val="bg1"/>
                </a:solidFill>
                <a:latin typeface="Impact" pitchFamily="34" charset="0"/>
                <a:cs typeface="Times New Roman" pitchFamily="18" charset="0"/>
                <a:hlinkClick r:id="rId2"/>
              </a:rPr>
              <a:t>www</a:t>
            </a:r>
            <a:r>
              <a:rPr lang="ru-RU" dirty="0" smtClean="0">
                <a:solidFill>
                  <a:schemeClr val="bg1"/>
                </a:solidFill>
                <a:latin typeface="Impact" pitchFamily="34" charset="0"/>
                <a:cs typeface="Times New Roman" pitchFamily="18" charset="0"/>
                <a:hlinkClick r:id="rId2"/>
              </a:rPr>
              <a:t>.</a:t>
            </a:r>
            <a:r>
              <a:rPr lang="en-US" dirty="0" smtClean="0">
                <a:solidFill>
                  <a:schemeClr val="bg1"/>
                </a:solidFill>
                <a:latin typeface="Impact" pitchFamily="34" charset="0"/>
                <a:cs typeface="Times New Roman" pitchFamily="18" charset="0"/>
                <a:hlinkClick r:id="rId2"/>
              </a:rPr>
              <a:t>tvgsha.ru</a:t>
            </a:r>
            <a:endParaRPr lang="ru-RU" dirty="0" smtClean="0">
              <a:solidFill>
                <a:schemeClr val="bg1"/>
              </a:solidFill>
              <a:latin typeface="Impact" pitchFamily="34" charset="0"/>
              <a:cs typeface="Times New Roman" pitchFamily="18" charset="0"/>
            </a:endParaRPr>
          </a:p>
          <a:p>
            <a:pPr marL="342900" indent="-342900" algn="ctr">
              <a:buFontTx/>
              <a:buAutoNum type="arabicPeriod"/>
            </a:pPr>
            <a:endParaRPr lang="ru-RU" dirty="0" smtClean="0">
              <a:solidFill>
                <a:schemeClr val="bg1"/>
              </a:solidFill>
              <a:latin typeface="Impact" pitchFamily="34" charset="0"/>
              <a:cs typeface="Times New Roman" pitchFamily="18" charset="0"/>
            </a:endParaRPr>
          </a:p>
          <a:p>
            <a:pPr marL="342900" indent="-342900" algn="ctr"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Группы «В контакте»:</a:t>
            </a:r>
          </a:p>
          <a:p>
            <a:pPr marL="342900" indent="-342900" algn="ctr">
              <a:buFontTx/>
              <a:buAutoNum type="arabicPeriod"/>
            </a:pPr>
            <a:endParaRPr lang="ru-RU" dirty="0" smtClean="0">
              <a:solidFill>
                <a:schemeClr val="bg1"/>
              </a:solidFill>
              <a:latin typeface="Impact" pitchFamily="34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Абитуриенту Тверской ГСХА </a:t>
            </a:r>
            <a:r>
              <a:rPr lang="en-US" dirty="0" smtClean="0">
                <a:solidFill>
                  <a:schemeClr val="bg1"/>
                </a:solidFill>
                <a:latin typeface="Impact" pitchFamily="34" charset="0"/>
                <a:cs typeface="Times New Roman" pitchFamily="18" charset="0"/>
                <a:hlinkClick r:id="rId3"/>
              </a:rPr>
              <a:t>vk.com/club20323705</a:t>
            </a:r>
            <a:endParaRPr lang="ru-RU" dirty="0" smtClean="0">
              <a:solidFill>
                <a:schemeClr val="bg1"/>
              </a:solidFill>
              <a:latin typeface="Impact" pitchFamily="34" charset="0"/>
              <a:cs typeface="Times New Roman" pitchFamily="18" charset="0"/>
            </a:endParaRPr>
          </a:p>
          <a:p>
            <a:pPr marL="342900" indent="-342900" algn="ctr"/>
            <a:r>
              <a:rPr lang="ru-RU" dirty="0" smtClean="0">
                <a:solidFill>
                  <a:schemeClr val="bg1"/>
                </a:solidFill>
                <a:latin typeface="Impact" pitchFamily="34" charset="0"/>
                <a:cs typeface="Times New Roman" pitchFamily="18" charset="0"/>
              </a:rPr>
              <a:t>            Вести ТГСХА </a:t>
            </a:r>
            <a:r>
              <a:rPr lang="en-US" dirty="0" smtClean="0">
                <a:solidFill>
                  <a:schemeClr val="bg1"/>
                </a:solidFill>
                <a:latin typeface="Impact" pitchFamily="34" charset="0"/>
                <a:cs typeface="Times New Roman" pitchFamily="18" charset="0"/>
                <a:hlinkClick r:id="rId4"/>
              </a:rPr>
              <a:t>vk.com/club33986788</a:t>
            </a:r>
            <a:endParaRPr lang="ru-RU" dirty="0" smtClean="0">
              <a:solidFill>
                <a:schemeClr val="bg1"/>
              </a:solidFill>
              <a:latin typeface="Impact" pitchFamily="34" charset="0"/>
              <a:cs typeface="Times New Roman" pitchFamily="18" charset="0"/>
            </a:endParaRPr>
          </a:p>
          <a:p>
            <a:pPr marL="342900" indent="-342900" algn="ctr"/>
            <a:endParaRPr lang="ru-RU" dirty="0" smtClean="0">
              <a:solidFill>
                <a:schemeClr val="bg1"/>
              </a:solidFill>
              <a:latin typeface="Impact" pitchFamily="34" charset="0"/>
              <a:cs typeface="Times New Roman" pitchFamily="18" charset="0"/>
            </a:endParaRPr>
          </a:p>
          <a:p>
            <a:pPr marL="342900" indent="-342900"/>
            <a:endParaRPr lang="ru-RU" dirty="0" smtClean="0">
              <a:solidFill>
                <a:schemeClr val="bg1"/>
              </a:solidFill>
              <a:latin typeface="Impact" pitchFamily="34" charset="0"/>
              <a:cs typeface="Times New Roman" pitchFamily="18" charset="0"/>
            </a:endParaRPr>
          </a:p>
          <a:p>
            <a:pPr marL="342900" indent="-342900" algn="just"/>
            <a:endParaRPr lang="ru-RU" sz="1100" dirty="0" smtClean="0">
              <a:latin typeface="Impact" pitchFamily="34" charset="0"/>
              <a:cs typeface="Times New Roman" pitchFamily="18" charset="0"/>
            </a:endParaRPr>
          </a:p>
          <a:p>
            <a:pPr marL="342900" indent="-342900" algn="ctr"/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6" y="0"/>
            <a:ext cx="9144000" cy="233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0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965"/>
    </mc:Choice>
    <mc:Fallback xmlns="">
      <p:transition advTm="1096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36512" y="6293351"/>
            <a:ext cx="9180512" cy="592033"/>
          </a:xfrm>
          <a:prstGeom prst="rect">
            <a:avLst/>
          </a:prstGeom>
          <a:solidFill>
            <a:srgbClr val="0B6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-36512" y="0"/>
            <a:ext cx="9180512" cy="6400194"/>
          </a:xfrm>
          <a:prstGeom prst="rect">
            <a:avLst/>
          </a:prstGeom>
          <a:solidFill>
            <a:srgbClr val="0D7D89"/>
          </a:solidFill>
          <a:ln>
            <a:solidFill>
              <a:srgbClr val="0C717D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290985" y="5903694"/>
            <a:ext cx="2889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EEEABB"/>
                </a:solidFill>
                <a:latin typeface="Impact" pitchFamily="34" charset="0"/>
                <a:ea typeface="Tahoma" panose="020B0604030504040204" pitchFamily="34" charset="0"/>
                <a:cs typeface="Aharoni" pitchFamily="2" charset="-79"/>
              </a:rPr>
              <a:t>ВЕТЕРИНАРНО-САНИТАРНАЯ ЭКСПЕРТИЗА</a:t>
            </a:r>
            <a:endParaRPr lang="ru-RU" sz="1200" dirty="0">
              <a:solidFill>
                <a:srgbClr val="EEEABB"/>
              </a:solidFill>
              <a:latin typeface="Impact" pitchFamily="34" charset="0"/>
              <a:ea typeface="Tahoma" panose="020B0604030504040204" pitchFamily="34" charset="0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0192" y="6122415"/>
            <a:ext cx="2961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EEEABB"/>
                </a:solidFill>
                <a:latin typeface="Impact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ВЕТЕРИНАРИЯ</a:t>
            </a:r>
            <a:endParaRPr lang="ru-RU" sz="1200" dirty="0">
              <a:solidFill>
                <a:srgbClr val="EEEABB"/>
              </a:solidFill>
              <a:latin typeface="Impact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6392361"/>
            <a:ext cx="2889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EEEABB"/>
                </a:solidFill>
                <a:latin typeface="Impact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БИОТЕХНОЛОГИЯ</a:t>
            </a:r>
            <a:endParaRPr lang="ru-RU" sz="1200" dirty="0">
              <a:solidFill>
                <a:srgbClr val="EEEABB"/>
              </a:solidFill>
              <a:latin typeface="Impact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7724" t="72887" r="30701" b="24313"/>
          <a:stretch/>
        </p:blipFill>
        <p:spPr>
          <a:xfrm>
            <a:off x="6157233" y="5877272"/>
            <a:ext cx="214967" cy="2149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67724" t="72887" r="30701" b="24313"/>
          <a:stretch/>
        </p:blipFill>
        <p:spPr>
          <a:xfrm>
            <a:off x="6157231" y="6122416"/>
            <a:ext cx="214967" cy="2149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67724" t="72887" r="30701" b="24313"/>
          <a:stretch/>
        </p:blipFill>
        <p:spPr>
          <a:xfrm>
            <a:off x="6157233" y="6400194"/>
            <a:ext cx="214967" cy="214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73"/>
    </mc:Choice>
    <mc:Fallback xmlns="">
      <p:transition advTm="1107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8640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latin typeface="Impact" pitchFamily="34" charset="0"/>
              </a:rPr>
              <a:t>ТЕХНОЛОГИЧЕСКИЙ ФАКУЛЬТЕТ: РУССКИЙ ЯЗЫК, МАТЕМАТИКА ПРОФИЛЬНАЯ, БИОЛОГИЯ (ХИМИЯ) </a:t>
            </a:r>
            <a:endParaRPr lang="ru-RU" sz="17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5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736"/>
    </mc:Choice>
    <mc:Fallback xmlns="">
      <p:transition advTm="1073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latin typeface="Impact" pitchFamily="34" charset="0"/>
              </a:rPr>
              <a:t>ЭКОНОМИЧЕСКИЙ ФАКУЛЬТЕТ: РУССКИЙ ЯЗЫК, МАТЕМАТИКА ПРОФИЛЬНАЯ, </a:t>
            </a:r>
            <a:endParaRPr lang="ru-RU" sz="1700" dirty="0">
              <a:solidFill>
                <a:schemeClr val="bg1"/>
              </a:solidFill>
              <a:latin typeface="Impact" pitchFamily="34" charset="0"/>
            </a:endParaRPr>
          </a:p>
          <a:p>
            <a:pPr algn="ctr"/>
            <a:r>
              <a:rPr lang="ru-RU" sz="1700" dirty="0" smtClean="0">
                <a:solidFill>
                  <a:schemeClr val="bg1"/>
                </a:solidFill>
                <a:latin typeface="Impact" pitchFamily="34" charset="0"/>
              </a:rPr>
              <a:t>ОБЩЕСТВОЗНАНИЕ (ИНФОРМАТИКА И ИКТ)</a:t>
            </a:r>
            <a:endParaRPr lang="ru-RU" sz="17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98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652"/>
    </mc:Choice>
    <mc:Fallback xmlns="">
      <p:transition advTm="965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9269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6632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latin typeface="Impact" pitchFamily="34" charset="0"/>
              </a:rPr>
              <a:t>ИНЖЕНЕРНЫЙ ФАКУЛЬТЕТ: РУССКИЙ ЯЗЫК, МАТЕМАТИКА ПРОФИЛЬНАЯ,</a:t>
            </a:r>
          </a:p>
          <a:p>
            <a:pPr algn="ctr"/>
            <a:r>
              <a:rPr lang="ru-RU" sz="1700" dirty="0" smtClean="0">
                <a:solidFill>
                  <a:schemeClr val="bg1"/>
                </a:solidFill>
                <a:latin typeface="Impact" pitchFamily="34" charset="0"/>
              </a:rPr>
              <a:t> ФИЗИКА (ИНФОРМАТИКА И ИКТ)</a:t>
            </a:r>
            <a:endParaRPr lang="ru-RU" sz="17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02"/>
    </mc:Choice>
    <mc:Fallback xmlns="">
      <p:transition advTm="1110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68A5B"/>
          </a:solidFill>
        </p:spPr>
      </p:pic>
      <p:pic>
        <p:nvPicPr>
          <p:cNvPr id="1026" name="Picture 2" descr="C:\Users\Paul\Desktop\Сним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37936" y="5841375"/>
            <a:ext cx="3506064" cy="972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5862975"/>
            <a:ext cx="34724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Impact" pitchFamily="34" charset="0"/>
              </a:rPr>
              <a:t>ФИЗИКА (ИНФОРМАТИКА И ИКТ) –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Impact" pitchFamily="34" charset="0"/>
              </a:rPr>
              <a:t>ИНЖЕНЕРНЫЙ ФАКУЛЬТЕТ</a:t>
            </a:r>
            <a:endParaRPr lang="ru-RU" sz="1200" dirty="0">
              <a:solidFill>
                <a:schemeClr val="bg1"/>
              </a:solidFill>
              <a:latin typeface="Impact" pitchFamily="34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Impact" pitchFamily="34" charset="0"/>
              </a:rPr>
              <a:t>ОБЩЕСТВОЗНАНИЕ (ИНФОРМАТИКА И ИКТ) –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Impact" pitchFamily="34" charset="0"/>
              </a:rPr>
              <a:t>ЭКОНОМИЧЕСКИЙ ФАКУЛЬТЕТ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Impact" pitchFamily="34" charset="0"/>
              </a:rPr>
              <a:t>БИОЛОГИЯ (ХИМИЯ) – ТЕХНОЛОГИЧЕСКИЙ ФАКУЛЬТЕТ</a:t>
            </a:r>
            <a:endParaRPr lang="ru-RU" sz="12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200"/>
    </mc:Choice>
    <mc:Fallback xmlns="">
      <p:transition advTm="112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623"/>
            <a:ext cx="3816424" cy="544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91239"/>
            <a:ext cx="3672408" cy="546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7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783"/>
    </mc:Choice>
    <mc:Fallback xmlns="">
      <p:transition advTm="1178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88640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bg1"/>
                </a:solidFill>
                <a:latin typeface="Impact" pitchFamily="34" charset="0"/>
              </a:rPr>
              <a:t>ОБЩЕЖИТИЕ</a:t>
            </a:r>
            <a:endParaRPr lang="ru-RU" sz="1700" dirty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958"/>
    </mc:Choice>
    <mc:Fallback xmlns="">
      <p:transition advTm="1095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0" y="130316"/>
            <a:ext cx="658236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Impact" pitchFamily="34" charset="0"/>
              </a:rPr>
              <a:t>               ПРОГРАММЫ ПРОФЕССИОНАЛЬНОЙ ПЕРЕПОДГОТОВКИ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bg1"/>
                </a:solidFill>
                <a:latin typeface="Impact" pitchFamily="34" charset="0"/>
              </a:rPr>
              <a:t>Экономика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bg1"/>
                </a:solidFill>
                <a:latin typeface="Impact" pitchFamily="34" charset="0"/>
              </a:rPr>
              <a:t>Менеджмент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latin typeface="Impact" pitchFamily="34" charset="0"/>
              </a:rPr>
              <a:t>Переводчик в сфере профессиональной </a:t>
            </a:r>
            <a:r>
              <a:rPr lang="ru-RU" sz="2200" dirty="0" smtClean="0">
                <a:solidFill>
                  <a:schemeClr val="bg1"/>
                </a:solidFill>
                <a:latin typeface="Impact" pitchFamily="34" charset="0"/>
              </a:rPr>
              <a:t>коммуникации</a:t>
            </a:r>
            <a:endParaRPr lang="ru-RU" sz="22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0" y="1628800"/>
            <a:ext cx="6732240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solidFill>
                <a:schemeClr val="bg1"/>
              </a:solidFill>
              <a:latin typeface="Impact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Impact" pitchFamily="34" charset="0"/>
              </a:rPr>
              <a:t>ПРОГРАММЫ ПРОФЕССИОНАЛЬНОГО ОБУЧЕНИЯ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Слесарь по ремонту сельскохозяйственных машин и оборудования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Слесарь по топливной аппаратуре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Слесарь по ремонту автомобилей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Слесарь-электрик по ремонту электрооборудования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Тракторист-машинист сельскохозяйственного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производства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Водитель внедорожных </a:t>
            </a:r>
            <a:r>
              <a:rPr lang="ru-RU" sz="2000" dirty="0" err="1">
                <a:solidFill>
                  <a:schemeClr val="bg1"/>
                </a:solidFill>
                <a:latin typeface="Impact" pitchFamily="34" charset="0"/>
              </a:rPr>
              <a:t>мототранспортных</a:t>
            </a: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 средств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(самоходные машины категория А-I)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Водитель транспортных средств категории «В»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Сварщик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Садовод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Пекарь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Impact" pitchFamily="34" charset="0"/>
              </a:rPr>
              <a:t>Животновод</a:t>
            </a:r>
          </a:p>
          <a:p>
            <a:pPr algn="ctr"/>
            <a:endParaRPr lang="ru-RU" sz="17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352" y="63521"/>
            <a:ext cx="2039390" cy="1359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353" y="1451857"/>
            <a:ext cx="2055152" cy="1370101"/>
          </a:xfrm>
          <a:prstGeom prst="rect">
            <a:avLst/>
          </a:prstGeom>
        </p:spPr>
      </p:pic>
      <p:pic>
        <p:nvPicPr>
          <p:cNvPr id="8" name="Picture 4" descr="C:\Users\VPavlov\Desktop\Ehx-8jafkO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19079" r="20356" b="8840"/>
          <a:stretch/>
        </p:blipFill>
        <p:spPr bwMode="auto">
          <a:xfrm>
            <a:off x="7053352" y="2884136"/>
            <a:ext cx="2039390" cy="1453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VPavlov\Desktop\F6pOL9udDkQ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5"/>
          <a:stretch/>
        </p:blipFill>
        <p:spPr bwMode="auto">
          <a:xfrm>
            <a:off x="7053352" y="4399694"/>
            <a:ext cx="2055153" cy="150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06"/>
    </mc:Choice>
    <mc:Fallback xmlns="">
      <p:transition advTm="1110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690</TotalTime>
  <Words>150</Words>
  <Application>Microsoft Office PowerPoint</Application>
  <PresentationFormat>Экран (4:3)</PresentationFormat>
  <Paragraphs>52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ФЕДЕРАЛЬНОЕ ГОСУДАРСТВЕННОЕ БЮДЖЕТНОЕ ОБРАЗОВАТЕЛЬНОЕ УЧРЕЖДЕНИЕ ВЫСШЕГО ОБРАЗОВАНИЯ ТВЕРСКАЯ ГОСУДАРСТВЕННАЯ СЕЛЬСКОХОЗЯЙСТВЕННАЯ АКАДЕМИЯ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ПРОФЕССИОНАЛЬНОГО ОБРАЗОВАНИЯ ТВЕРСКАЯ ГОСУДАРСТВЕННАЯ СЕЛЬСКОХОЗЯЙСТВЕННАЯ АКАДЕМИЯ</dc:title>
  <dc:creator>Екатерина</dc:creator>
  <cp:lastModifiedBy>dc1-admin</cp:lastModifiedBy>
  <cp:revision>109</cp:revision>
  <dcterms:created xsi:type="dcterms:W3CDTF">2013-11-11T18:21:26Z</dcterms:created>
  <dcterms:modified xsi:type="dcterms:W3CDTF">2020-11-12T12:03:06Z</dcterms:modified>
</cp:coreProperties>
</file>