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9" r:id="rId13"/>
    <p:sldId id="270" r:id="rId14"/>
    <p:sldId id="271" r:id="rId15"/>
    <p:sldId id="272" r:id="rId16"/>
    <p:sldId id="280" r:id="rId17"/>
    <p:sldId id="281" r:id="rId18"/>
    <p:sldId id="283" r:id="rId19"/>
    <p:sldId id="284" r:id="rId20"/>
    <p:sldId id="282" r:id="rId21"/>
    <p:sldId id="273" r:id="rId22"/>
    <p:sldId id="274" r:id="rId23"/>
    <p:sldId id="275" r:id="rId24"/>
    <p:sldId id="276" r:id="rId25"/>
    <p:sldId id="277" r:id="rId26"/>
    <p:sldId id="278" r:id="rId27"/>
    <p:sldId id="279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306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ProPowerPoint\Шаблоны\В работе\Компьютер\Kom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21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412776"/>
            <a:ext cx="4737567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733256"/>
            <a:ext cx="5789438" cy="768454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ProPowerPoint\Шаблоны\В работе\Компьютер\KompSlide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5189538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484313"/>
            <a:ext cx="8229600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9" name="TextBox 6"/>
          <p:cNvSpPr txBox="1">
            <a:spLocks noChangeArrowheads="1"/>
          </p:cNvSpPr>
          <p:nvPr/>
        </p:nvSpPr>
        <p:spPr bwMode="auto">
          <a:xfrm>
            <a:off x="-31750" y="6623050"/>
            <a:ext cx="125571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1100" smtClean="0">
                <a:solidFill>
                  <a:srgbClr val="93CDDD"/>
                </a:solidFill>
              </a:rPr>
              <a:t>ProPowerPoint.Ru</a:t>
            </a:r>
            <a:endParaRPr lang="ru-RU" sz="1100" smtClean="0">
              <a:solidFill>
                <a:srgbClr val="93CDDD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/>
              <a:t>Безопасный Интернет для школьников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6089546"/>
            <a:ext cx="5789438" cy="768454"/>
          </a:xfrm>
        </p:spPr>
        <p:txBody>
          <a:bodyPr/>
          <a:lstStyle/>
          <a:p>
            <a:r>
              <a:rPr lang="ru-RU" sz="4400" dirty="0" smtClean="0"/>
              <a:t>Безопасный Интернет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МЕССЕНДЖЕРЫ</a:t>
            </a:r>
            <a:endParaRPr lang="ru-RU" dirty="0"/>
          </a:p>
        </p:txBody>
      </p:sp>
      <p:pic>
        <p:nvPicPr>
          <p:cNvPr id="10" name="Содержимое 9" descr="9828bc36898ee3dfddc4de2f66f638af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0633" y="1484313"/>
            <a:ext cx="7582733" cy="51847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5189538" cy="777875"/>
          </a:xfrm>
        </p:spPr>
        <p:txBody>
          <a:bodyPr/>
          <a:lstStyle/>
          <a:p>
            <a:r>
              <a:rPr lang="ru-RU" sz="3200" b="1" dirty="0" smtClean="0"/>
              <a:t>«</a:t>
            </a:r>
            <a:r>
              <a:rPr lang="ru-RU" sz="3200" b="1" dirty="0" err="1" smtClean="0"/>
              <a:t>Фейковые</a:t>
            </a:r>
            <a:r>
              <a:rPr lang="ru-RU" sz="3200" b="1" dirty="0" smtClean="0"/>
              <a:t>» новости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/>
              <a:t>Доверяй, но проверяй!</a:t>
            </a:r>
            <a:endParaRPr lang="ru-RU" sz="2800" dirty="0"/>
          </a:p>
        </p:txBody>
      </p:sp>
      <p:pic>
        <p:nvPicPr>
          <p:cNvPr id="5" name="Рисунок 4" descr="trolling_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794" y="2071678"/>
            <a:ext cx="4929222" cy="44589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5189538" cy="777875"/>
          </a:xfrm>
        </p:spPr>
        <p:txBody>
          <a:bodyPr/>
          <a:lstStyle/>
          <a:p>
            <a:r>
              <a:rPr lang="ru-RU" sz="2800" b="1" dirty="0" smtClean="0"/>
              <a:t>«</a:t>
            </a:r>
            <a:r>
              <a:rPr lang="ru-RU" sz="2800" b="1" dirty="0" err="1" smtClean="0"/>
              <a:t>Фейковые</a:t>
            </a:r>
            <a:r>
              <a:rPr lang="ru-RU" sz="2800" b="1" dirty="0" smtClean="0"/>
              <a:t>» объявления с просьбой о помощи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Прежде чем сделать доброе дело, подумай!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5189538" cy="777875"/>
          </a:xfrm>
        </p:spPr>
        <p:txBody>
          <a:bodyPr/>
          <a:lstStyle/>
          <a:p>
            <a:r>
              <a:rPr lang="ru-RU" sz="3600" dirty="0" err="1" smtClean="0"/>
              <a:t>Торренты</a:t>
            </a:r>
            <a:r>
              <a:rPr lang="ru-RU" sz="3600" dirty="0" smtClean="0"/>
              <a:t> и </a:t>
            </a:r>
            <a:r>
              <a:rPr lang="ru-RU" sz="3600" dirty="0" err="1" smtClean="0"/>
              <a:t>файлообменники</a:t>
            </a:r>
            <a:endParaRPr lang="ru-RU" sz="3600" dirty="0"/>
          </a:p>
        </p:txBody>
      </p:sp>
      <p:pic>
        <p:nvPicPr>
          <p:cNvPr id="4" name="Содержимое 3" descr="torren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0250" y="2343150"/>
            <a:ext cx="7683500" cy="34671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Вирусы в файлах</a:t>
            </a:r>
            <a:endParaRPr lang="ru-RU" dirty="0"/>
          </a:p>
        </p:txBody>
      </p:sp>
      <p:pic>
        <p:nvPicPr>
          <p:cNvPr id="4" name="Содержимое 3" descr="maxresdefaul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07820"/>
            <a:ext cx="8229600" cy="493776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5189538" cy="777875"/>
          </a:xfrm>
        </p:spPr>
        <p:txBody>
          <a:bodyPr/>
          <a:lstStyle/>
          <a:p>
            <a:r>
              <a:rPr lang="ru-RU" sz="3600" dirty="0" smtClean="0"/>
              <a:t>Кража денег с телефона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Не вводите номер своего телефона на сомнительных сайтах.</a:t>
            </a:r>
          </a:p>
          <a:p>
            <a:r>
              <a:rPr lang="ru-RU" dirty="0" smtClean="0"/>
              <a:t>Не отправляйте ответных </a:t>
            </a:r>
            <a:r>
              <a:rPr lang="ru-RU" dirty="0" err="1" smtClean="0"/>
              <a:t>смс</a:t>
            </a:r>
            <a:r>
              <a:rPr lang="ru-RU" dirty="0" smtClean="0"/>
              <a:t> и не активируйте пришедшие ссылки.</a:t>
            </a:r>
            <a:endParaRPr lang="ru-RU" dirty="0"/>
          </a:p>
        </p:txBody>
      </p:sp>
      <p:pic>
        <p:nvPicPr>
          <p:cNvPr id="4" name="Рисунок 3" descr="мобильный-теле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84" y="3714752"/>
            <a:ext cx="5000628" cy="287728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Блокировка сайтов</a:t>
            </a:r>
            <a:endParaRPr lang="ru-RU" sz="4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628800"/>
            <a:ext cx="4905375" cy="3476625"/>
          </a:xfrm>
        </p:spPr>
      </p:pic>
      <p:sp>
        <p:nvSpPr>
          <p:cNvPr id="5" name="TextBox 4"/>
          <p:cNvSpPr txBox="1"/>
          <p:nvPr/>
        </p:nvSpPr>
        <p:spPr>
          <a:xfrm>
            <a:off x="2483768" y="5589240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F0"/>
                </a:solidFill>
              </a:rPr>
              <a:t>eais.rkn.gov.ru</a:t>
            </a:r>
            <a:endParaRPr lang="ru-RU" sz="36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1746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/>
              <a:t>Блокировка сайтов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1" y="1556792"/>
            <a:ext cx="8960995" cy="5040560"/>
          </a:xfrm>
        </p:spPr>
      </p:pic>
    </p:spTree>
    <p:extLst>
      <p:ext uri="{BB962C8B-B14F-4D97-AF65-F5344CB8AC3E}">
        <p14:creationId xmlns:p14="http://schemas.microsoft.com/office/powerpoint/2010/main" val="31458249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033" y="-171400"/>
            <a:ext cx="8748464" cy="1052736"/>
          </a:xfrm>
        </p:spPr>
        <p:txBody>
          <a:bodyPr/>
          <a:lstStyle/>
          <a:p>
            <a:r>
              <a:rPr lang="ru-RU" sz="2400" dirty="0" smtClean="0"/>
              <a:t>Федеральный закон </a:t>
            </a:r>
            <a:r>
              <a:rPr lang="en-US" sz="2400" dirty="0" smtClean="0"/>
              <a:t> “</a:t>
            </a:r>
            <a:r>
              <a:rPr lang="ru-RU" sz="2400" dirty="0" smtClean="0"/>
              <a:t>Об информации, информационных технологиях и о защите информации</a:t>
            </a:r>
            <a:r>
              <a:rPr lang="en-US" sz="2400" dirty="0" smtClean="0"/>
              <a:t>” </a:t>
            </a:r>
            <a:r>
              <a:rPr lang="ru-RU" sz="2400" dirty="0" smtClean="0"/>
              <a:t>№</a:t>
            </a:r>
            <a:r>
              <a:rPr lang="en-US" sz="2400" dirty="0" smtClean="0"/>
              <a:t>149</a:t>
            </a:r>
            <a:r>
              <a:rPr lang="ru-RU" sz="2400" dirty="0" smtClean="0"/>
              <a:t>-ФЗ 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969023"/>
          </a:xfrm>
        </p:spPr>
        <p:txBody>
          <a:bodyPr/>
          <a:lstStyle/>
          <a:p>
            <a:r>
              <a:rPr lang="ru-RU" sz="2000" dirty="0"/>
              <a:t>Основаниями для включения в реестр сведений являются:</a:t>
            </a:r>
          </a:p>
          <a:p>
            <a:r>
              <a:rPr lang="ru-RU" sz="2000" dirty="0"/>
              <a:t>1) решения уполномоченных Правительством Российской Федерации федеральных органов исполнительной власти в отношении распространяемых посредством сети "Интернет":</a:t>
            </a:r>
          </a:p>
          <a:p>
            <a:r>
              <a:rPr lang="ru-RU" sz="2000" dirty="0"/>
              <a:t>а) материалов с порнографическими изображениями несовершеннолетних и (или) объявлений о привлечении несовершеннолетних в качестве исполнителей для участия в зрелищных мероприятиях порнографического характера;</a:t>
            </a:r>
          </a:p>
          <a:p>
            <a:r>
              <a:rPr lang="ru-RU" sz="2000" dirty="0"/>
              <a:t>б) информации о способах, методах разработки, изготовления и использования наркотических средств, психотропных веществ и их </a:t>
            </a:r>
            <a:r>
              <a:rPr lang="ru-RU" sz="2000" dirty="0" err="1"/>
              <a:t>прекурсоров</a:t>
            </a:r>
            <a:r>
              <a:rPr lang="ru-RU" sz="2000" dirty="0"/>
              <a:t>, местах приобретения таких средств, веществ и их </a:t>
            </a:r>
            <a:r>
              <a:rPr lang="ru-RU" sz="2000" dirty="0" err="1"/>
              <a:t>прекурсоров</a:t>
            </a:r>
            <a:r>
              <a:rPr lang="ru-RU" sz="2000" dirty="0"/>
              <a:t>, о способах и местах культивирования </a:t>
            </a:r>
            <a:r>
              <a:rPr lang="ru-RU" sz="2000" dirty="0" err="1"/>
              <a:t>наркосодержащих</a:t>
            </a:r>
            <a:r>
              <a:rPr lang="ru-RU" sz="2000" dirty="0"/>
              <a:t> растений</a:t>
            </a:r>
            <a:r>
              <a:rPr lang="ru-RU" sz="2000" dirty="0" smtClean="0"/>
              <a:t>;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9068369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820472" cy="777875"/>
          </a:xfrm>
        </p:spPr>
        <p:txBody>
          <a:bodyPr/>
          <a:lstStyle/>
          <a:p>
            <a:r>
              <a:rPr lang="ru-RU" sz="2400" dirty="0"/>
              <a:t>Федеральный закон </a:t>
            </a:r>
            <a:r>
              <a:rPr lang="en-US" sz="2400" dirty="0"/>
              <a:t> “</a:t>
            </a:r>
            <a:r>
              <a:rPr lang="ru-RU" sz="2400" dirty="0"/>
              <a:t>Об информации, информационных технологиях и о защите информации</a:t>
            </a:r>
            <a:r>
              <a:rPr lang="en-US" sz="2400" dirty="0"/>
              <a:t>” </a:t>
            </a:r>
            <a:r>
              <a:rPr lang="ru-RU" sz="2400" dirty="0"/>
              <a:t>№</a:t>
            </a:r>
            <a:r>
              <a:rPr lang="en-US" sz="2400" dirty="0"/>
              <a:t>149</a:t>
            </a:r>
            <a:r>
              <a:rPr lang="ru-RU" sz="2400" dirty="0"/>
              <a:t>-ФЗ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320951"/>
          </a:xfrm>
        </p:spPr>
        <p:txBody>
          <a:bodyPr/>
          <a:lstStyle/>
          <a:p>
            <a:r>
              <a:rPr lang="ru-RU" sz="2000" dirty="0"/>
              <a:t>в) информации о способах совершения самоубийства, а также призывов к совершению самоубийства;</a:t>
            </a:r>
          </a:p>
          <a:p>
            <a:r>
              <a:rPr lang="ru-RU" sz="2000" dirty="0"/>
              <a:t>г) информации о несовершеннолетнем, пострадавшем в результате противоправных действий (бездействия), распространение которой запрещено федеральными законами;</a:t>
            </a:r>
          </a:p>
          <a:p>
            <a:r>
              <a:rPr lang="ru-RU" sz="2000" dirty="0"/>
              <a:t>д) информации, нарушающей требования федеральных законов о запрете деятельности по организации и проведению азартных игр и лотерей с использованием сети "Интернет";</a:t>
            </a:r>
          </a:p>
          <a:p>
            <a:r>
              <a:rPr lang="ru-RU" sz="2000" dirty="0"/>
              <a:t>2) вступившее в законную силу решение суда о признании информации, распространяемой посредством сети "Интернет", информацией, распространение которой в Российской Федерации запрещено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442977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5189538" cy="777875"/>
          </a:xfrm>
        </p:spPr>
        <p:txBody>
          <a:bodyPr/>
          <a:lstStyle/>
          <a:p>
            <a:r>
              <a:rPr lang="ru-RU" sz="3200" b="1" dirty="0"/>
              <a:t>СОЦИАЛЬНЫЕ СЕТИ И ФОРУМЫ</a:t>
            </a:r>
            <a:endParaRPr lang="ru-RU" sz="3200" dirty="0"/>
          </a:p>
        </p:txBody>
      </p:sp>
      <p:pic>
        <p:nvPicPr>
          <p:cNvPr id="5" name="Содержимое 4" descr="b2b-digital-blo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500" y="2376488"/>
            <a:ext cx="5715000" cy="34004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28800"/>
            <a:ext cx="8850665" cy="4978499"/>
          </a:xfrm>
        </p:spPr>
      </p:pic>
    </p:spTree>
    <p:extLst>
      <p:ext uri="{BB962C8B-B14F-4D97-AF65-F5344CB8AC3E}">
        <p14:creationId xmlns:p14="http://schemas.microsoft.com/office/powerpoint/2010/main" val="16113013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5189538" cy="777875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ФЕДЕРАЛЬНЫЙ ЗАКОН  № 152-ФЗ  «О ПЕРСОНАЛЬНЫХ ДАННЫХ»</a:t>
            </a:r>
            <a:endParaRPr lang="ru-RU" sz="2400" dirty="0"/>
          </a:p>
        </p:txBody>
      </p:sp>
      <p:pic>
        <p:nvPicPr>
          <p:cNvPr id="4" name="Содержимое 3" descr="152-фз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1091" y="1484313"/>
            <a:ext cx="3921817" cy="5184775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5189538" cy="777875"/>
          </a:xfrm>
        </p:spPr>
        <p:txBody>
          <a:bodyPr/>
          <a:lstStyle/>
          <a:p>
            <a:r>
              <a:rPr lang="ru-RU" sz="2800" dirty="0" smtClean="0"/>
              <a:t>Закон «О персональных данных»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600" dirty="0" smtClean="0"/>
              <a:t>Все Ваши персональные данные (фамилия, имя, отчество, адрес проживания и т.д.) могут собираться и распространяться только с Вашего разрешения. </a:t>
            </a:r>
          </a:p>
          <a:p>
            <a:r>
              <a:rPr lang="ru-RU" sz="2600" dirty="0" smtClean="0"/>
              <a:t>Если вдруг Вы обнаружите в сети интернет информацию о себе, содержащую Ваши персональные данные, разрешение на размещение которых Вы не давали, требуйте от владельца сайта её удаления. </a:t>
            </a:r>
          </a:p>
          <a:p>
            <a:r>
              <a:rPr lang="ru-RU" sz="2600" dirty="0" smtClean="0"/>
              <a:t>В случае, если Вам отказывают в удалении – обращайтесь в </a:t>
            </a:r>
            <a:r>
              <a:rPr lang="ru-RU" sz="2600" dirty="0" err="1" smtClean="0"/>
              <a:t>Роскомнадзор</a:t>
            </a:r>
            <a:r>
              <a:rPr lang="ru-RU" sz="2600" dirty="0" smtClean="0"/>
              <a:t>, в полномочия которого входят такие вопросы.</a:t>
            </a:r>
          </a:p>
          <a:p>
            <a:endParaRPr lang="ru-RU" sz="24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1500174"/>
            <a:ext cx="7467600" cy="15112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solidFill>
                  <a:schemeClr val="tx1"/>
                </a:solidFill>
              </a:rPr>
              <a:t>ФЕДЕРАЛЬНЫЙ ЗАКОН № 436-ФЗ  «О ЗАЩИТЕ ДЕТЕЙ ОТ ИНФОРМАЦИИ, ПРИЧИНЯЮЩЕЙ ВРЕД ИХ ЗДОРОВЬЮ И РАЗВИТИЮ» И «ПРАВИЛА ОКАЗАНИЯ УСЛУГ СВЯЗИ ПО ПЕРЕДАЧЕ ДАННЫХ»</a:t>
            </a: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Wif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72066" y="4286256"/>
            <a:ext cx="2400300" cy="2011680"/>
          </a:xfrm>
        </p:spPr>
      </p:pic>
      <p:pic>
        <p:nvPicPr>
          <p:cNvPr id="5" name="Рисунок 4" descr="safety-interne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76" y="3500438"/>
            <a:ext cx="2857520" cy="285752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Теперь, заходя в публичное место с призывной надписью «</a:t>
            </a:r>
            <a:r>
              <a:rPr lang="ru-RU" dirty="0" err="1" smtClean="0"/>
              <a:t>WiFi</a:t>
            </a:r>
            <a:r>
              <a:rPr lang="ru-RU" dirty="0" smtClean="0"/>
              <a:t> FREE» - готовьте паспорт или мобильный телефон для получения </a:t>
            </a:r>
            <a:r>
              <a:rPr lang="ru-RU" dirty="0" err="1" smtClean="0"/>
              <a:t>смс</a:t>
            </a:r>
            <a:r>
              <a:rPr lang="ru-RU" dirty="0" smtClean="0"/>
              <a:t> с кодом доступа от Вашего оператора. </a:t>
            </a:r>
          </a:p>
          <a:p>
            <a:r>
              <a:rPr lang="ru-RU" dirty="0" smtClean="0"/>
              <a:t>Еще один вариант входа в интернет в «пункте коллективного доступа» – наличие регистрации на Портале государственных услуг http://gosuslugi.ru</a:t>
            </a: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5189538" cy="777875"/>
          </a:xfrm>
        </p:spPr>
        <p:txBody>
          <a:bodyPr/>
          <a:lstStyle/>
          <a:p>
            <a:r>
              <a:rPr lang="ru-RU" dirty="0" smtClean="0"/>
              <a:t>Уголовный кодекс</a:t>
            </a:r>
            <a:endParaRPr lang="ru-RU" dirty="0"/>
          </a:p>
        </p:txBody>
      </p:sp>
      <p:pic>
        <p:nvPicPr>
          <p:cNvPr id="4" name="Содержимое 3" descr="УК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1883" y="1484313"/>
            <a:ext cx="6920234" cy="5184775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5189538" cy="777875"/>
          </a:xfrm>
        </p:spPr>
        <p:txBody>
          <a:bodyPr/>
          <a:lstStyle/>
          <a:p>
            <a:r>
              <a:rPr lang="ru-RU" dirty="0" smtClean="0"/>
              <a:t>Уголовный кодекс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600" dirty="0" smtClean="0"/>
              <a:t>Лазить на чужой компьютер без разрешения хозяина нельзя! Нельзя красть оттуда информацию, удалять её, менять по своему усмотрению и т.д. </a:t>
            </a:r>
          </a:p>
          <a:p>
            <a:r>
              <a:rPr lang="ru-RU" sz="2600" dirty="0" smtClean="0"/>
              <a:t>Нельзя создавать и распространять компьютерные вирусы и другие «зловредные» программы, мешающие работе компьютеров интернет-пользователей!</a:t>
            </a:r>
          </a:p>
          <a:p>
            <a:r>
              <a:rPr lang="ru-RU" sz="2600" dirty="0" smtClean="0"/>
              <a:t>А тем, кто работает с компьютерами и другой умной электроникой ИТ- оборудованием нельзя нарушать инструкции и правила эксплуатации такой техники, составленные работодателем. </a:t>
            </a:r>
            <a:endParaRPr lang="ru-RU" sz="26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708920"/>
            <a:ext cx="8229600" cy="1800200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 smtClean="0"/>
              <a:t>Спасибо за внимание</a:t>
            </a:r>
            <a:r>
              <a:rPr lang="ru-RU" sz="4000" dirty="0" smtClean="0"/>
              <a:t>.</a:t>
            </a:r>
            <a:endParaRPr lang="ru-RU" sz="4000" dirty="0" smtClean="0"/>
          </a:p>
        </p:txBody>
      </p:sp>
    </p:spTree>
    <p:extLst>
      <p:ext uri="{BB962C8B-B14F-4D97-AF65-F5344CB8AC3E}">
        <p14:creationId xmlns:p14="http://schemas.microsoft.com/office/powerpoint/2010/main" val="126460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Не болта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15140" y="4214794"/>
            <a:ext cx="2643206" cy="264320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7786710" cy="777875"/>
          </a:xfrm>
        </p:spPr>
        <p:txBody>
          <a:bodyPr>
            <a:noAutofit/>
          </a:bodyPr>
          <a:lstStyle/>
          <a:p>
            <a:r>
              <a:rPr lang="ru-RU" sz="3200" dirty="0" smtClean="0"/>
              <a:t>использование персональных </a:t>
            </a:r>
            <a:br>
              <a:rPr lang="ru-RU" sz="3200" dirty="0" smtClean="0"/>
            </a:br>
            <a:r>
              <a:rPr lang="ru-RU" sz="3200" dirty="0" smtClean="0"/>
              <a:t>данных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 smtClean="0"/>
              <a:t>Меньше </a:t>
            </a:r>
            <a:r>
              <a:rPr lang="ru-RU" dirty="0"/>
              <a:t>конкретных данных о своей жизни. </a:t>
            </a:r>
          </a:p>
          <a:p>
            <a:pPr lvl="0"/>
            <a:r>
              <a:rPr lang="ru-RU" dirty="0"/>
              <a:t>Не публикуйте </a:t>
            </a:r>
            <a:r>
              <a:rPr lang="ru-RU" dirty="0" smtClean="0"/>
              <a:t>Ваш </a:t>
            </a:r>
            <a:r>
              <a:rPr lang="ru-RU" dirty="0"/>
              <a:t>домашний </a:t>
            </a:r>
            <a:r>
              <a:rPr lang="ru-RU" dirty="0" smtClean="0"/>
              <a:t>адрес. </a:t>
            </a:r>
            <a:endParaRPr lang="ru-RU" dirty="0"/>
          </a:p>
          <a:p>
            <a:pPr lvl="0"/>
            <a:r>
              <a:rPr lang="ru-RU" dirty="0"/>
              <a:t>Не размещайте в общем доступе посты о дорогостоящих </a:t>
            </a:r>
            <a:r>
              <a:rPr lang="ru-RU" dirty="0" smtClean="0"/>
              <a:t>покупках. </a:t>
            </a:r>
            <a:endParaRPr lang="ru-RU" dirty="0"/>
          </a:p>
          <a:p>
            <a:pPr lvl="0"/>
            <a:r>
              <a:rPr lang="ru-RU" dirty="0"/>
              <a:t>Не описывайте свой постоянный </a:t>
            </a:r>
            <a:r>
              <a:rPr lang="ru-RU" dirty="0" smtClean="0"/>
              <a:t>маршрут от дома до школы.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троллинг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/>
              <a:t>Спорить с троллем бесполезно. </a:t>
            </a:r>
          </a:p>
          <a:p>
            <a:pPr lvl="0"/>
            <a:r>
              <a:rPr lang="ru-RU" dirty="0"/>
              <a:t>Игнорируйте тролля, не отвечайте ему и не пытайтесь доказать, что он не прав</a:t>
            </a:r>
            <a:r>
              <a:rPr lang="ru-RU" dirty="0" smtClean="0"/>
              <a:t>. </a:t>
            </a:r>
            <a:endParaRPr lang="ru-RU" dirty="0"/>
          </a:p>
          <a:p>
            <a:r>
              <a:rPr lang="ru-RU" dirty="0"/>
              <a:t>Можно </a:t>
            </a:r>
            <a:r>
              <a:rPr lang="ru-RU" dirty="0" smtClean="0"/>
              <a:t>внести тролля </a:t>
            </a:r>
            <a:r>
              <a:rPr lang="ru-RU" dirty="0"/>
              <a:t>в Ваш личный «черный список». </a:t>
            </a:r>
          </a:p>
        </p:txBody>
      </p:sp>
      <p:pic>
        <p:nvPicPr>
          <p:cNvPr id="4" name="Рисунок 3" descr="images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3636" y="5072074"/>
            <a:ext cx="2857500" cy="16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незнакомый друг</a:t>
            </a:r>
            <a:endParaRPr lang="ru-RU" dirty="0"/>
          </a:p>
        </p:txBody>
      </p:sp>
      <p:pic>
        <p:nvPicPr>
          <p:cNvPr id="6" name="Содержимое 5" descr="bradpit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072330" y="3923607"/>
            <a:ext cx="1928553" cy="2934393"/>
          </a:xfrm>
        </p:spPr>
      </p:pic>
      <p:pic>
        <p:nvPicPr>
          <p:cNvPr id="8" name="Рисунок 7" descr="Анджолина-Джоли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7554" y="4286256"/>
            <a:ext cx="3143272" cy="235745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57224" y="1928802"/>
            <a:ext cx="75724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200" dirty="0" smtClean="0"/>
              <a:t>никогда </a:t>
            </a:r>
            <a:r>
              <a:rPr lang="ru-RU" sz="3200" dirty="0"/>
              <a:t>не приглашайте новых </a:t>
            </a:r>
            <a:r>
              <a:rPr lang="ru-RU" sz="3200" dirty="0" smtClean="0"/>
              <a:t>друзей </a:t>
            </a:r>
            <a:r>
              <a:rPr lang="ru-RU" sz="3200" dirty="0"/>
              <a:t>из Сети к себе </a:t>
            </a:r>
            <a:r>
              <a:rPr lang="ru-RU" sz="3200" dirty="0" smtClean="0"/>
              <a:t>домой, встречайтесь </a:t>
            </a:r>
            <a:r>
              <a:rPr lang="ru-RU" sz="3200" dirty="0"/>
              <a:t>в многолюдном месте, а после встречи не позволяйте себя </a:t>
            </a:r>
            <a:r>
              <a:rPr lang="ru-RU" sz="3200" dirty="0" smtClean="0"/>
              <a:t>провожать. </a:t>
            </a:r>
            <a:endParaRPr lang="ru-RU" sz="3200" dirty="0"/>
          </a:p>
          <a:p>
            <a:pPr>
              <a:buFont typeface="Arial" pitchFamily="34" charset="0"/>
              <a:buChar char="•"/>
            </a:pP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5189538" cy="777875"/>
          </a:xfrm>
        </p:spPr>
        <p:txBody>
          <a:bodyPr>
            <a:normAutofit fontScale="90000"/>
          </a:bodyPr>
          <a:lstStyle/>
          <a:p>
            <a:r>
              <a:rPr lang="ru-RU" sz="4000" b="1" dirty="0"/>
              <a:t>ЭЛЕКТРОННАЯ ПОЧТА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8" name="Содержимое 7" descr="э-ектронная-почта-писем-4561157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9943" y="1571612"/>
            <a:ext cx="6751247" cy="47149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ru-RU" dirty="0" smtClean="0"/>
              <a:t>Поставить </a:t>
            </a:r>
            <a:r>
              <a:rPr lang="ru-RU" dirty="0"/>
              <a:t>галочку «защита от спама» в настройках вашего почтового ящика</a:t>
            </a:r>
            <a:r>
              <a:rPr lang="ru-RU" dirty="0" smtClean="0"/>
              <a:t>. </a:t>
            </a:r>
            <a:endParaRPr lang="ru-RU" dirty="0"/>
          </a:p>
          <a:p>
            <a:r>
              <a:rPr lang="ru-RU" dirty="0"/>
              <a:t>Никогда не </a:t>
            </a:r>
            <a:r>
              <a:rPr lang="ru-RU" dirty="0" smtClean="0"/>
              <a:t>отвечай </a:t>
            </a:r>
            <a:r>
              <a:rPr lang="ru-RU" dirty="0"/>
              <a:t>на спам и не </a:t>
            </a:r>
            <a:r>
              <a:rPr lang="ru-RU" dirty="0" smtClean="0"/>
              <a:t>переходи </a:t>
            </a:r>
            <a:r>
              <a:rPr lang="ru-RU" dirty="0"/>
              <a:t>по указанным в нем </a:t>
            </a:r>
            <a:r>
              <a:rPr lang="ru-RU" dirty="0" smtClean="0"/>
              <a:t>ссылкам.</a:t>
            </a:r>
          </a:p>
          <a:p>
            <a:r>
              <a:rPr lang="ru-RU" dirty="0" smtClean="0"/>
              <a:t> Не </a:t>
            </a:r>
            <a:r>
              <a:rPr lang="ru-RU" dirty="0"/>
              <a:t>открывай </a:t>
            </a:r>
            <a:r>
              <a:rPr lang="ru-RU" dirty="0" smtClean="0"/>
              <a:t>письма </a:t>
            </a:r>
            <a:r>
              <a:rPr lang="ru-RU" dirty="0"/>
              <a:t>с неизвестных </a:t>
            </a:r>
            <a:r>
              <a:rPr lang="ru-RU" dirty="0" smtClean="0"/>
              <a:t>почтовых </a:t>
            </a:r>
            <a:r>
              <a:rPr lang="ru-RU" dirty="0"/>
              <a:t>ящиков, и, что особенно важно, не </a:t>
            </a:r>
            <a:r>
              <a:rPr lang="ru-RU" dirty="0" smtClean="0"/>
              <a:t>открывай </a:t>
            </a:r>
            <a:r>
              <a:rPr lang="ru-RU" dirty="0"/>
              <a:t>вложенные в них файлы.</a:t>
            </a:r>
          </a:p>
          <a:p>
            <a:pPr lvl="0"/>
            <a:r>
              <a:rPr lang="ru-RU" dirty="0"/>
              <a:t>Письма с неизвестных Вам </a:t>
            </a:r>
            <a:r>
              <a:rPr lang="ru-RU" dirty="0" smtClean="0"/>
              <a:t>почтовых ящиков </a:t>
            </a:r>
            <a:r>
              <a:rPr lang="ru-RU" dirty="0"/>
              <a:t>и присланные в них файлы надо безжалостно </a:t>
            </a:r>
            <a:r>
              <a:rPr lang="ru-RU" dirty="0" smtClean="0"/>
              <a:t>удалять. </a:t>
            </a:r>
            <a:endParaRPr lang="ru-RU" dirty="0"/>
          </a:p>
          <a:p>
            <a:r>
              <a:rPr lang="ru-RU" dirty="0"/>
              <a:t>Обязательно установите на компьютер антивирусную </a:t>
            </a:r>
            <a:r>
              <a:rPr lang="ru-RU" dirty="0" smtClean="0"/>
              <a:t>программу.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Письма счастья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400" dirty="0" smtClean="0"/>
              <a:t>Никаких денег!</a:t>
            </a:r>
            <a:endParaRPr lang="ru-RU" sz="4400" dirty="0"/>
          </a:p>
        </p:txBody>
      </p:sp>
      <p:pic>
        <p:nvPicPr>
          <p:cNvPr id="4" name="Рисунок 3" descr="pismo2-bi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46" y="3286124"/>
            <a:ext cx="4733925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Взлом почты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ru-RU" dirty="0"/>
              <a:t>Не храните в </a:t>
            </a:r>
            <a:r>
              <a:rPr lang="ru-RU" dirty="0" smtClean="0"/>
              <a:t>почтовом </a:t>
            </a:r>
            <a:r>
              <a:rPr lang="ru-RU" dirty="0"/>
              <a:t>ящике </a:t>
            </a:r>
            <a:r>
              <a:rPr lang="ru-RU" dirty="0" smtClean="0"/>
              <a:t>ценную </a:t>
            </a:r>
            <a:r>
              <a:rPr lang="ru-RU" dirty="0"/>
              <a:t>информацию и интимные фотографии. После пересылки или скачивания обязательно удаляйте такие письма</a:t>
            </a:r>
            <a:r>
              <a:rPr lang="ru-RU" dirty="0" smtClean="0"/>
              <a:t>. </a:t>
            </a:r>
            <a:endParaRPr lang="ru-RU" dirty="0"/>
          </a:p>
          <a:p>
            <a:pPr lvl="0"/>
            <a:r>
              <a:rPr lang="ru-RU" dirty="0"/>
              <a:t>Не используйте для паролей простые </a:t>
            </a:r>
            <a:r>
              <a:rPr lang="ru-RU" dirty="0" err="1"/>
              <a:t>общеупотребимые</a:t>
            </a:r>
            <a:r>
              <a:rPr lang="ru-RU" dirty="0"/>
              <a:t> </a:t>
            </a:r>
            <a:r>
              <a:rPr lang="ru-RU" dirty="0" smtClean="0"/>
              <a:t>слова, чем </a:t>
            </a:r>
            <a:r>
              <a:rPr lang="ru-RU" dirty="0"/>
              <a:t>сложнее пароль, тем выше </a:t>
            </a:r>
            <a:r>
              <a:rPr lang="ru-RU" dirty="0" smtClean="0"/>
              <a:t>безопасность. </a:t>
            </a:r>
            <a:endParaRPr lang="ru-RU" dirty="0"/>
          </a:p>
          <a:p>
            <a:pPr lvl="0"/>
            <a:r>
              <a:rPr lang="ru-RU" dirty="0"/>
              <a:t>Если у Вас несколько почтовых ящиков, не используйте на всех один и тот же пароль</a:t>
            </a:r>
            <a:r>
              <a:rPr lang="ru-RU" dirty="0" smtClean="0"/>
              <a:t>. </a:t>
            </a:r>
            <a:endParaRPr lang="ru-RU" dirty="0"/>
          </a:p>
          <a:p>
            <a:pPr lvl="0"/>
            <a:r>
              <a:rPr lang="ru-RU" smtClean="0"/>
              <a:t>Периодически меняйте </a:t>
            </a:r>
            <a:r>
              <a:rPr lang="ru-RU" dirty="0"/>
              <a:t>пароли, особенно в случае появления подозрения о том, что текущий вариант пароля скомпрометирован. </a:t>
            </a:r>
          </a:p>
          <a:p>
            <a:pPr lvl="0"/>
            <a:r>
              <a:rPr lang="ru-RU" dirty="0"/>
              <a:t>НИ В КОЕМ СЛУЧАЕ не записывайте пароли в блокнотике, который лежит «под рукой» возле монитора компьютера.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mp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Komputer</Template>
  <TotalTime>278</TotalTime>
  <Words>791</Words>
  <Application>Microsoft Office PowerPoint</Application>
  <PresentationFormat>Экран (4:3)</PresentationFormat>
  <Paragraphs>66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Komp</vt:lpstr>
      <vt:lpstr>Безопасный Интернет для школьников</vt:lpstr>
      <vt:lpstr>СОЦИАЛЬНЫЕ СЕТИ И ФОРУМЫ</vt:lpstr>
      <vt:lpstr>использование персональных  данных</vt:lpstr>
      <vt:lpstr>троллинг</vt:lpstr>
      <vt:lpstr>незнакомый друг</vt:lpstr>
      <vt:lpstr>ЭЛЕКТРОННАЯ ПОЧТА </vt:lpstr>
      <vt:lpstr>спам</vt:lpstr>
      <vt:lpstr>Письма счастья</vt:lpstr>
      <vt:lpstr>Взлом почты</vt:lpstr>
      <vt:lpstr>МЕССЕНДЖЕРЫ</vt:lpstr>
      <vt:lpstr>«Фейковые» новости</vt:lpstr>
      <vt:lpstr>«Фейковые» объявления с просьбой о помощи</vt:lpstr>
      <vt:lpstr>Торренты и файлообменники</vt:lpstr>
      <vt:lpstr>Вирусы в файлах</vt:lpstr>
      <vt:lpstr>Кража денег с телефона</vt:lpstr>
      <vt:lpstr>Блокировка сайтов</vt:lpstr>
      <vt:lpstr>Блокировка сайтов</vt:lpstr>
      <vt:lpstr>Федеральный закон  “Об информации, информационных технологиях и о защите информации” №149-ФЗ </vt:lpstr>
      <vt:lpstr>Федеральный закон  “Об информации, информационных технологиях и о защите информации” №149-ФЗ </vt:lpstr>
      <vt:lpstr>Презентация PowerPoint</vt:lpstr>
      <vt:lpstr>ФЕДЕРАЛЬНЫЙ ЗАКОН  № 152-ФЗ  «О ПЕРСОНАЛЬНЫХ ДАННЫХ»</vt:lpstr>
      <vt:lpstr>Закон «О персональных данных»</vt:lpstr>
      <vt:lpstr>ФЕДЕРАЛЬНЫЙ ЗАКОН № 436-ФЗ  «О ЗАЩИТЕ ДЕТЕЙ ОТ ИНФОРМАЦИИ, ПРИЧИНЯЮЩЕЙ ВРЕД ИХ ЗДОРОВЬЮ И РАЗВИТИЮ» И «ПРАВИЛА ОКАЗАНИЯ УСЛУГ СВЯЗИ ПО ПЕРЕДАЧЕ ДАННЫХ» </vt:lpstr>
      <vt:lpstr>Презентация PowerPoint</vt:lpstr>
      <vt:lpstr>Уголовный кодекс</vt:lpstr>
      <vt:lpstr>Уголовный кодекс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Безопасный Интернет для школьников</dc:title>
  <dc:creator>Alex</dc:creator>
  <cp:lastModifiedBy>poul</cp:lastModifiedBy>
  <cp:revision>86</cp:revision>
  <dcterms:created xsi:type="dcterms:W3CDTF">2016-03-05T20:28:48Z</dcterms:created>
  <dcterms:modified xsi:type="dcterms:W3CDTF">2017-03-14T09:47:00Z</dcterms:modified>
</cp:coreProperties>
</file>