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871" r:id="rId3"/>
    <p:sldId id="863" r:id="rId4"/>
    <p:sldId id="267" r:id="rId5"/>
    <p:sldId id="872" r:id="rId6"/>
    <p:sldId id="269" r:id="rId7"/>
    <p:sldId id="873" r:id="rId8"/>
    <p:sldId id="866" r:id="rId9"/>
    <p:sldId id="856" r:id="rId10"/>
    <p:sldId id="875" r:id="rId11"/>
    <p:sldId id="843" r:id="rId12"/>
    <p:sldId id="861" r:id="rId13"/>
    <p:sldId id="837" r:id="rId14"/>
    <p:sldId id="858" r:id="rId15"/>
    <p:sldId id="874" r:id="rId16"/>
    <p:sldId id="860" r:id="rId17"/>
    <p:sldId id="850" r:id="rId18"/>
    <p:sldId id="852" r:id="rId19"/>
    <p:sldId id="862" r:id="rId20"/>
  </p:sldIdLst>
  <p:sldSz cx="12192000" cy="6858000"/>
  <p:notesSz cx="6858000" cy="9144000"/>
  <p:embeddedFontLst>
    <p:embeddedFont>
      <p:font typeface="Golos Text" panose="020B0503020202020204" pitchFamily="34" charset="-52"/>
      <p:regular r:id="rId22"/>
      <p:bold r:id="rId23"/>
    </p:embeddedFont>
    <p:embeddedFont>
      <p:font typeface="Montserrat" pitchFamily="2" charset="-52"/>
      <p:regular r:id="rId24"/>
      <p:bold r:id="rId25"/>
      <p:italic r:id="rId26"/>
      <p:boldItalic r:id="rId27"/>
    </p:embeddedFont>
    <p:embeddedFont>
      <p:font typeface="Open Sans" pitchFamily="2" charset="0"/>
      <p:regular r:id="rId28"/>
      <p:bold r:id="rId29"/>
      <p:italic r:id="rId30"/>
      <p:boldItalic r:id="rId31"/>
    </p:embeddedFont>
    <p:embeddedFont>
      <p:font typeface="Open Sans ExtraBold" pitchFamily="2" charset="0"/>
      <p:bold r:id="rId32"/>
      <p:boldItalic r:id="rId33"/>
    </p:embeddedFont>
    <p:embeddedFont>
      <p:font typeface="Open Sans Medium" pitchFamily="2" charset="0"/>
      <p:regular r:id="rId34"/>
      <p: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73A"/>
    <a:srgbClr val="3A76BB"/>
    <a:srgbClr val="14102E"/>
    <a:srgbClr val="099A85"/>
    <a:srgbClr val="251A30"/>
    <a:srgbClr val="FFC758"/>
    <a:srgbClr val="43434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B3990"/>
            </a:solidFill>
          </c:spPr>
          <c:explosion val="1"/>
          <c:dPt>
            <c:idx val="0"/>
            <c:bubble3D val="0"/>
            <c:spPr>
              <a:solidFill>
                <a:srgbClr val="099A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31-4D31-A504-5295C2CE7670}"/>
              </c:ext>
            </c:extLst>
          </c:dPt>
          <c:dPt>
            <c:idx val="1"/>
            <c:bubble3D val="0"/>
            <c:spPr>
              <a:solidFill>
                <a:srgbClr val="3A76B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31-4D31-A504-5295C2CE7670}"/>
              </c:ext>
            </c:extLst>
          </c:dPt>
          <c:dPt>
            <c:idx val="2"/>
            <c:bubble3D val="0"/>
            <c:spPr>
              <a:solidFill>
                <a:srgbClr val="F2673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31-4D31-A504-5295C2CE7670}"/>
              </c:ext>
            </c:extLst>
          </c:dPt>
          <c:dPt>
            <c:idx val="3"/>
            <c:bubble3D val="0"/>
            <c:spPr>
              <a:solidFill>
                <a:srgbClr val="FFC7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31-4D31-A504-5295C2CE7670}"/>
              </c:ext>
            </c:extLst>
          </c:dPt>
          <c:dPt>
            <c:idx val="4"/>
            <c:bubble3D val="0"/>
            <c:spPr>
              <a:solidFill>
                <a:srgbClr val="2B39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31-4D31-A504-5295C2CE7670}"/>
              </c:ext>
            </c:extLst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540000</c:v>
                </c:pt>
                <c:pt idx="1">
                  <c:v>736351</c:v>
                </c:pt>
                <c:pt idx="2">
                  <c:v>108000</c:v>
                </c:pt>
                <c:pt idx="3" formatCode="General">
                  <c:v>70200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31-4D31-A504-5295C2CE7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3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044766173199939E-2"/>
          <c:y val="3.7620206256134478E-2"/>
          <c:w val="0.92495523382680001"/>
          <c:h val="0.88548931721798452"/>
        </c:manualLayout>
      </c:layout>
      <c:lineChart>
        <c:grouping val="standard"/>
        <c:varyColors val="0"/>
        <c:ser>
          <c:idx val="1"/>
          <c:order val="0"/>
          <c:tx>
            <c:strRef>
              <c:f>'с пополнением'!$K$16</c:f>
              <c:strCache>
                <c:ptCount val="1"/>
                <c:pt idx="0">
                  <c:v>Накопления в ПДС</c:v>
                </c:pt>
              </c:strCache>
            </c:strRef>
          </c:tx>
          <c:spPr>
            <a:ln w="28575" cap="rnd">
              <a:solidFill>
                <a:srgbClr val="F2673A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2673A"/>
              </a:solidFill>
              <a:ln w="9525">
                <a:solidFill>
                  <a:srgbClr val="F2673A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 пополнением'!$I$17:$I$32</c:f>
              <c:strCache>
                <c:ptCount val="1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</c:strCache>
            </c:strRef>
          </c:cat>
          <c:val>
            <c:numRef>
              <c:f>'с пополнением'!$K$17:$K$32</c:f>
              <c:numCache>
                <c:formatCode>_-* #,##0\ _₽_-;\-* #,##0\ _₽_-;_-* "-"??\ _₽_-;_-@_-</c:formatCode>
                <c:ptCount val="16"/>
                <c:pt idx="0">
                  <c:v>0</c:v>
                </c:pt>
                <c:pt idx="1">
                  <c:v>75678.728370916739</c:v>
                </c:pt>
                <c:pt idx="2">
                  <c:v>168981.75498836153</c:v>
                </c:pt>
                <c:pt idx="3">
                  <c:v>265952.2842675508</c:v>
                </c:pt>
                <c:pt idx="4">
                  <c:v>372343.47172924108</c:v>
                </c:pt>
                <c:pt idx="5">
                  <c:v>489083.89268251829</c:v>
                </c:pt>
                <c:pt idx="6">
                  <c:v>617194.32151116349</c:v>
                </c:pt>
                <c:pt idx="7">
                  <c:v>757796.91944263293</c:v>
                </c:pt>
                <c:pt idx="8">
                  <c:v>912125.33952529391</c:v>
                </c:pt>
                <c:pt idx="9">
                  <c:v>1081535.8404581768</c:v>
                </c:pt>
                <c:pt idx="10">
                  <c:v>1267519.5100781966</c:v>
                </c:pt>
                <c:pt idx="11">
                  <c:v>1433958.5908522438</c:v>
                </c:pt>
                <c:pt idx="12">
                  <c:v>1616636.9101569296</c:v>
                </c:pt>
                <c:pt idx="13">
                  <c:v>1817158.6403908506</c:v>
                </c:pt>
                <c:pt idx="14">
                  <c:v>2037287.4071467204</c:v>
                </c:pt>
                <c:pt idx="15">
                  <c:v>2278962.1874768208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C2-41B3-8ABA-E4F964A6051A}"/>
            </c:ext>
          </c:extLst>
        </c:ser>
        <c:ser>
          <c:idx val="0"/>
          <c:order val="1"/>
          <c:tx>
            <c:strRef>
              <c:f>'с пополнением'!$J$16</c:f>
              <c:strCache>
                <c:ptCount val="1"/>
                <c:pt idx="0">
                  <c:v>Депозит в банке</c:v>
                </c:pt>
              </c:strCache>
            </c:strRef>
          </c:tx>
          <c:spPr>
            <a:ln w="28575" cap="rnd">
              <a:solidFill>
                <a:srgbClr val="434343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434343"/>
              </a:solidFill>
              <a:ln w="9525">
                <a:solidFill>
                  <a:srgbClr val="434343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C2-41B3-8ABA-E4F964A6051A}"/>
                </c:ext>
              </c:extLst>
            </c:dLbl>
            <c:dLbl>
              <c:idx val="1"/>
              <c:layout>
                <c:manualLayout>
                  <c:x val="-1.8779447971139993E-2"/>
                  <c:y val="1.6164739413252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C2-41B3-8ABA-E4F964A6051A}"/>
                </c:ext>
              </c:extLst>
            </c:dLbl>
            <c:dLbl>
              <c:idx val="2"/>
              <c:layout>
                <c:manualLayout>
                  <c:x val="-2.8430523591117109E-2"/>
                  <c:y val="2.5271567526532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C2-41B3-8ABA-E4F964A6051A}"/>
                </c:ext>
              </c:extLst>
            </c:dLbl>
            <c:dLbl>
              <c:idx val="3"/>
              <c:layout>
                <c:manualLayout>
                  <c:x val="-3.3352572157305471E-2"/>
                  <c:y val="3.1342786268719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C2-41B3-8ABA-E4F964A6051A}"/>
                </c:ext>
              </c:extLst>
            </c:dLbl>
            <c:dLbl>
              <c:idx val="4"/>
              <c:layout>
                <c:manualLayout>
                  <c:x val="-3.3352572157305437E-2"/>
                  <c:y val="3.7414005010906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C2-41B3-8ABA-E4F964A6051A}"/>
                </c:ext>
              </c:extLst>
            </c:dLbl>
            <c:dLbl>
              <c:idx val="5"/>
              <c:layout>
                <c:manualLayout>
                  <c:x val="-3.3352572157305437E-2"/>
                  <c:y val="3.7414005010906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C2-41B3-8ABA-E4F964A6051A}"/>
                </c:ext>
              </c:extLst>
            </c:dLbl>
            <c:dLbl>
              <c:idx val="6"/>
              <c:layout>
                <c:manualLayout>
                  <c:x val="-3.013554695064646E-2"/>
                  <c:y val="3.4378395639813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C2-41B3-8ABA-E4F964A6051A}"/>
                </c:ext>
              </c:extLst>
            </c:dLbl>
            <c:dLbl>
              <c:idx val="7"/>
              <c:layout>
                <c:manualLayout>
                  <c:x val="-3.4961084760635017E-2"/>
                  <c:y val="4.0449614382000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C2-41B3-8ABA-E4F964A60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 пополнением'!$I$17:$I$32</c:f>
              <c:strCache>
                <c:ptCount val="1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</c:strCache>
            </c:strRef>
          </c:cat>
          <c:val>
            <c:numRef>
              <c:f>'с пополнением'!$J$17:$J$32</c:f>
              <c:numCache>
                <c:formatCode>_-* #,##0\ _₽_-;\-* #,##0\ _₽_-;_-* "-"??\ _₽_-;_-@_-</c:formatCode>
                <c:ptCount val="16"/>
                <c:pt idx="0">
                  <c:v>0</c:v>
                </c:pt>
                <c:pt idx="1">
                  <c:v>38010.843481190903</c:v>
                </c:pt>
                <c:pt idx="2">
                  <c:v>80001.918979328329</c:v>
                </c:pt>
                <c:pt idx="3">
                  <c:v>126390.00879803482</c:v>
                </c:pt>
                <c:pt idx="4">
                  <c:v>177635.5377944005</c:v>
                </c:pt>
                <c:pt idx="5">
                  <c:v>234247.14332462754</c:v>
                </c:pt>
                <c:pt idx="6">
                  <c:v>296786.72372270137</c:v>
                </c:pt>
                <c:pt idx="7">
                  <c:v>365875.0154207492</c:v>
                </c:pt>
                <c:pt idx="8">
                  <c:v>442197.75406677875</c:v>
                </c:pt>
                <c:pt idx="9">
                  <c:v>526512.48079195444</c:v>
                </c:pt>
                <c:pt idx="10">
                  <c:v>619656.061182998</c:v>
                </c:pt>
                <c:pt idx="11">
                  <c:v>722552.9915892526</c:v>
                </c:pt>
                <c:pt idx="12">
                  <c:v>836224.57520863996</c:v>
                </c:pt>
                <c:pt idx="13">
                  <c:v>961799.05902972328</c:v>
                </c:pt>
                <c:pt idx="14">
                  <c:v>1100522.8322440698</c:v>
                </c:pt>
                <c:pt idx="15">
                  <c:v>1253772.7972787211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9C2-41B3-8ABA-E4F964A60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2725695"/>
        <c:axId val="2112717791"/>
      </c:lineChart>
      <c:catAx>
        <c:axId val="21127256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12717791"/>
        <c:crosses val="autoZero"/>
        <c:auto val="1"/>
        <c:lblAlgn val="ctr"/>
        <c:lblOffset val="100"/>
        <c:noMultiLvlLbl val="0"/>
      </c:catAx>
      <c:valAx>
        <c:axId val="2112717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₽_-;\-* #,##0\ _₽_-;_-* &quot;-&quot;??\ _₽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12725695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8875235043300934E-2"/>
          <c:y val="3.9988713865102075E-2"/>
          <c:w val="0.29386890798244475"/>
          <c:h val="0.351406204211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0.19865</cdr:x>
      <cdr:y>0.08575</cdr:y>
    </cdr:from>
    <cdr:to>
      <cdr:x>0.30437</cdr:x>
      <cdr:y>0.15306</cdr:y>
    </cdr:to>
    <cdr:cxnSp macro="">
      <cdr:nvCxnSpPr>
        <cdr:cNvPr id="2" name="Соединительная линия уступом 1">
          <a:extLst xmlns:a="http://schemas.openxmlformats.org/drawingml/2006/main">
            <a:ext uri="{FF2B5EF4-FFF2-40B4-BE49-F238E27FC236}">
              <a16:creationId xmlns:a16="http://schemas.microsoft.com/office/drawing/2014/main" id="{B02B482D-A9DE-44D1-BCBB-D7853EE0787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50796" y="338554"/>
          <a:ext cx="612452" cy="265751"/>
        </a:xfrm>
        <a:prstGeom xmlns:a="http://schemas.openxmlformats.org/drawingml/2006/main" prst="bentConnector3">
          <a:avLst>
            <a:gd name="adj1" fmla="val -83"/>
          </a:avLst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0.54079</cdr:y>
    </cdr:from>
    <cdr:to>
      <cdr:x>0.19819</cdr:x>
      <cdr:y>0.55675</cdr:y>
    </cdr:to>
    <cdr:cxnSp macro="">
      <cdr:nvCxnSpPr>
        <cdr:cNvPr id="24" name="Соединительная линия уступом 23">
          <a:extLst xmlns:a="http://schemas.openxmlformats.org/drawingml/2006/main">
            <a:ext uri="{FF2B5EF4-FFF2-40B4-BE49-F238E27FC236}">
              <a16:creationId xmlns:a16="http://schemas.microsoft.com/office/drawing/2014/main" id="{B02B482D-A9DE-44D1-BCBB-D7853EE0787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0" y="2135108"/>
          <a:ext cx="1148145" cy="63012"/>
        </a:xfrm>
        <a:prstGeom xmlns:a="http://schemas.openxmlformats.org/drawingml/2006/main" prst="bentConnector3">
          <a:avLst>
            <a:gd name="adj1" fmla="val 0"/>
          </a:avLst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FA25-190E-4A20-82ED-87BE341682C8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15782-5FAA-4764-AD95-C03516689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1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71856-074F-117A-97D6-323AEE7E4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D201DA-79C2-F6AA-0A73-A76255E3B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8F435-D199-FE7F-4B9B-7EFB40EF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38A3-1F56-4C4A-93D0-2F2B6040057D}" type="datetime1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D90CE-9451-2FAF-954F-E146FBA6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6B052E-E828-1937-25FD-C0DF97EA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23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8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2E819-6DDA-E4DC-96B5-3F99B947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CA2B04-22A1-C73A-6E79-7BBA37B34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18A36D-1788-CB1D-A2CC-CC2F039C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4A36-7698-41AA-9635-F97F1C804DC4}" type="datetime1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2BDC8-C01B-1EB4-7F07-E8643B1C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834126-57AD-A82F-456B-8A7903C2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5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98DAE6-29C7-6DCF-DB24-9639E2369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132068-5576-49B3-3B80-F7FC4013B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E0B790-211D-681A-A02F-4D5188B9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CA2D-F3F5-4F4D-950D-D47A6FC04E10}" type="datetime1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1E27F9-8E2E-E0AF-0B48-24E6A72F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E8960E-99A3-1CB0-8E56-ECF1EBC0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6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98741" cy="1080000"/>
          </a:xfrm>
        </p:spPr>
        <p:txBody>
          <a:bodyPr lIns="0" tIns="0" rIns="0" bIns="0" anchor="t">
            <a:noAutofit/>
          </a:bodyPr>
          <a:lstStyle>
            <a:lvl1pPr algn="l">
              <a:defRPr sz="200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28417"/>
            <a:ext cx="10972800" cy="47340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356354"/>
            <a:ext cx="398400" cy="365125"/>
          </a:xfrm>
        </p:spPr>
        <p:txBody>
          <a:bodyPr lIns="0" tIns="0" rIns="0" bIns="0" anchor="b"/>
          <a:lstStyle>
            <a:lvl1pPr>
              <a:defRPr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62D969-403B-4FBB-863D-4B78628168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609601" y="6361476"/>
            <a:ext cx="10190923" cy="3600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* примечание</a:t>
            </a:r>
            <a:br>
              <a:rPr lang="ru-RU" dirty="0"/>
            </a:br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260905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F2A5777-D01A-46EF-BC08-7E36FF253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0EA6-EA52-4AF5-9FD6-548D91CB5224}" type="datetime1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2717F8-62C5-4E90-A7A5-A958A883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859578-1807-4A54-9A55-33B1ED32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D6EB8C-06A6-4CEE-8757-769B3E324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60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03D2E09A-1F7F-4EB0-B254-51CCA39A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89F7-F082-4616-9E7C-F21E1C5AD802}" type="datetime1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B72782-0655-4B65-B4B6-0B015E77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3B32B2-1C18-41D5-8E07-6293E5ED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D6EB8C-06A6-4CEE-8757-769B3E324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00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0B6F5C52-917F-4E8E-BF43-AECBFCB8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5361-6018-48EB-AC7E-C516218E827E}" type="datetime1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203653-252F-4220-86E0-D4B2B2EE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9566B-5CDC-454E-BCA6-3BFFF3F5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AFDBF0-80AF-43AE-B52E-0FAA6A669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26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6359CA4-D396-49EE-B41A-11DD9D73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B413-ABF5-47F0-BB70-4BA45DDBCF0D}" type="datetime1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DCF58A-DEE7-467E-BB82-738413B7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061890-EA5A-4F50-91D3-21DA9D68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3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1D815-4653-DEE5-1A44-0FCF31F2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83302-85BA-6935-C21B-1A5B061B9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2D118A-3344-0FA2-8F86-206060DF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C23D-1206-4C9C-9472-34EAB09413E9}" type="datetime1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3520D4-326E-9619-F8DC-A6066998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4E2D6E-B1BA-7F84-CFD3-B16FF644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2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4C042-FADF-D578-6F7E-B588F182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ADA176-319C-F803-F89B-76AD13D3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3D9838-411B-88A9-19D7-9A2A6847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D449-FFC4-4A0C-9521-7A6AD2CC25DB}" type="datetime1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F731B4-DA56-8A5B-6A24-EEA03DED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66916-0FAA-6DD4-0403-13EC65A9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6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B057A-5299-1B11-7987-F20A65CF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43A1B-93CE-314F-99FE-512F56A5D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E448CC-7122-3B9D-8853-9945125DA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024238-FF6D-41BF-773E-71B1A906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1DBB-FE79-4659-A401-F949D975BA95}" type="datetime1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8F82D9-6E1E-02FA-B6B5-95FAAA05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0BE3E-ADB3-6CBC-6873-6EDC0F44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1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7A51F-D266-E96E-62F7-3EBE5852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8C5F2-9BC5-196F-A908-99CCD14FE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7ABCB5-F530-F02E-A6C1-82D08AAD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CD995-65ED-CB5B-B06A-78358C444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3996FC-8E00-3076-08D6-F7B47E11A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9CF953-CCEF-9B29-9643-126809B2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047F-5AD8-4B56-9D12-9788B5C4A646}" type="datetime1">
              <a:rPr lang="ru-RU" smtClean="0"/>
              <a:t>02.07.2025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0D8731-A863-4DA1-0247-D3012A35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960C11-0033-DA03-4F00-AB065FD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5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02598-6A93-0FFD-51A2-0120BF8F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B90117-06E8-FED5-CA91-75005B6F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A624-FFFB-4FA9-8DF1-38F5E03F8BA2}" type="datetime1">
              <a:rPr lang="ru-RU" smtClean="0"/>
              <a:t>02.07.2025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372690-D378-75FC-3D68-FF24835A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A133C4-53E7-6D22-E292-A2BD0178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9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43DD7C-EEDD-9549-2B0D-A9B7699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6F92-A7A1-46E6-98FB-974314305AC2}" type="datetime1">
              <a:rPr lang="ru-RU" smtClean="0"/>
              <a:t>02.07.2025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B9BA97-57DF-921F-C397-AB4F559A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6DD8F4-2FBD-F1A8-4052-37E997C5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2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34E76-C14A-B8E8-6061-A278679D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D9445E-F4B1-9FB1-AFDE-59E421B2D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6E5B61-766B-85BF-89FE-810608D0B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9A6D77-39F6-DE2A-453C-A5D90C48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DDA1-A567-45E4-A73F-888C420B8CBA}" type="datetime1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F15423-51A2-5B8E-C429-69F4B9D5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5B94E4-D21A-B5E8-C521-44BB91A9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1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CFA59-81FD-CB8E-B10D-F4673C22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A1D4B9-6016-D68E-B2CD-D4A140D48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06D5C1-7B7F-4454-7F8B-F7633D817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08F48-F01F-A69E-DC32-9C402A8A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398C-E1EE-424A-A734-20AEA00CB2FC}" type="datetime1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95AAEB-F9C9-FBE9-CDFC-00790576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F7138-8E19-E190-17CE-09A2BC65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7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9FF00-F82B-07DB-8EED-D56F3326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37678A-9BCA-517B-C013-93E6CA769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EEB99A-E812-1B1E-16CF-39CA04222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0AA5EC-E65F-49AB-818E-E08BDE641F74}" type="datetime1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A04F64-28D8-E859-9245-29B53B4B5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169DC6-B935-195B-4728-B01DE1320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772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4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8.svg"/><Relationship Id="rId5" Type="http://schemas.openxmlformats.org/officeDocument/2006/relationships/image" Target="../media/image59.svg"/><Relationship Id="rId10" Type="http://schemas.openxmlformats.org/officeDocument/2006/relationships/image" Target="../media/image7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svg"/><Relationship Id="rId5" Type="http://schemas.openxmlformats.org/officeDocument/2006/relationships/image" Target="../media/image67.sv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6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4" Type="http://schemas.openxmlformats.org/officeDocument/2006/relationships/image" Target="../media/image7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svg"/><Relationship Id="rId7" Type="http://schemas.openxmlformats.org/officeDocument/2006/relationships/image" Target="../media/image3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верхние углы 6">
            <a:extLst>
              <a:ext uri="{FF2B5EF4-FFF2-40B4-BE49-F238E27FC236}">
                <a16:creationId xmlns:a16="http://schemas.microsoft.com/office/drawing/2014/main" id="{BA387D8B-B5D2-DB67-AF5E-3CFEA766BCCD}"/>
              </a:ext>
            </a:extLst>
          </p:cNvPr>
          <p:cNvSpPr/>
          <p:nvPr/>
        </p:nvSpPr>
        <p:spPr>
          <a:xfrm rot="5400000">
            <a:off x="2510758" y="1481327"/>
            <a:ext cx="1074482" cy="609600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3BD7C-9930-799E-CC96-D06242628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388" y="1363957"/>
            <a:ext cx="8110962" cy="2296397"/>
          </a:xfrm>
        </p:spPr>
        <p:txBody>
          <a:bodyPr anchor="ctr">
            <a:noAutofit/>
          </a:bodyPr>
          <a:lstStyle/>
          <a:p>
            <a:pPr algn="l"/>
            <a:r>
              <a:rPr lang="ru-RU" sz="5000" b="1" dirty="0">
                <a:solidFill>
                  <a:srgbClr val="3A76BB"/>
                </a:solidFill>
              </a:rPr>
              <a:t>ПРОГРАММА ДОЛГОСРОЧНЫХ СБЕРЕЖЕНИЙ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ED78A8-DEDC-90FC-6C6C-0F0D31D22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388" y="4224794"/>
            <a:ext cx="5231574" cy="841775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rgbClr val="FFFFFF"/>
                </a:solidFill>
              </a:rPr>
              <a:t>Новые возможности 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ru-RU" sz="2200" dirty="0">
                <a:solidFill>
                  <a:srgbClr val="FFFFFF"/>
                </a:solidFill>
              </a:rPr>
              <a:t>для инвестиций в свое будущее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33FEE0-3B51-A2F2-2A52-740EF3EB9A0F}"/>
              </a:ext>
            </a:extLst>
          </p:cNvPr>
          <p:cNvSpPr/>
          <p:nvPr/>
        </p:nvSpPr>
        <p:spPr>
          <a:xfrm>
            <a:off x="108065" y="6595416"/>
            <a:ext cx="12192000" cy="295835"/>
          </a:xfrm>
          <a:prstGeom prst="rect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3EAE5E-D7EB-3B99-00A4-689D22D3A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2950" y="690663"/>
            <a:ext cx="5480520" cy="553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67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190177" y="131383"/>
            <a:ext cx="10215064" cy="572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0070C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4000" b="1" cap="all" dirty="0">
                <a:solidFill>
                  <a:srgbClr val="3A76BB"/>
                </a:solidFill>
                <a:latin typeface="+mj-lt"/>
                <a:cs typeface="+mj-cs"/>
              </a:rPr>
              <a:t>Сравнение выплат по ОПС и ПДС</a:t>
            </a:r>
            <a:endParaRPr lang="en-US" sz="4000" b="1" cap="all" dirty="0">
              <a:solidFill>
                <a:srgbClr val="3A76BB"/>
              </a:solidFill>
              <a:latin typeface="+mj-lt"/>
              <a:cs typeface="+mj-cs"/>
            </a:endParaRPr>
          </a:p>
        </p:txBody>
      </p:sp>
      <p:sp>
        <p:nvSpPr>
          <p:cNvPr id="50" name="Номер слайда 1"/>
          <p:cNvSpPr txBox="1">
            <a:spLocks/>
          </p:cNvSpPr>
          <p:nvPr/>
        </p:nvSpPr>
        <p:spPr>
          <a:xfrm>
            <a:off x="11536349" y="6396490"/>
            <a:ext cx="720080" cy="525454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35569" y="912337"/>
          <a:ext cx="11538933" cy="5547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966">
                  <a:extLst>
                    <a:ext uri="{9D8B030D-6E8A-4147-A177-3AD203B41FA5}">
                      <a16:colId xmlns:a16="http://schemas.microsoft.com/office/drawing/2014/main" val="202856562"/>
                    </a:ext>
                  </a:extLst>
                </a:gridCol>
                <a:gridCol w="3674103">
                  <a:extLst>
                    <a:ext uri="{9D8B030D-6E8A-4147-A177-3AD203B41FA5}">
                      <a16:colId xmlns:a16="http://schemas.microsoft.com/office/drawing/2014/main" val="3473657072"/>
                    </a:ext>
                  </a:extLst>
                </a:gridCol>
                <a:gridCol w="3665864">
                  <a:extLst>
                    <a:ext uri="{9D8B030D-6E8A-4147-A177-3AD203B41FA5}">
                      <a16:colId xmlns:a16="http://schemas.microsoft.com/office/drawing/2014/main" val="3899170868"/>
                    </a:ext>
                  </a:extLst>
                </a:gridCol>
              </a:tblGrid>
              <a:tr h="9441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</a:t>
                      </a:r>
                      <a:r>
                        <a:rPr lang="ru-RU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выплат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Пенсионные накопления в</a:t>
                      </a:r>
                      <a:r>
                        <a:rPr lang="ru-RU" sz="1700" b="1" kern="1200" baseline="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ОПС</a:t>
                      </a:r>
                      <a:endParaRPr lang="ru-RU" sz="17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(без перевода в ПДС)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Пенсионные накопления в ПДС</a:t>
                      </a:r>
                    </a:p>
                    <a:p>
                      <a:pPr algn="ctr"/>
                      <a:r>
                        <a:rPr lang="ru-RU" sz="17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(после перевода в ПДС)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982070"/>
                  </a:ext>
                </a:extLst>
              </a:tr>
              <a:tr h="9271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Пожизненная выплата: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если размер выплаты более 10% минимального прожиточного минимума пенсионера (более 412 тыс. руб. для 2025 г.)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501291"/>
                  </a:ext>
                </a:extLst>
              </a:tr>
              <a:tr h="111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Единовременная выплата: </a:t>
                      </a:r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если размер пожизненной выплаты менее 10% минимального прожиточного минимума пенсионера при достижении возраста 55/60 (женщины/мужчины)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232828"/>
                  </a:ext>
                </a:extLst>
              </a:tr>
              <a:tr h="649264">
                <a:tc>
                  <a:txBody>
                    <a:bodyPr/>
                    <a:lstStyle/>
                    <a:p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Единовременная выплата 100% средств 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через 15 лет от даты заключения договора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406292"/>
                  </a:ext>
                </a:extLst>
              </a:tr>
              <a:tr h="39066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Срочная периодическая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выплата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517893"/>
                  </a:ext>
                </a:extLst>
              </a:tr>
              <a:tr h="621466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Выплата в особых жизненных ситуациях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365842"/>
                  </a:ext>
                </a:extLst>
              </a:tr>
              <a:tr h="8386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Наследование средств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сформированных за счет средств работодателя в размере 6% от заработной платы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77452"/>
                  </a:ext>
                </a:extLst>
              </a:tr>
            </a:tbl>
          </a:graphicData>
        </a:graphic>
      </p:graphicFrame>
      <p:pic>
        <p:nvPicPr>
          <p:cNvPr id="27" name="Рисунок 26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7113" y="3065529"/>
            <a:ext cx="344293" cy="344293"/>
          </a:xfrm>
          <a:prstGeom prst="rect">
            <a:avLst/>
          </a:prstGeom>
        </p:spPr>
      </p:pic>
      <p:pic>
        <p:nvPicPr>
          <p:cNvPr id="28" name="Рисунок 27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7443" y="4027010"/>
            <a:ext cx="290712" cy="290712"/>
          </a:xfrm>
          <a:prstGeom prst="rect">
            <a:avLst/>
          </a:prstGeom>
        </p:spPr>
      </p:pic>
      <p:pic>
        <p:nvPicPr>
          <p:cNvPr id="29" name="Рисунок 28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2598" y="4003462"/>
            <a:ext cx="344293" cy="344293"/>
          </a:xfrm>
          <a:prstGeom prst="rect">
            <a:avLst/>
          </a:prstGeom>
        </p:spPr>
      </p:pic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0513" y="2156440"/>
            <a:ext cx="344293" cy="344293"/>
          </a:xfrm>
          <a:prstGeom prst="rect">
            <a:avLst/>
          </a:prstGeom>
        </p:spPr>
      </p:pic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5791" y="2128918"/>
            <a:ext cx="344293" cy="344293"/>
          </a:xfrm>
          <a:prstGeom prst="rect">
            <a:avLst/>
          </a:prstGeom>
        </p:spPr>
      </p:pic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1957" y="3094317"/>
            <a:ext cx="344293" cy="344293"/>
          </a:xfrm>
          <a:prstGeom prst="rect">
            <a:avLst/>
          </a:prstGeom>
        </p:spPr>
      </p:pic>
      <p:pic>
        <p:nvPicPr>
          <p:cNvPr id="21" name="Рисунок 20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9974" y="4646294"/>
            <a:ext cx="290712" cy="290712"/>
          </a:xfrm>
          <a:prstGeom prst="rect">
            <a:avLst/>
          </a:prstGeom>
        </p:spPr>
      </p:pic>
      <p:pic>
        <p:nvPicPr>
          <p:cNvPr id="30" name="Рисунок 29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9973" y="5167845"/>
            <a:ext cx="290712" cy="290712"/>
          </a:xfrm>
          <a:prstGeom prst="rect">
            <a:avLst/>
          </a:prstGeom>
        </p:spPr>
      </p:pic>
      <p:pic>
        <p:nvPicPr>
          <p:cNvPr id="31" name="Рисунок 30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55191" y="6012756"/>
            <a:ext cx="290712" cy="290712"/>
          </a:xfrm>
          <a:prstGeom prst="rect">
            <a:avLst/>
          </a:prstGeom>
        </p:spPr>
      </p:pic>
      <p:pic>
        <p:nvPicPr>
          <p:cNvPr id="32" name="Рисунок 31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5129" y="4612394"/>
            <a:ext cx="344293" cy="344293"/>
          </a:xfrm>
          <a:prstGeom prst="rect">
            <a:avLst/>
          </a:prstGeom>
        </p:spPr>
      </p:pic>
      <p:pic>
        <p:nvPicPr>
          <p:cNvPr id="33" name="Рисунок 32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5129" y="5233787"/>
            <a:ext cx="344293" cy="344293"/>
          </a:xfrm>
          <a:prstGeom prst="rect">
            <a:avLst/>
          </a:prstGeom>
        </p:spPr>
      </p:pic>
      <p:pic>
        <p:nvPicPr>
          <p:cNvPr id="34" name="Рисунок 33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5791" y="5959175"/>
            <a:ext cx="344293" cy="34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2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0183D530-9943-2E8C-23C5-29C215CB7249}"/>
              </a:ext>
            </a:extLst>
          </p:cNvPr>
          <p:cNvGrpSpPr/>
          <p:nvPr/>
        </p:nvGrpSpPr>
        <p:grpSpPr>
          <a:xfrm>
            <a:off x="546946" y="1687939"/>
            <a:ext cx="3131771" cy="5285759"/>
            <a:chOff x="546946" y="1840828"/>
            <a:chExt cx="3131771" cy="5285759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D23F0364-CD48-03BC-A819-7C9A5F20673F}"/>
                </a:ext>
              </a:extLst>
            </p:cNvPr>
            <p:cNvSpPr/>
            <p:nvPr/>
          </p:nvSpPr>
          <p:spPr>
            <a:xfrm rot="16200000">
              <a:off x="-446355" y="3161983"/>
              <a:ext cx="5015599" cy="2586794"/>
            </a:xfrm>
            <a:custGeom>
              <a:avLst/>
              <a:gdLst>
                <a:gd name="connsiteX0" fmla="*/ 4732490 w 5015599"/>
                <a:gd name="connsiteY0" fmla="*/ 0 h 2586794"/>
                <a:gd name="connsiteX1" fmla="*/ 5015600 w 5015599"/>
                <a:gd name="connsiteY1" fmla="*/ 283110 h 2586794"/>
                <a:gd name="connsiteX2" fmla="*/ 5015600 w 5015599"/>
                <a:gd name="connsiteY2" fmla="*/ 2303685 h 2586794"/>
                <a:gd name="connsiteX3" fmla="*/ 4732490 w 5015599"/>
                <a:gd name="connsiteY3" fmla="*/ 2586795 h 2586794"/>
                <a:gd name="connsiteX4" fmla="*/ 283110 w 5015599"/>
                <a:gd name="connsiteY4" fmla="*/ 2586795 h 2586794"/>
                <a:gd name="connsiteX5" fmla="*/ 0 w 5015599"/>
                <a:gd name="connsiteY5" fmla="*/ 2303685 h 2586794"/>
                <a:gd name="connsiteX6" fmla="*/ 0 w 5015599"/>
                <a:gd name="connsiteY6" fmla="*/ 283110 h 2586794"/>
                <a:gd name="connsiteX7" fmla="*/ 283110 w 5015599"/>
                <a:gd name="connsiteY7" fmla="*/ 0 h 258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5599" h="2586794">
                  <a:moveTo>
                    <a:pt x="4732490" y="0"/>
                  </a:moveTo>
                  <a:cubicBezTo>
                    <a:pt x="4888848" y="0"/>
                    <a:pt x="5015600" y="126753"/>
                    <a:pt x="5015600" y="283110"/>
                  </a:cubicBezTo>
                  <a:lnTo>
                    <a:pt x="5015600" y="2303685"/>
                  </a:lnTo>
                  <a:cubicBezTo>
                    <a:pt x="5015600" y="2460042"/>
                    <a:pt x="4888848" y="2586795"/>
                    <a:pt x="4732490" y="2586795"/>
                  </a:cubicBezTo>
                  <a:lnTo>
                    <a:pt x="283110" y="2586795"/>
                  </a:lnTo>
                  <a:cubicBezTo>
                    <a:pt x="126753" y="2586795"/>
                    <a:pt x="0" y="2460042"/>
                    <a:pt x="0" y="2303685"/>
                  </a:cubicBezTo>
                  <a:lnTo>
                    <a:pt x="0" y="283110"/>
                  </a:lnTo>
                  <a:cubicBezTo>
                    <a:pt x="0" y="126753"/>
                    <a:pt x="126753" y="0"/>
                    <a:pt x="283110" y="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5" name="Рисунок 10">
              <a:extLst>
                <a:ext uri="{FF2B5EF4-FFF2-40B4-BE49-F238E27FC236}">
                  <a16:creationId xmlns:a16="http://schemas.microsoft.com/office/drawing/2014/main" id="{65B216EF-B334-75AD-5294-7D0FF774C392}"/>
                </a:ext>
              </a:extLst>
            </p:cNvPr>
            <p:cNvGrpSpPr/>
            <p:nvPr/>
          </p:nvGrpSpPr>
          <p:grpSpPr>
            <a:xfrm>
              <a:off x="922031" y="2017875"/>
              <a:ext cx="2311142" cy="116420"/>
              <a:chOff x="922031" y="2017875"/>
              <a:chExt cx="2311142" cy="116420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16" name="Рисунок 10">
                <a:extLst>
                  <a:ext uri="{FF2B5EF4-FFF2-40B4-BE49-F238E27FC236}">
                    <a16:creationId xmlns:a16="http://schemas.microsoft.com/office/drawing/2014/main" id="{CD98ADB1-5570-8998-26CA-7385EBD17D75}"/>
                  </a:ext>
                </a:extLst>
              </p:cNvPr>
              <p:cNvGrpSpPr/>
              <p:nvPr/>
            </p:nvGrpSpPr>
            <p:grpSpPr>
              <a:xfrm>
                <a:off x="922031" y="2030304"/>
                <a:ext cx="237397" cy="103991"/>
                <a:chOff x="922031" y="2030304"/>
                <a:chExt cx="237397" cy="103991"/>
              </a:xfrm>
              <a:grpFill/>
            </p:grpSpPr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id="{B215DFDB-24DA-935C-CB5B-1770350D8AAC}"/>
                    </a:ext>
                  </a:extLst>
                </p:cNvPr>
                <p:cNvSpPr/>
                <p:nvPr/>
              </p:nvSpPr>
              <p:spPr>
                <a:xfrm>
                  <a:off x="922031" y="2030442"/>
                  <a:ext cx="45711" cy="102748"/>
                </a:xfrm>
                <a:custGeom>
                  <a:avLst/>
                  <a:gdLst>
                    <a:gd name="connsiteX0" fmla="*/ 45712 w 45711"/>
                    <a:gd name="connsiteY0" fmla="*/ 25687 h 102748"/>
                    <a:gd name="connsiteX1" fmla="*/ 11186 w 45711"/>
                    <a:gd name="connsiteY1" fmla="*/ 90733 h 102748"/>
                    <a:gd name="connsiteX2" fmla="*/ 11186 w 45711"/>
                    <a:gd name="connsiteY2" fmla="*/ 92390 h 102748"/>
                    <a:gd name="connsiteX3" fmla="*/ 44607 w 45711"/>
                    <a:gd name="connsiteY3" fmla="*/ 92390 h 102748"/>
                    <a:gd name="connsiteX4" fmla="*/ 44607 w 45711"/>
                    <a:gd name="connsiteY4" fmla="*/ 102748 h 102748"/>
                    <a:gd name="connsiteX5" fmla="*/ 0 w 45711"/>
                    <a:gd name="connsiteY5" fmla="*/ 102748 h 102748"/>
                    <a:gd name="connsiteX6" fmla="*/ 0 w 45711"/>
                    <a:gd name="connsiteY6" fmla="*/ 94048 h 102748"/>
                    <a:gd name="connsiteX7" fmla="*/ 34387 w 45711"/>
                    <a:gd name="connsiteY7" fmla="*/ 26239 h 102748"/>
                    <a:gd name="connsiteX8" fmla="*/ 22511 w 45711"/>
                    <a:gd name="connsiteY8" fmla="*/ 10220 h 102748"/>
                    <a:gd name="connsiteX9" fmla="*/ 10634 w 45711"/>
                    <a:gd name="connsiteY9" fmla="*/ 25135 h 102748"/>
                    <a:gd name="connsiteX10" fmla="*/ 10634 w 45711"/>
                    <a:gd name="connsiteY10" fmla="*/ 34111 h 102748"/>
                    <a:gd name="connsiteX11" fmla="*/ 0 w 45711"/>
                    <a:gd name="connsiteY11" fmla="*/ 34111 h 102748"/>
                    <a:gd name="connsiteX12" fmla="*/ 0 w 45711"/>
                    <a:gd name="connsiteY12" fmla="*/ 25825 h 102748"/>
                    <a:gd name="connsiteX13" fmla="*/ 22787 w 45711"/>
                    <a:gd name="connsiteY13" fmla="*/ 0 h 102748"/>
                    <a:gd name="connsiteX14" fmla="*/ 45712 w 45711"/>
                    <a:gd name="connsiteY14" fmla="*/ 25687 h 102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711" h="102748">
                      <a:moveTo>
                        <a:pt x="45712" y="25687"/>
                      </a:moveTo>
                      <a:cubicBezTo>
                        <a:pt x="45712" y="56346"/>
                        <a:pt x="11324" y="67394"/>
                        <a:pt x="11186" y="90733"/>
                      </a:cubicBezTo>
                      <a:lnTo>
                        <a:pt x="11186" y="92390"/>
                      </a:lnTo>
                      <a:lnTo>
                        <a:pt x="44607" y="92390"/>
                      </a:lnTo>
                      <a:lnTo>
                        <a:pt x="44607" y="102748"/>
                      </a:lnTo>
                      <a:lnTo>
                        <a:pt x="0" y="102748"/>
                      </a:lnTo>
                      <a:lnTo>
                        <a:pt x="0" y="94048"/>
                      </a:lnTo>
                      <a:cubicBezTo>
                        <a:pt x="0" y="61179"/>
                        <a:pt x="34387" y="54827"/>
                        <a:pt x="34387" y="26239"/>
                      </a:cubicBezTo>
                      <a:cubicBezTo>
                        <a:pt x="34387" y="15744"/>
                        <a:pt x="30935" y="10220"/>
                        <a:pt x="22511" y="10220"/>
                      </a:cubicBezTo>
                      <a:cubicBezTo>
                        <a:pt x="14086" y="10220"/>
                        <a:pt x="10634" y="16158"/>
                        <a:pt x="10634" y="25135"/>
                      </a:cubicBezTo>
                      <a:lnTo>
                        <a:pt x="10634" y="34111"/>
                      </a:lnTo>
                      <a:lnTo>
                        <a:pt x="0" y="34111"/>
                      </a:lnTo>
                      <a:lnTo>
                        <a:pt x="0" y="25825"/>
                      </a:lnTo>
                      <a:cubicBezTo>
                        <a:pt x="0" y="10220"/>
                        <a:pt x="7181" y="0"/>
                        <a:pt x="22787" y="0"/>
                      </a:cubicBezTo>
                      <a:cubicBezTo>
                        <a:pt x="38392" y="0"/>
                        <a:pt x="45712" y="10220"/>
                        <a:pt x="45712" y="2568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id="{FAA01D96-89A0-9DAD-4EFD-CF2B50A5C59C}"/>
                    </a:ext>
                  </a:extLst>
                </p:cNvPr>
                <p:cNvSpPr/>
                <p:nvPr/>
              </p:nvSpPr>
              <p:spPr>
                <a:xfrm>
                  <a:off x="977686" y="2030304"/>
                  <a:ext cx="45849" cy="103991"/>
                </a:xfrm>
                <a:custGeom>
                  <a:avLst/>
                  <a:gdLst>
                    <a:gd name="connsiteX0" fmla="*/ 45850 w 45849"/>
                    <a:gd name="connsiteY0" fmla="*/ 25687 h 103991"/>
                    <a:gd name="connsiteX1" fmla="*/ 45850 w 45849"/>
                    <a:gd name="connsiteY1" fmla="*/ 28311 h 103991"/>
                    <a:gd name="connsiteX2" fmla="*/ 33559 w 45849"/>
                    <a:gd name="connsiteY2" fmla="*/ 49303 h 103991"/>
                    <a:gd name="connsiteX3" fmla="*/ 45850 w 45849"/>
                    <a:gd name="connsiteY3" fmla="*/ 70432 h 103991"/>
                    <a:gd name="connsiteX4" fmla="*/ 45850 w 45849"/>
                    <a:gd name="connsiteY4" fmla="*/ 78304 h 103991"/>
                    <a:gd name="connsiteX5" fmla="*/ 22925 w 45849"/>
                    <a:gd name="connsiteY5" fmla="*/ 103991 h 103991"/>
                    <a:gd name="connsiteX6" fmla="*/ 138 w 45849"/>
                    <a:gd name="connsiteY6" fmla="*/ 78304 h 103991"/>
                    <a:gd name="connsiteX7" fmla="*/ 138 w 45849"/>
                    <a:gd name="connsiteY7" fmla="*/ 71261 h 103991"/>
                    <a:gd name="connsiteX8" fmla="*/ 10772 w 45849"/>
                    <a:gd name="connsiteY8" fmla="*/ 71261 h 103991"/>
                    <a:gd name="connsiteX9" fmla="*/ 10772 w 45849"/>
                    <a:gd name="connsiteY9" fmla="*/ 78995 h 103991"/>
                    <a:gd name="connsiteX10" fmla="*/ 22649 w 45849"/>
                    <a:gd name="connsiteY10" fmla="*/ 93633 h 103991"/>
                    <a:gd name="connsiteX11" fmla="*/ 34526 w 45849"/>
                    <a:gd name="connsiteY11" fmla="*/ 77890 h 103991"/>
                    <a:gd name="connsiteX12" fmla="*/ 34526 w 45849"/>
                    <a:gd name="connsiteY12" fmla="*/ 70018 h 103991"/>
                    <a:gd name="connsiteX13" fmla="*/ 21682 w 45849"/>
                    <a:gd name="connsiteY13" fmla="*/ 54965 h 103991"/>
                    <a:gd name="connsiteX14" fmla="*/ 15606 w 45849"/>
                    <a:gd name="connsiteY14" fmla="*/ 54965 h 103991"/>
                    <a:gd name="connsiteX15" fmla="*/ 15606 w 45849"/>
                    <a:gd name="connsiteY15" fmla="*/ 44745 h 103991"/>
                    <a:gd name="connsiteX16" fmla="*/ 22234 w 45849"/>
                    <a:gd name="connsiteY16" fmla="*/ 44745 h 103991"/>
                    <a:gd name="connsiteX17" fmla="*/ 34387 w 45849"/>
                    <a:gd name="connsiteY17" fmla="*/ 30797 h 103991"/>
                    <a:gd name="connsiteX18" fmla="*/ 34387 w 45849"/>
                    <a:gd name="connsiteY18" fmla="*/ 26101 h 103991"/>
                    <a:gd name="connsiteX19" fmla="*/ 22511 w 45849"/>
                    <a:gd name="connsiteY19" fmla="*/ 10220 h 103991"/>
                    <a:gd name="connsiteX20" fmla="*/ 10634 w 45849"/>
                    <a:gd name="connsiteY20" fmla="*/ 24997 h 103991"/>
                    <a:gd name="connsiteX21" fmla="*/ 10634 w 45849"/>
                    <a:gd name="connsiteY21" fmla="*/ 30244 h 103991"/>
                    <a:gd name="connsiteX22" fmla="*/ 0 w 45849"/>
                    <a:gd name="connsiteY22" fmla="*/ 30244 h 103991"/>
                    <a:gd name="connsiteX23" fmla="*/ 0 w 45849"/>
                    <a:gd name="connsiteY23" fmla="*/ 25549 h 103991"/>
                    <a:gd name="connsiteX24" fmla="*/ 22787 w 45849"/>
                    <a:gd name="connsiteY24" fmla="*/ 0 h 103991"/>
                    <a:gd name="connsiteX25" fmla="*/ 45712 w 45849"/>
                    <a:gd name="connsiteY25" fmla="*/ 25549 h 103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5849" h="103991">
                      <a:moveTo>
                        <a:pt x="45850" y="25687"/>
                      </a:moveTo>
                      <a:lnTo>
                        <a:pt x="45850" y="28311"/>
                      </a:lnTo>
                      <a:cubicBezTo>
                        <a:pt x="45850" y="38807"/>
                        <a:pt x="41707" y="46126"/>
                        <a:pt x="33559" y="49303"/>
                      </a:cubicBezTo>
                      <a:cubicBezTo>
                        <a:pt x="42121" y="52479"/>
                        <a:pt x="45850" y="60213"/>
                        <a:pt x="45850" y="70432"/>
                      </a:cubicBezTo>
                      <a:lnTo>
                        <a:pt x="45850" y="78304"/>
                      </a:lnTo>
                      <a:cubicBezTo>
                        <a:pt x="45850" y="93910"/>
                        <a:pt x="38531" y="103991"/>
                        <a:pt x="22925" y="103991"/>
                      </a:cubicBezTo>
                      <a:cubicBezTo>
                        <a:pt x="7319" y="103991"/>
                        <a:pt x="138" y="93771"/>
                        <a:pt x="138" y="78304"/>
                      </a:cubicBezTo>
                      <a:lnTo>
                        <a:pt x="138" y="71261"/>
                      </a:lnTo>
                      <a:lnTo>
                        <a:pt x="10772" y="71261"/>
                      </a:lnTo>
                      <a:lnTo>
                        <a:pt x="10772" y="78995"/>
                      </a:lnTo>
                      <a:cubicBezTo>
                        <a:pt x="10772" y="88109"/>
                        <a:pt x="14501" y="93633"/>
                        <a:pt x="22649" y="93633"/>
                      </a:cubicBezTo>
                      <a:cubicBezTo>
                        <a:pt x="30797" y="93633"/>
                        <a:pt x="34526" y="88247"/>
                        <a:pt x="34526" y="77890"/>
                      </a:cubicBezTo>
                      <a:lnTo>
                        <a:pt x="34526" y="70018"/>
                      </a:lnTo>
                      <a:cubicBezTo>
                        <a:pt x="34526" y="59936"/>
                        <a:pt x="30244" y="55241"/>
                        <a:pt x="21682" y="54965"/>
                      </a:cubicBezTo>
                      <a:lnTo>
                        <a:pt x="15606" y="54965"/>
                      </a:lnTo>
                      <a:lnTo>
                        <a:pt x="15606" y="44745"/>
                      </a:lnTo>
                      <a:lnTo>
                        <a:pt x="22234" y="44745"/>
                      </a:lnTo>
                      <a:cubicBezTo>
                        <a:pt x="29830" y="44469"/>
                        <a:pt x="34387" y="39635"/>
                        <a:pt x="34387" y="30797"/>
                      </a:cubicBezTo>
                      <a:lnTo>
                        <a:pt x="34387" y="26101"/>
                      </a:lnTo>
                      <a:cubicBezTo>
                        <a:pt x="34387" y="15606"/>
                        <a:pt x="30797" y="10220"/>
                        <a:pt x="22511" y="10220"/>
                      </a:cubicBezTo>
                      <a:cubicBezTo>
                        <a:pt x="14225" y="10220"/>
                        <a:pt x="10634" y="15882"/>
                        <a:pt x="10634" y="24997"/>
                      </a:cubicBezTo>
                      <a:lnTo>
                        <a:pt x="10634" y="30244"/>
                      </a:lnTo>
                      <a:lnTo>
                        <a:pt x="0" y="30244"/>
                      </a:lnTo>
                      <a:lnTo>
                        <a:pt x="0" y="25549"/>
                      </a:lnTo>
                      <a:cubicBezTo>
                        <a:pt x="0" y="9943"/>
                        <a:pt x="7319" y="0"/>
                        <a:pt x="22787" y="0"/>
                      </a:cubicBezTo>
                      <a:cubicBezTo>
                        <a:pt x="38254" y="0"/>
                        <a:pt x="45712" y="10081"/>
                        <a:pt x="45712" y="2554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id="{EB53D9C4-ED3E-D42A-C108-5AE27F29CEFE}"/>
                    </a:ext>
                  </a:extLst>
                </p:cNvPr>
                <p:cNvSpPr/>
                <p:nvPr/>
              </p:nvSpPr>
              <p:spPr>
                <a:xfrm>
                  <a:off x="1034584" y="2063587"/>
                  <a:ext cx="10910" cy="69465"/>
                </a:xfrm>
                <a:custGeom>
                  <a:avLst/>
                  <a:gdLst>
                    <a:gd name="connsiteX0" fmla="*/ 10910 w 10910"/>
                    <a:gd name="connsiteY0" fmla="*/ 0 h 69465"/>
                    <a:gd name="connsiteX1" fmla="*/ 10910 w 10910"/>
                    <a:gd name="connsiteY1" fmla="*/ 14086 h 69465"/>
                    <a:gd name="connsiteX2" fmla="*/ 0 w 10910"/>
                    <a:gd name="connsiteY2" fmla="*/ 14086 h 69465"/>
                    <a:gd name="connsiteX3" fmla="*/ 0 w 10910"/>
                    <a:gd name="connsiteY3" fmla="*/ 0 h 69465"/>
                    <a:gd name="connsiteX4" fmla="*/ 10910 w 10910"/>
                    <a:gd name="connsiteY4" fmla="*/ 0 h 69465"/>
                    <a:gd name="connsiteX5" fmla="*/ 10910 w 10910"/>
                    <a:gd name="connsiteY5" fmla="*/ 55379 h 69465"/>
                    <a:gd name="connsiteX6" fmla="*/ 10910 w 10910"/>
                    <a:gd name="connsiteY6" fmla="*/ 69465 h 69465"/>
                    <a:gd name="connsiteX7" fmla="*/ 0 w 10910"/>
                    <a:gd name="connsiteY7" fmla="*/ 69465 h 69465"/>
                    <a:gd name="connsiteX8" fmla="*/ 0 w 10910"/>
                    <a:gd name="connsiteY8" fmla="*/ 55379 h 69465"/>
                    <a:gd name="connsiteX9" fmla="*/ 10910 w 10910"/>
                    <a:gd name="connsiteY9" fmla="*/ 55379 h 6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910" h="69465">
                      <a:moveTo>
                        <a:pt x="10910" y="0"/>
                      </a:moveTo>
                      <a:lnTo>
                        <a:pt x="10910" y="14086"/>
                      </a:lnTo>
                      <a:lnTo>
                        <a:pt x="0" y="14086"/>
                      </a:lnTo>
                      <a:lnTo>
                        <a:pt x="0" y="0"/>
                      </a:lnTo>
                      <a:lnTo>
                        <a:pt x="10910" y="0"/>
                      </a:lnTo>
                      <a:close/>
                      <a:moveTo>
                        <a:pt x="10910" y="55379"/>
                      </a:moveTo>
                      <a:lnTo>
                        <a:pt x="10910" y="69465"/>
                      </a:lnTo>
                      <a:lnTo>
                        <a:pt x="0" y="69465"/>
                      </a:lnTo>
                      <a:lnTo>
                        <a:pt x="0" y="55379"/>
                      </a:lnTo>
                      <a:lnTo>
                        <a:pt x="10910" y="5537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id="{90DEE997-E304-BC6B-1824-3062AED6CF68}"/>
                    </a:ext>
                  </a:extLst>
                </p:cNvPr>
                <p:cNvSpPr/>
                <p:nvPr/>
              </p:nvSpPr>
              <p:spPr>
                <a:xfrm>
                  <a:off x="1056680" y="2031685"/>
                  <a:ext cx="45711" cy="102471"/>
                </a:xfrm>
                <a:custGeom>
                  <a:avLst/>
                  <a:gdLst>
                    <a:gd name="connsiteX0" fmla="*/ 11739 w 45711"/>
                    <a:gd name="connsiteY0" fmla="*/ 41154 h 102471"/>
                    <a:gd name="connsiteX1" fmla="*/ 26792 w 45711"/>
                    <a:gd name="connsiteY1" fmla="*/ 32730 h 102471"/>
                    <a:gd name="connsiteX2" fmla="*/ 45712 w 45711"/>
                    <a:gd name="connsiteY2" fmla="*/ 56898 h 102471"/>
                    <a:gd name="connsiteX3" fmla="*/ 45712 w 45711"/>
                    <a:gd name="connsiteY3" fmla="*/ 76785 h 102471"/>
                    <a:gd name="connsiteX4" fmla="*/ 22787 w 45711"/>
                    <a:gd name="connsiteY4" fmla="*/ 102472 h 102471"/>
                    <a:gd name="connsiteX5" fmla="*/ 0 w 45711"/>
                    <a:gd name="connsiteY5" fmla="*/ 76785 h 102471"/>
                    <a:gd name="connsiteX6" fmla="*/ 0 w 45711"/>
                    <a:gd name="connsiteY6" fmla="*/ 70018 h 102471"/>
                    <a:gd name="connsiteX7" fmla="*/ 10634 w 45711"/>
                    <a:gd name="connsiteY7" fmla="*/ 70018 h 102471"/>
                    <a:gd name="connsiteX8" fmla="*/ 10634 w 45711"/>
                    <a:gd name="connsiteY8" fmla="*/ 77614 h 102471"/>
                    <a:gd name="connsiteX9" fmla="*/ 22511 w 45711"/>
                    <a:gd name="connsiteY9" fmla="*/ 92252 h 102471"/>
                    <a:gd name="connsiteX10" fmla="*/ 34387 w 45711"/>
                    <a:gd name="connsiteY10" fmla="*/ 77614 h 102471"/>
                    <a:gd name="connsiteX11" fmla="*/ 34387 w 45711"/>
                    <a:gd name="connsiteY11" fmla="*/ 57865 h 102471"/>
                    <a:gd name="connsiteX12" fmla="*/ 22511 w 45711"/>
                    <a:gd name="connsiteY12" fmla="*/ 43226 h 102471"/>
                    <a:gd name="connsiteX13" fmla="*/ 11048 w 45711"/>
                    <a:gd name="connsiteY13" fmla="*/ 54136 h 102471"/>
                    <a:gd name="connsiteX14" fmla="*/ 11048 w 45711"/>
                    <a:gd name="connsiteY14" fmla="*/ 56484 h 102471"/>
                    <a:gd name="connsiteX15" fmla="*/ 414 w 45711"/>
                    <a:gd name="connsiteY15" fmla="*/ 56484 h 102471"/>
                    <a:gd name="connsiteX16" fmla="*/ 3176 w 45711"/>
                    <a:gd name="connsiteY16" fmla="*/ 0 h 102471"/>
                    <a:gd name="connsiteX17" fmla="*/ 43226 w 45711"/>
                    <a:gd name="connsiteY17" fmla="*/ 0 h 102471"/>
                    <a:gd name="connsiteX18" fmla="*/ 43226 w 45711"/>
                    <a:gd name="connsiteY18" fmla="*/ 10220 h 102471"/>
                    <a:gd name="connsiteX19" fmla="*/ 13258 w 45711"/>
                    <a:gd name="connsiteY19" fmla="*/ 10220 h 102471"/>
                    <a:gd name="connsiteX20" fmla="*/ 11601 w 45711"/>
                    <a:gd name="connsiteY20" fmla="*/ 41431 h 102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5711" h="102471">
                      <a:moveTo>
                        <a:pt x="11739" y="41154"/>
                      </a:moveTo>
                      <a:cubicBezTo>
                        <a:pt x="14915" y="35630"/>
                        <a:pt x="20025" y="32730"/>
                        <a:pt x="26792" y="32730"/>
                      </a:cubicBezTo>
                      <a:cubicBezTo>
                        <a:pt x="39912" y="32730"/>
                        <a:pt x="45712" y="42259"/>
                        <a:pt x="45712" y="56898"/>
                      </a:cubicBezTo>
                      <a:lnTo>
                        <a:pt x="45712" y="76785"/>
                      </a:lnTo>
                      <a:cubicBezTo>
                        <a:pt x="45712" y="92390"/>
                        <a:pt x="38254" y="102472"/>
                        <a:pt x="22787" y="102472"/>
                      </a:cubicBezTo>
                      <a:cubicBezTo>
                        <a:pt x="7319" y="102472"/>
                        <a:pt x="0" y="92252"/>
                        <a:pt x="0" y="76785"/>
                      </a:cubicBezTo>
                      <a:lnTo>
                        <a:pt x="0" y="70018"/>
                      </a:lnTo>
                      <a:lnTo>
                        <a:pt x="10634" y="70018"/>
                      </a:lnTo>
                      <a:lnTo>
                        <a:pt x="10634" y="77614"/>
                      </a:lnTo>
                      <a:cubicBezTo>
                        <a:pt x="10634" y="86728"/>
                        <a:pt x="14363" y="92252"/>
                        <a:pt x="22511" y="92252"/>
                      </a:cubicBezTo>
                      <a:cubicBezTo>
                        <a:pt x="30659" y="92252"/>
                        <a:pt x="34387" y="86728"/>
                        <a:pt x="34387" y="77614"/>
                      </a:cubicBezTo>
                      <a:lnTo>
                        <a:pt x="34387" y="57865"/>
                      </a:lnTo>
                      <a:cubicBezTo>
                        <a:pt x="34387" y="48750"/>
                        <a:pt x="30659" y="43226"/>
                        <a:pt x="22511" y="43226"/>
                      </a:cubicBezTo>
                      <a:cubicBezTo>
                        <a:pt x="16296" y="43226"/>
                        <a:pt x="12015" y="46679"/>
                        <a:pt x="11048" y="54136"/>
                      </a:cubicBezTo>
                      <a:lnTo>
                        <a:pt x="11048" y="56484"/>
                      </a:lnTo>
                      <a:lnTo>
                        <a:pt x="414" y="56484"/>
                      </a:lnTo>
                      <a:lnTo>
                        <a:pt x="3176" y="0"/>
                      </a:lnTo>
                      <a:lnTo>
                        <a:pt x="43226" y="0"/>
                      </a:lnTo>
                      <a:lnTo>
                        <a:pt x="43226" y="10220"/>
                      </a:lnTo>
                      <a:lnTo>
                        <a:pt x="13258" y="10220"/>
                      </a:lnTo>
                      <a:lnTo>
                        <a:pt x="11601" y="41431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3" name="Полилиния: фигура 42">
                  <a:extLst>
                    <a:ext uri="{FF2B5EF4-FFF2-40B4-BE49-F238E27FC236}">
                      <a16:creationId xmlns:a16="http://schemas.microsoft.com/office/drawing/2014/main" id="{CDC608BE-9042-E175-40ED-05F5F44B5BE1}"/>
                    </a:ext>
                  </a:extLst>
                </p:cNvPr>
                <p:cNvSpPr/>
                <p:nvPr/>
              </p:nvSpPr>
              <p:spPr>
                <a:xfrm>
                  <a:off x="1112888" y="2030580"/>
                  <a:ext cx="46540" cy="103714"/>
                </a:xfrm>
                <a:custGeom>
                  <a:avLst/>
                  <a:gdLst>
                    <a:gd name="connsiteX0" fmla="*/ 46126 w 46540"/>
                    <a:gd name="connsiteY0" fmla="*/ 25273 h 103714"/>
                    <a:gd name="connsiteX1" fmla="*/ 46126 w 46540"/>
                    <a:gd name="connsiteY1" fmla="*/ 27206 h 103714"/>
                    <a:gd name="connsiteX2" fmla="*/ 35492 w 46540"/>
                    <a:gd name="connsiteY2" fmla="*/ 27206 h 103714"/>
                    <a:gd name="connsiteX3" fmla="*/ 35492 w 46540"/>
                    <a:gd name="connsiteY3" fmla="*/ 24582 h 103714"/>
                    <a:gd name="connsiteX4" fmla="*/ 23477 w 46540"/>
                    <a:gd name="connsiteY4" fmla="*/ 10081 h 103714"/>
                    <a:gd name="connsiteX5" fmla="*/ 11186 w 46540"/>
                    <a:gd name="connsiteY5" fmla="*/ 26516 h 103714"/>
                    <a:gd name="connsiteX6" fmla="*/ 11186 w 46540"/>
                    <a:gd name="connsiteY6" fmla="*/ 49303 h 103714"/>
                    <a:gd name="connsiteX7" fmla="*/ 27620 w 46540"/>
                    <a:gd name="connsiteY7" fmla="*/ 38392 h 103714"/>
                    <a:gd name="connsiteX8" fmla="*/ 46540 w 46540"/>
                    <a:gd name="connsiteY8" fmla="*/ 62560 h 103714"/>
                    <a:gd name="connsiteX9" fmla="*/ 46540 w 46540"/>
                    <a:gd name="connsiteY9" fmla="*/ 78028 h 103714"/>
                    <a:gd name="connsiteX10" fmla="*/ 23339 w 46540"/>
                    <a:gd name="connsiteY10" fmla="*/ 103715 h 103714"/>
                    <a:gd name="connsiteX11" fmla="*/ 0 w 46540"/>
                    <a:gd name="connsiteY11" fmla="*/ 78028 h 103714"/>
                    <a:gd name="connsiteX12" fmla="*/ 0 w 46540"/>
                    <a:gd name="connsiteY12" fmla="*/ 26101 h 103714"/>
                    <a:gd name="connsiteX13" fmla="*/ 23339 w 46540"/>
                    <a:gd name="connsiteY13" fmla="*/ 0 h 103714"/>
                    <a:gd name="connsiteX14" fmla="*/ 46264 w 46540"/>
                    <a:gd name="connsiteY14" fmla="*/ 25411 h 103714"/>
                    <a:gd name="connsiteX15" fmla="*/ 11048 w 46540"/>
                    <a:gd name="connsiteY15" fmla="*/ 63389 h 103714"/>
                    <a:gd name="connsiteX16" fmla="*/ 11048 w 46540"/>
                    <a:gd name="connsiteY16" fmla="*/ 78580 h 103714"/>
                    <a:gd name="connsiteX17" fmla="*/ 23063 w 46540"/>
                    <a:gd name="connsiteY17" fmla="*/ 93219 h 103714"/>
                    <a:gd name="connsiteX18" fmla="*/ 35078 w 46540"/>
                    <a:gd name="connsiteY18" fmla="*/ 78580 h 103714"/>
                    <a:gd name="connsiteX19" fmla="*/ 35078 w 46540"/>
                    <a:gd name="connsiteY19" fmla="*/ 63389 h 103714"/>
                    <a:gd name="connsiteX20" fmla="*/ 23063 w 46540"/>
                    <a:gd name="connsiteY20" fmla="*/ 48750 h 103714"/>
                    <a:gd name="connsiteX21" fmla="*/ 11048 w 46540"/>
                    <a:gd name="connsiteY21" fmla="*/ 63389 h 103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6540" h="103714">
                      <a:moveTo>
                        <a:pt x="46126" y="25273"/>
                      </a:moveTo>
                      <a:lnTo>
                        <a:pt x="46126" y="27206"/>
                      </a:lnTo>
                      <a:lnTo>
                        <a:pt x="35492" y="27206"/>
                      </a:lnTo>
                      <a:lnTo>
                        <a:pt x="35492" y="24582"/>
                      </a:lnTo>
                      <a:cubicBezTo>
                        <a:pt x="35492" y="15467"/>
                        <a:pt x="31764" y="10081"/>
                        <a:pt x="23477" y="10081"/>
                      </a:cubicBezTo>
                      <a:cubicBezTo>
                        <a:pt x="15191" y="10081"/>
                        <a:pt x="11186" y="15606"/>
                        <a:pt x="11186" y="26516"/>
                      </a:cubicBezTo>
                      <a:lnTo>
                        <a:pt x="11186" y="49303"/>
                      </a:lnTo>
                      <a:cubicBezTo>
                        <a:pt x="13948" y="42397"/>
                        <a:pt x="19472" y="38392"/>
                        <a:pt x="27620" y="38392"/>
                      </a:cubicBezTo>
                      <a:cubicBezTo>
                        <a:pt x="40740" y="38392"/>
                        <a:pt x="46540" y="47783"/>
                        <a:pt x="46540" y="62560"/>
                      </a:cubicBezTo>
                      <a:lnTo>
                        <a:pt x="46540" y="78028"/>
                      </a:lnTo>
                      <a:cubicBezTo>
                        <a:pt x="46540" y="93633"/>
                        <a:pt x="38807" y="103715"/>
                        <a:pt x="23339" y="103715"/>
                      </a:cubicBezTo>
                      <a:cubicBezTo>
                        <a:pt x="7872" y="103715"/>
                        <a:pt x="0" y="93495"/>
                        <a:pt x="0" y="78028"/>
                      </a:cubicBezTo>
                      <a:lnTo>
                        <a:pt x="0" y="26101"/>
                      </a:lnTo>
                      <a:cubicBezTo>
                        <a:pt x="0" y="9943"/>
                        <a:pt x="7319" y="0"/>
                        <a:pt x="23339" y="0"/>
                      </a:cubicBezTo>
                      <a:cubicBezTo>
                        <a:pt x="39359" y="0"/>
                        <a:pt x="46264" y="9943"/>
                        <a:pt x="46264" y="25411"/>
                      </a:cubicBezTo>
                      <a:close/>
                      <a:moveTo>
                        <a:pt x="11048" y="63389"/>
                      </a:moveTo>
                      <a:lnTo>
                        <a:pt x="11048" y="78580"/>
                      </a:lnTo>
                      <a:cubicBezTo>
                        <a:pt x="11048" y="87695"/>
                        <a:pt x="14777" y="93219"/>
                        <a:pt x="23063" y="93219"/>
                      </a:cubicBezTo>
                      <a:cubicBezTo>
                        <a:pt x="31349" y="93219"/>
                        <a:pt x="35078" y="87695"/>
                        <a:pt x="35078" y="78580"/>
                      </a:cubicBezTo>
                      <a:lnTo>
                        <a:pt x="35078" y="63389"/>
                      </a:lnTo>
                      <a:cubicBezTo>
                        <a:pt x="35078" y="54274"/>
                        <a:pt x="31211" y="48750"/>
                        <a:pt x="23063" y="48750"/>
                      </a:cubicBezTo>
                      <a:cubicBezTo>
                        <a:pt x="14915" y="48750"/>
                        <a:pt x="11048" y="54274"/>
                        <a:pt x="11048" y="6338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4" name="Рисунок 10">
                <a:extLst>
                  <a:ext uri="{FF2B5EF4-FFF2-40B4-BE49-F238E27FC236}">
                    <a16:creationId xmlns:a16="http://schemas.microsoft.com/office/drawing/2014/main" id="{4C4236D2-E5C5-BB53-8536-898C1DD78FD5}"/>
                  </a:ext>
                </a:extLst>
              </p:cNvPr>
              <p:cNvGrpSpPr/>
              <p:nvPr/>
            </p:nvGrpSpPr>
            <p:grpSpPr>
              <a:xfrm>
                <a:off x="2718465" y="2017875"/>
                <a:ext cx="514707" cy="116282"/>
                <a:chOff x="2718465" y="2017875"/>
                <a:chExt cx="514707" cy="116282"/>
              </a:xfrm>
              <a:grpFill/>
            </p:grpSpPr>
            <p:sp>
              <p:nvSpPr>
                <p:cNvPr id="45" name="Полилиния: фигура 44">
                  <a:extLst>
                    <a:ext uri="{FF2B5EF4-FFF2-40B4-BE49-F238E27FC236}">
                      <a16:creationId xmlns:a16="http://schemas.microsoft.com/office/drawing/2014/main" id="{B483952A-46EF-96CA-84EA-6B60607EA490}"/>
                    </a:ext>
                  </a:extLst>
                </p:cNvPr>
                <p:cNvSpPr/>
                <p:nvPr/>
              </p:nvSpPr>
              <p:spPr>
                <a:xfrm>
                  <a:off x="2718465" y="2060272"/>
                  <a:ext cx="28725" cy="71813"/>
                </a:xfrm>
                <a:custGeom>
                  <a:avLst/>
                  <a:gdLst>
                    <a:gd name="connsiteX0" fmla="*/ 0 w 28725"/>
                    <a:gd name="connsiteY0" fmla="*/ 0 h 71813"/>
                    <a:gd name="connsiteX1" fmla="*/ 28725 w 28725"/>
                    <a:gd name="connsiteY1" fmla="*/ 0 h 71813"/>
                    <a:gd name="connsiteX2" fmla="*/ 28725 w 28725"/>
                    <a:gd name="connsiteY2" fmla="*/ 71813 h 71813"/>
                    <a:gd name="connsiteX3" fmla="*/ 0 w 28725"/>
                    <a:gd name="connsiteY3" fmla="*/ 71813 h 71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71813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71813"/>
                      </a:lnTo>
                      <a:lnTo>
                        <a:pt x="0" y="71813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6" name="Полилиния: фигура 45">
                  <a:extLst>
                    <a:ext uri="{FF2B5EF4-FFF2-40B4-BE49-F238E27FC236}">
                      <a16:creationId xmlns:a16="http://schemas.microsoft.com/office/drawing/2014/main" id="{F39B7180-784E-A9C7-DBD2-30EC461458C7}"/>
                    </a:ext>
                  </a:extLst>
                </p:cNvPr>
                <p:cNvSpPr/>
                <p:nvPr/>
              </p:nvSpPr>
              <p:spPr>
                <a:xfrm>
                  <a:off x="2756720" y="2045909"/>
                  <a:ext cx="28725" cy="86175"/>
                </a:xfrm>
                <a:custGeom>
                  <a:avLst/>
                  <a:gdLst>
                    <a:gd name="connsiteX0" fmla="*/ 0 w 28725"/>
                    <a:gd name="connsiteY0" fmla="*/ 0 h 86175"/>
                    <a:gd name="connsiteX1" fmla="*/ 28725 w 28725"/>
                    <a:gd name="connsiteY1" fmla="*/ 0 h 86175"/>
                    <a:gd name="connsiteX2" fmla="*/ 28725 w 28725"/>
                    <a:gd name="connsiteY2" fmla="*/ 86176 h 86175"/>
                    <a:gd name="connsiteX3" fmla="*/ 0 w 28725"/>
                    <a:gd name="connsiteY3" fmla="*/ 86176 h 8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86175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86176"/>
                      </a:lnTo>
                      <a:lnTo>
                        <a:pt x="0" y="86176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: фигура 46">
                  <a:extLst>
                    <a:ext uri="{FF2B5EF4-FFF2-40B4-BE49-F238E27FC236}">
                      <a16:creationId xmlns:a16="http://schemas.microsoft.com/office/drawing/2014/main" id="{0E7B4C8E-25FF-0A70-FA59-7DFADFAB317A}"/>
                    </a:ext>
                  </a:extLst>
                </p:cNvPr>
                <p:cNvSpPr/>
                <p:nvPr/>
              </p:nvSpPr>
              <p:spPr>
                <a:xfrm>
                  <a:off x="2794974" y="2035690"/>
                  <a:ext cx="28725" cy="96395"/>
                </a:xfrm>
                <a:custGeom>
                  <a:avLst/>
                  <a:gdLst>
                    <a:gd name="connsiteX0" fmla="*/ 0 w 28725"/>
                    <a:gd name="connsiteY0" fmla="*/ 0 h 96395"/>
                    <a:gd name="connsiteX1" fmla="*/ 28725 w 28725"/>
                    <a:gd name="connsiteY1" fmla="*/ 0 h 96395"/>
                    <a:gd name="connsiteX2" fmla="*/ 28725 w 28725"/>
                    <a:gd name="connsiteY2" fmla="*/ 96395 h 96395"/>
                    <a:gd name="connsiteX3" fmla="*/ 0 w 28725"/>
                    <a:gd name="connsiteY3" fmla="*/ 96395 h 96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96395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96395"/>
                      </a:lnTo>
                      <a:lnTo>
                        <a:pt x="0" y="96395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8" name="Полилиния: фигура 47">
                  <a:extLst>
                    <a:ext uri="{FF2B5EF4-FFF2-40B4-BE49-F238E27FC236}">
                      <a16:creationId xmlns:a16="http://schemas.microsoft.com/office/drawing/2014/main" id="{993AF581-45D6-6DB8-7F86-69EF6F1B47EE}"/>
                    </a:ext>
                  </a:extLst>
                </p:cNvPr>
                <p:cNvSpPr/>
                <p:nvPr/>
              </p:nvSpPr>
              <p:spPr>
                <a:xfrm>
                  <a:off x="2833367" y="2017875"/>
                  <a:ext cx="28725" cy="114210"/>
                </a:xfrm>
                <a:custGeom>
                  <a:avLst/>
                  <a:gdLst>
                    <a:gd name="connsiteX0" fmla="*/ 0 w 28725"/>
                    <a:gd name="connsiteY0" fmla="*/ 0 h 114210"/>
                    <a:gd name="connsiteX1" fmla="*/ 28725 w 28725"/>
                    <a:gd name="connsiteY1" fmla="*/ 0 h 114210"/>
                    <a:gd name="connsiteX2" fmla="*/ 28725 w 28725"/>
                    <a:gd name="connsiteY2" fmla="*/ 114211 h 114210"/>
                    <a:gd name="connsiteX3" fmla="*/ 0 w 28725"/>
                    <a:gd name="connsiteY3" fmla="*/ 114211 h 11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114210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114211"/>
                      </a:lnTo>
                      <a:lnTo>
                        <a:pt x="0" y="114211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49" name="Рисунок 10">
                  <a:extLst>
                    <a:ext uri="{FF2B5EF4-FFF2-40B4-BE49-F238E27FC236}">
                      <a16:creationId xmlns:a16="http://schemas.microsoft.com/office/drawing/2014/main" id="{56FFB8B3-4914-744F-BE09-E6395E21A5D9}"/>
                    </a:ext>
                  </a:extLst>
                </p:cNvPr>
                <p:cNvGrpSpPr/>
                <p:nvPr/>
              </p:nvGrpSpPr>
              <p:grpSpPr>
                <a:xfrm>
                  <a:off x="3045216" y="2024780"/>
                  <a:ext cx="187957" cy="105372"/>
                  <a:chOff x="3045216" y="2024780"/>
                  <a:chExt cx="187957" cy="105372"/>
                </a:xfrm>
                <a:grpFill/>
              </p:grpSpPr>
              <p:sp>
                <p:nvSpPr>
                  <p:cNvPr id="50" name="Полилиния: фигура 49">
                    <a:extLst>
                      <a:ext uri="{FF2B5EF4-FFF2-40B4-BE49-F238E27FC236}">
                        <a16:creationId xmlns:a16="http://schemas.microsoft.com/office/drawing/2014/main" id="{0F0CE446-84A9-80E1-2795-DECE28190409}"/>
                      </a:ext>
                    </a:extLst>
                  </p:cNvPr>
                  <p:cNvSpPr/>
                  <p:nvPr/>
                </p:nvSpPr>
                <p:spPr>
                  <a:xfrm>
                    <a:off x="3045216" y="2024780"/>
                    <a:ext cx="172351" cy="105372"/>
                  </a:xfrm>
                  <a:custGeom>
                    <a:avLst/>
                    <a:gdLst>
                      <a:gd name="connsiteX0" fmla="*/ 172352 w 172351"/>
                      <a:gd name="connsiteY0" fmla="*/ 105372 h 105372"/>
                      <a:gd name="connsiteX1" fmla="*/ 0 w 172351"/>
                      <a:gd name="connsiteY1" fmla="*/ 105372 h 105372"/>
                      <a:gd name="connsiteX2" fmla="*/ 0 w 172351"/>
                      <a:gd name="connsiteY2" fmla="*/ 0 h 105372"/>
                      <a:gd name="connsiteX3" fmla="*/ 172352 w 172351"/>
                      <a:gd name="connsiteY3" fmla="*/ 0 h 105372"/>
                      <a:gd name="connsiteX4" fmla="*/ 172352 w 172351"/>
                      <a:gd name="connsiteY4" fmla="*/ 105372 h 105372"/>
                      <a:gd name="connsiteX5" fmla="*/ 9529 w 172351"/>
                      <a:gd name="connsiteY5" fmla="*/ 95843 h 105372"/>
                      <a:gd name="connsiteX6" fmla="*/ 162685 w 172351"/>
                      <a:gd name="connsiteY6" fmla="*/ 95843 h 105372"/>
                      <a:gd name="connsiteX7" fmla="*/ 162685 w 172351"/>
                      <a:gd name="connsiteY7" fmla="*/ 9667 h 105372"/>
                      <a:gd name="connsiteX8" fmla="*/ 9529 w 172351"/>
                      <a:gd name="connsiteY8" fmla="*/ 9667 h 105372"/>
                      <a:gd name="connsiteX9" fmla="*/ 9529 w 172351"/>
                      <a:gd name="connsiteY9" fmla="*/ 95843 h 105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2351" h="105372">
                        <a:moveTo>
                          <a:pt x="172352" y="105372"/>
                        </a:moveTo>
                        <a:lnTo>
                          <a:pt x="0" y="105372"/>
                        </a:lnTo>
                        <a:lnTo>
                          <a:pt x="0" y="0"/>
                        </a:lnTo>
                        <a:lnTo>
                          <a:pt x="172352" y="0"/>
                        </a:lnTo>
                        <a:lnTo>
                          <a:pt x="172352" y="105372"/>
                        </a:lnTo>
                        <a:close/>
                        <a:moveTo>
                          <a:pt x="9529" y="95843"/>
                        </a:moveTo>
                        <a:lnTo>
                          <a:pt x="162685" y="95843"/>
                        </a:lnTo>
                        <a:lnTo>
                          <a:pt x="162685" y="9667"/>
                        </a:lnTo>
                        <a:lnTo>
                          <a:pt x="9529" y="9667"/>
                        </a:lnTo>
                        <a:lnTo>
                          <a:pt x="9529" y="95843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1" name="Полилиния: фигура 50">
                    <a:extLst>
                      <a:ext uri="{FF2B5EF4-FFF2-40B4-BE49-F238E27FC236}">
                        <a16:creationId xmlns:a16="http://schemas.microsoft.com/office/drawing/2014/main" id="{58A8346E-239E-EB6F-4CA7-78D80A53881E}"/>
                      </a:ext>
                    </a:extLst>
                  </p:cNvPr>
                  <p:cNvSpPr/>
                  <p:nvPr/>
                </p:nvSpPr>
                <p:spPr>
                  <a:xfrm>
                    <a:off x="3069107" y="2044805"/>
                    <a:ext cx="91009" cy="65322"/>
                  </a:xfrm>
                  <a:custGeom>
                    <a:avLst/>
                    <a:gdLst>
                      <a:gd name="connsiteX0" fmla="*/ 0 w 91009"/>
                      <a:gd name="connsiteY0" fmla="*/ 0 h 65322"/>
                      <a:gd name="connsiteX1" fmla="*/ 91009 w 91009"/>
                      <a:gd name="connsiteY1" fmla="*/ 0 h 65322"/>
                      <a:gd name="connsiteX2" fmla="*/ 91009 w 91009"/>
                      <a:gd name="connsiteY2" fmla="*/ 65322 h 65322"/>
                      <a:gd name="connsiteX3" fmla="*/ 0 w 91009"/>
                      <a:gd name="connsiteY3" fmla="*/ 65322 h 65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009" h="65322">
                        <a:moveTo>
                          <a:pt x="0" y="0"/>
                        </a:moveTo>
                        <a:lnTo>
                          <a:pt x="91009" y="0"/>
                        </a:lnTo>
                        <a:lnTo>
                          <a:pt x="91009" y="65322"/>
                        </a:lnTo>
                        <a:lnTo>
                          <a:pt x="0" y="65322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2" name="Полилиния: фигура 51">
                    <a:extLst>
                      <a:ext uri="{FF2B5EF4-FFF2-40B4-BE49-F238E27FC236}">
                        <a16:creationId xmlns:a16="http://schemas.microsoft.com/office/drawing/2014/main" id="{3D32E71A-F880-C1F2-210A-C8E5AB611153}"/>
                      </a:ext>
                    </a:extLst>
                  </p:cNvPr>
                  <p:cNvSpPr/>
                  <p:nvPr/>
                </p:nvSpPr>
                <p:spPr>
                  <a:xfrm>
                    <a:off x="3211491" y="2065106"/>
                    <a:ext cx="21682" cy="24858"/>
                  </a:xfrm>
                  <a:custGeom>
                    <a:avLst/>
                    <a:gdLst>
                      <a:gd name="connsiteX0" fmla="*/ 0 w 21682"/>
                      <a:gd name="connsiteY0" fmla="*/ 0 h 24858"/>
                      <a:gd name="connsiteX1" fmla="*/ 21682 w 21682"/>
                      <a:gd name="connsiteY1" fmla="*/ 0 h 24858"/>
                      <a:gd name="connsiteX2" fmla="*/ 21682 w 21682"/>
                      <a:gd name="connsiteY2" fmla="*/ 24858 h 24858"/>
                      <a:gd name="connsiteX3" fmla="*/ 0 w 21682"/>
                      <a:gd name="connsiteY3" fmla="*/ 24858 h 24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82" h="24858">
                        <a:moveTo>
                          <a:pt x="0" y="0"/>
                        </a:moveTo>
                        <a:lnTo>
                          <a:pt x="21682" y="0"/>
                        </a:lnTo>
                        <a:lnTo>
                          <a:pt x="21682" y="24858"/>
                        </a:lnTo>
                        <a:lnTo>
                          <a:pt x="0" y="24858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3" name="Полилиния: фигура 52">
                  <a:extLst>
                    <a:ext uri="{FF2B5EF4-FFF2-40B4-BE49-F238E27FC236}">
                      <a16:creationId xmlns:a16="http://schemas.microsoft.com/office/drawing/2014/main" id="{786FF94D-A53C-FC34-8ECC-85B14A4493C2}"/>
                    </a:ext>
                  </a:extLst>
                </p:cNvPr>
                <p:cNvSpPr/>
                <p:nvPr/>
              </p:nvSpPr>
              <p:spPr>
                <a:xfrm>
                  <a:off x="2908688" y="2083668"/>
                  <a:ext cx="79562" cy="23559"/>
                </a:xfrm>
                <a:custGeom>
                  <a:avLst/>
                  <a:gdLst>
                    <a:gd name="connsiteX0" fmla="*/ 73276 w 79562"/>
                    <a:gd name="connsiteY0" fmla="*/ 23559 h 23559"/>
                    <a:gd name="connsiteX1" fmla="*/ 69962 w 79562"/>
                    <a:gd name="connsiteY1" fmla="*/ 22593 h 23559"/>
                    <a:gd name="connsiteX2" fmla="*/ 10716 w 79562"/>
                    <a:gd name="connsiteY2" fmla="*/ 21902 h 23559"/>
                    <a:gd name="connsiteX3" fmla="*/ 1601 w 79562"/>
                    <a:gd name="connsiteY3" fmla="*/ 21212 h 23559"/>
                    <a:gd name="connsiteX4" fmla="*/ 2153 w 79562"/>
                    <a:gd name="connsiteY4" fmla="*/ 12235 h 23559"/>
                    <a:gd name="connsiteX5" fmla="*/ 76453 w 79562"/>
                    <a:gd name="connsiteY5" fmla="*/ 11544 h 23559"/>
                    <a:gd name="connsiteX6" fmla="*/ 78662 w 79562"/>
                    <a:gd name="connsiteY6" fmla="*/ 20383 h 23559"/>
                    <a:gd name="connsiteX7" fmla="*/ 73138 w 79562"/>
                    <a:gd name="connsiteY7" fmla="*/ 23559 h 23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562" h="23559">
                      <a:moveTo>
                        <a:pt x="73276" y="23559"/>
                      </a:moveTo>
                      <a:cubicBezTo>
                        <a:pt x="72171" y="23559"/>
                        <a:pt x="71067" y="23283"/>
                        <a:pt x="69962" y="22593"/>
                      </a:cubicBezTo>
                      <a:cubicBezTo>
                        <a:pt x="34884" y="1739"/>
                        <a:pt x="11682" y="21074"/>
                        <a:pt x="10716" y="21902"/>
                      </a:cubicBezTo>
                      <a:cubicBezTo>
                        <a:pt x="8092" y="24250"/>
                        <a:pt x="3949" y="23974"/>
                        <a:pt x="1601" y="21212"/>
                      </a:cubicBezTo>
                      <a:cubicBezTo>
                        <a:pt x="-747" y="18588"/>
                        <a:pt x="-470" y="14445"/>
                        <a:pt x="2153" y="12235"/>
                      </a:cubicBezTo>
                      <a:cubicBezTo>
                        <a:pt x="3396" y="11130"/>
                        <a:pt x="33088" y="-14281"/>
                        <a:pt x="76453" y="11544"/>
                      </a:cubicBezTo>
                      <a:cubicBezTo>
                        <a:pt x="79491" y="13340"/>
                        <a:pt x="80458" y="17345"/>
                        <a:pt x="78662" y="20383"/>
                      </a:cubicBezTo>
                      <a:cubicBezTo>
                        <a:pt x="77419" y="22455"/>
                        <a:pt x="75348" y="23559"/>
                        <a:pt x="73138" y="2355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4" name="Полилиния: фигура 53">
                  <a:extLst>
                    <a:ext uri="{FF2B5EF4-FFF2-40B4-BE49-F238E27FC236}">
                      <a16:creationId xmlns:a16="http://schemas.microsoft.com/office/drawing/2014/main" id="{6E8FCDF1-1C1E-93EB-CC82-1CCAABD830AE}"/>
                    </a:ext>
                  </a:extLst>
                </p:cNvPr>
                <p:cNvSpPr/>
                <p:nvPr/>
              </p:nvSpPr>
              <p:spPr>
                <a:xfrm>
                  <a:off x="2895707" y="2058087"/>
                  <a:ext cx="105525" cy="27457"/>
                </a:xfrm>
                <a:custGeom>
                  <a:avLst/>
                  <a:gdLst>
                    <a:gd name="connsiteX0" fmla="*/ 99239 w 105525"/>
                    <a:gd name="connsiteY0" fmla="*/ 27457 h 27457"/>
                    <a:gd name="connsiteX1" fmla="*/ 95925 w 105525"/>
                    <a:gd name="connsiteY1" fmla="*/ 26491 h 27457"/>
                    <a:gd name="connsiteX2" fmla="*/ 10716 w 105525"/>
                    <a:gd name="connsiteY2" fmla="*/ 25800 h 27457"/>
                    <a:gd name="connsiteX3" fmla="*/ 1601 w 105525"/>
                    <a:gd name="connsiteY3" fmla="*/ 25248 h 27457"/>
                    <a:gd name="connsiteX4" fmla="*/ 2154 w 105525"/>
                    <a:gd name="connsiteY4" fmla="*/ 16133 h 27457"/>
                    <a:gd name="connsiteX5" fmla="*/ 102416 w 105525"/>
                    <a:gd name="connsiteY5" fmla="*/ 15442 h 27457"/>
                    <a:gd name="connsiteX6" fmla="*/ 104625 w 105525"/>
                    <a:gd name="connsiteY6" fmla="*/ 24281 h 27457"/>
                    <a:gd name="connsiteX7" fmla="*/ 99101 w 105525"/>
                    <a:gd name="connsiteY7" fmla="*/ 27457 h 27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25" h="27457">
                      <a:moveTo>
                        <a:pt x="99239" y="27457"/>
                      </a:moveTo>
                      <a:cubicBezTo>
                        <a:pt x="98135" y="27457"/>
                        <a:pt x="97030" y="27181"/>
                        <a:pt x="95925" y="26491"/>
                      </a:cubicBezTo>
                      <a:cubicBezTo>
                        <a:pt x="45241" y="-3616"/>
                        <a:pt x="11130" y="25524"/>
                        <a:pt x="10716" y="25800"/>
                      </a:cubicBezTo>
                      <a:cubicBezTo>
                        <a:pt x="8092" y="28148"/>
                        <a:pt x="3949" y="27872"/>
                        <a:pt x="1601" y="25248"/>
                      </a:cubicBezTo>
                      <a:cubicBezTo>
                        <a:pt x="-747" y="22624"/>
                        <a:pt x="-470" y="18481"/>
                        <a:pt x="2154" y="16133"/>
                      </a:cubicBezTo>
                      <a:cubicBezTo>
                        <a:pt x="2568" y="15719"/>
                        <a:pt x="43722" y="-19497"/>
                        <a:pt x="102416" y="15442"/>
                      </a:cubicBezTo>
                      <a:cubicBezTo>
                        <a:pt x="105454" y="17238"/>
                        <a:pt x="106421" y="21243"/>
                        <a:pt x="104625" y="24281"/>
                      </a:cubicBezTo>
                      <a:cubicBezTo>
                        <a:pt x="103383" y="26353"/>
                        <a:pt x="101311" y="27457"/>
                        <a:pt x="99101" y="2745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5" name="Полилиния: фигура 54">
                  <a:extLst>
                    <a:ext uri="{FF2B5EF4-FFF2-40B4-BE49-F238E27FC236}">
                      <a16:creationId xmlns:a16="http://schemas.microsoft.com/office/drawing/2014/main" id="{F2993F4E-4111-2475-AB40-74F715FA76C4}"/>
                    </a:ext>
                  </a:extLst>
                </p:cNvPr>
                <p:cNvSpPr/>
                <p:nvPr/>
              </p:nvSpPr>
              <p:spPr>
                <a:xfrm>
                  <a:off x="2883968" y="2029270"/>
                  <a:ext cx="129003" cy="31278"/>
                </a:xfrm>
                <a:custGeom>
                  <a:avLst/>
                  <a:gdLst>
                    <a:gd name="connsiteX0" fmla="*/ 122717 w 129003"/>
                    <a:gd name="connsiteY0" fmla="*/ 31278 h 31278"/>
                    <a:gd name="connsiteX1" fmla="*/ 119402 w 129003"/>
                    <a:gd name="connsiteY1" fmla="*/ 30311 h 31278"/>
                    <a:gd name="connsiteX2" fmla="*/ 10716 w 129003"/>
                    <a:gd name="connsiteY2" fmla="*/ 29621 h 31278"/>
                    <a:gd name="connsiteX3" fmla="*/ 1601 w 129003"/>
                    <a:gd name="connsiteY3" fmla="*/ 28930 h 31278"/>
                    <a:gd name="connsiteX4" fmla="*/ 2154 w 129003"/>
                    <a:gd name="connsiteY4" fmla="*/ 19816 h 31278"/>
                    <a:gd name="connsiteX5" fmla="*/ 125893 w 129003"/>
                    <a:gd name="connsiteY5" fmla="*/ 19125 h 31278"/>
                    <a:gd name="connsiteX6" fmla="*/ 128103 w 129003"/>
                    <a:gd name="connsiteY6" fmla="*/ 27964 h 31278"/>
                    <a:gd name="connsiteX7" fmla="*/ 122579 w 129003"/>
                    <a:gd name="connsiteY7" fmla="*/ 31140 h 31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003" h="31278">
                      <a:moveTo>
                        <a:pt x="122717" y="31278"/>
                      </a:moveTo>
                      <a:cubicBezTo>
                        <a:pt x="121612" y="31278"/>
                        <a:pt x="120507" y="31002"/>
                        <a:pt x="119402" y="30311"/>
                      </a:cubicBezTo>
                      <a:cubicBezTo>
                        <a:pt x="55185" y="-7943"/>
                        <a:pt x="12511" y="28102"/>
                        <a:pt x="10716" y="29621"/>
                      </a:cubicBezTo>
                      <a:cubicBezTo>
                        <a:pt x="8092" y="31969"/>
                        <a:pt x="3949" y="31692"/>
                        <a:pt x="1601" y="28930"/>
                      </a:cubicBezTo>
                      <a:cubicBezTo>
                        <a:pt x="-747" y="26306"/>
                        <a:pt x="-470" y="22163"/>
                        <a:pt x="2154" y="19816"/>
                      </a:cubicBezTo>
                      <a:cubicBezTo>
                        <a:pt x="2706" y="19401"/>
                        <a:pt x="53390" y="-24101"/>
                        <a:pt x="125893" y="19125"/>
                      </a:cubicBezTo>
                      <a:cubicBezTo>
                        <a:pt x="128932" y="20920"/>
                        <a:pt x="129898" y="24925"/>
                        <a:pt x="128103" y="27964"/>
                      </a:cubicBezTo>
                      <a:cubicBezTo>
                        <a:pt x="126860" y="30035"/>
                        <a:pt x="124788" y="31140"/>
                        <a:pt x="122579" y="31140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6" name="Полилиния: фигура 55">
                  <a:extLst>
                    <a:ext uri="{FF2B5EF4-FFF2-40B4-BE49-F238E27FC236}">
                      <a16:creationId xmlns:a16="http://schemas.microsoft.com/office/drawing/2014/main" id="{DC08F515-D17F-9786-39EB-0E34E156F2AB}"/>
                    </a:ext>
                  </a:extLst>
                </p:cNvPr>
                <p:cNvSpPr/>
                <p:nvPr/>
              </p:nvSpPr>
              <p:spPr>
                <a:xfrm>
                  <a:off x="2930314" y="2101841"/>
                  <a:ext cx="32315" cy="32315"/>
                </a:xfrm>
                <a:custGeom>
                  <a:avLst/>
                  <a:gdLst>
                    <a:gd name="connsiteX0" fmla="*/ 32316 w 32315"/>
                    <a:gd name="connsiteY0" fmla="*/ 16158 h 32315"/>
                    <a:gd name="connsiteX1" fmla="*/ 16158 w 32315"/>
                    <a:gd name="connsiteY1" fmla="*/ 32316 h 32315"/>
                    <a:gd name="connsiteX2" fmla="*/ 0 w 32315"/>
                    <a:gd name="connsiteY2" fmla="*/ 16158 h 32315"/>
                    <a:gd name="connsiteX3" fmla="*/ 16158 w 32315"/>
                    <a:gd name="connsiteY3" fmla="*/ 0 h 32315"/>
                    <a:gd name="connsiteX4" fmla="*/ 32316 w 32315"/>
                    <a:gd name="connsiteY4" fmla="*/ 16158 h 32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15" h="32315">
                      <a:moveTo>
                        <a:pt x="32316" y="16158"/>
                      </a:moveTo>
                      <a:cubicBezTo>
                        <a:pt x="32316" y="25135"/>
                        <a:pt x="25135" y="32316"/>
                        <a:pt x="16158" y="32316"/>
                      </a:cubicBezTo>
                      <a:cubicBezTo>
                        <a:pt x="7181" y="32316"/>
                        <a:pt x="0" y="25135"/>
                        <a:pt x="0" y="16158"/>
                      </a:cubicBezTo>
                      <a:cubicBezTo>
                        <a:pt x="0" y="7181"/>
                        <a:pt x="7181" y="0"/>
                        <a:pt x="16158" y="0"/>
                      </a:cubicBezTo>
                      <a:cubicBezTo>
                        <a:pt x="25135" y="0"/>
                        <a:pt x="32316" y="7181"/>
                        <a:pt x="32316" y="1615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2BC69619-F585-A6FF-5EE9-8016A4552CE8}"/>
                </a:ext>
              </a:extLst>
            </p:cNvPr>
            <p:cNvSpPr/>
            <p:nvPr/>
          </p:nvSpPr>
          <p:spPr>
            <a:xfrm>
              <a:off x="664194" y="1840828"/>
              <a:ext cx="2807896" cy="5228830"/>
            </a:xfrm>
            <a:custGeom>
              <a:avLst/>
              <a:gdLst>
                <a:gd name="connsiteX0" fmla="*/ 2759975 w 2807896"/>
                <a:gd name="connsiteY0" fmla="*/ 285043 h 5228830"/>
                <a:gd name="connsiteX1" fmla="*/ 2759975 w 2807896"/>
                <a:gd name="connsiteY1" fmla="*/ 439165 h 5228830"/>
                <a:gd name="connsiteX2" fmla="*/ 2807897 w 2807896"/>
                <a:gd name="connsiteY2" fmla="*/ 439165 h 5228830"/>
                <a:gd name="connsiteX3" fmla="*/ 2807897 w 2807896"/>
                <a:gd name="connsiteY3" fmla="*/ 876950 h 5228830"/>
                <a:gd name="connsiteX4" fmla="*/ 2759975 w 2807896"/>
                <a:gd name="connsiteY4" fmla="*/ 876950 h 5228830"/>
                <a:gd name="connsiteX5" fmla="*/ 2759975 w 2807896"/>
                <a:gd name="connsiteY5" fmla="*/ 976383 h 5228830"/>
                <a:gd name="connsiteX6" fmla="*/ 2807897 w 2807896"/>
                <a:gd name="connsiteY6" fmla="*/ 976383 h 5228830"/>
                <a:gd name="connsiteX7" fmla="*/ 2807897 w 2807896"/>
                <a:gd name="connsiteY7" fmla="*/ 1414168 h 5228830"/>
                <a:gd name="connsiteX8" fmla="*/ 2759975 w 2807896"/>
                <a:gd name="connsiteY8" fmla="*/ 1414168 h 5228830"/>
                <a:gd name="connsiteX9" fmla="*/ 2759975 w 2807896"/>
                <a:gd name="connsiteY9" fmla="*/ 1513601 h 5228830"/>
                <a:gd name="connsiteX10" fmla="*/ 2807897 w 2807896"/>
                <a:gd name="connsiteY10" fmla="*/ 1513601 h 5228830"/>
                <a:gd name="connsiteX11" fmla="*/ 2807897 w 2807896"/>
                <a:gd name="connsiteY11" fmla="*/ 1951386 h 5228830"/>
                <a:gd name="connsiteX12" fmla="*/ 2759975 w 2807896"/>
                <a:gd name="connsiteY12" fmla="*/ 1951386 h 5228830"/>
                <a:gd name="connsiteX13" fmla="*/ 2759975 w 2807896"/>
                <a:gd name="connsiteY13" fmla="*/ 4943787 h 5228830"/>
                <a:gd name="connsiteX14" fmla="*/ 2474932 w 2807896"/>
                <a:gd name="connsiteY14" fmla="*/ 5228830 h 5228830"/>
                <a:gd name="connsiteX15" fmla="*/ 319293 w 2807896"/>
                <a:gd name="connsiteY15" fmla="*/ 5228830 h 5228830"/>
                <a:gd name="connsiteX16" fmla="*/ 34249 w 2807896"/>
                <a:gd name="connsiteY16" fmla="*/ 4943787 h 5228830"/>
                <a:gd name="connsiteX17" fmla="*/ 34249 w 2807896"/>
                <a:gd name="connsiteY17" fmla="*/ 1227177 h 5228830"/>
                <a:gd name="connsiteX18" fmla="*/ 0 w 2807896"/>
                <a:gd name="connsiteY18" fmla="*/ 1227177 h 5228830"/>
                <a:gd name="connsiteX19" fmla="*/ 0 w 2807896"/>
                <a:gd name="connsiteY19" fmla="*/ 789393 h 5228830"/>
                <a:gd name="connsiteX20" fmla="*/ 34249 w 2807896"/>
                <a:gd name="connsiteY20" fmla="*/ 789393 h 5228830"/>
                <a:gd name="connsiteX21" fmla="*/ 34249 w 2807896"/>
                <a:gd name="connsiteY21" fmla="*/ 285043 h 5228830"/>
                <a:gd name="connsiteX22" fmla="*/ 319293 w 2807896"/>
                <a:gd name="connsiteY22" fmla="*/ 0 h 5228830"/>
                <a:gd name="connsiteX23" fmla="*/ 2474932 w 2807896"/>
                <a:gd name="connsiteY23" fmla="*/ 0 h 5228830"/>
                <a:gd name="connsiteX24" fmla="*/ 2759975 w 2807896"/>
                <a:gd name="connsiteY24" fmla="*/ 285043 h 5228830"/>
                <a:gd name="connsiteX25" fmla="*/ 2014637 w 2807896"/>
                <a:gd name="connsiteY25" fmla="*/ 106615 h 5228830"/>
                <a:gd name="connsiteX26" fmla="*/ 1930532 w 2807896"/>
                <a:gd name="connsiteY26" fmla="*/ 231874 h 5228830"/>
                <a:gd name="connsiteX27" fmla="*/ 1817703 w 2807896"/>
                <a:gd name="connsiteY27" fmla="*/ 291948 h 5228830"/>
                <a:gd name="connsiteX28" fmla="*/ 976521 w 2807896"/>
                <a:gd name="connsiteY28" fmla="*/ 291948 h 5228830"/>
                <a:gd name="connsiteX29" fmla="*/ 863692 w 2807896"/>
                <a:gd name="connsiteY29" fmla="*/ 231874 h 5228830"/>
                <a:gd name="connsiteX30" fmla="*/ 779588 w 2807896"/>
                <a:gd name="connsiteY30" fmla="*/ 106615 h 5228830"/>
                <a:gd name="connsiteX31" fmla="*/ 388896 w 2807896"/>
                <a:gd name="connsiteY31" fmla="*/ 106615 h 5228830"/>
                <a:gd name="connsiteX32" fmla="*/ 103853 w 2807896"/>
                <a:gd name="connsiteY32" fmla="*/ 391658 h 5228830"/>
                <a:gd name="connsiteX33" fmla="*/ 103853 w 2807896"/>
                <a:gd name="connsiteY33" fmla="*/ 4837172 h 5228830"/>
                <a:gd name="connsiteX34" fmla="*/ 388896 w 2807896"/>
                <a:gd name="connsiteY34" fmla="*/ 5122215 h 5228830"/>
                <a:gd name="connsiteX35" fmla="*/ 2405466 w 2807896"/>
                <a:gd name="connsiteY35" fmla="*/ 5122215 h 5228830"/>
                <a:gd name="connsiteX36" fmla="*/ 2690510 w 2807896"/>
                <a:gd name="connsiteY36" fmla="*/ 4837172 h 5228830"/>
                <a:gd name="connsiteX37" fmla="*/ 2690510 w 2807896"/>
                <a:gd name="connsiteY37" fmla="*/ 391796 h 5228830"/>
                <a:gd name="connsiteX38" fmla="*/ 2405466 w 2807896"/>
                <a:gd name="connsiteY38" fmla="*/ 106753 h 5228830"/>
                <a:gd name="connsiteX39" fmla="*/ 2014775 w 2807896"/>
                <a:gd name="connsiteY39" fmla="*/ 106753 h 522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07896" h="5228830">
                  <a:moveTo>
                    <a:pt x="2759975" y="285043"/>
                  </a:moveTo>
                  <a:lnTo>
                    <a:pt x="2759975" y="439165"/>
                  </a:lnTo>
                  <a:lnTo>
                    <a:pt x="2807897" y="439165"/>
                  </a:lnTo>
                  <a:lnTo>
                    <a:pt x="2807897" y="876950"/>
                  </a:lnTo>
                  <a:lnTo>
                    <a:pt x="2759975" y="876950"/>
                  </a:lnTo>
                  <a:lnTo>
                    <a:pt x="2759975" y="976383"/>
                  </a:lnTo>
                  <a:lnTo>
                    <a:pt x="2807897" y="976383"/>
                  </a:lnTo>
                  <a:lnTo>
                    <a:pt x="2807897" y="1414168"/>
                  </a:lnTo>
                  <a:lnTo>
                    <a:pt x="2759975" y="1414168"/>
                  </a:lnTo>
                  <a:lnTo>
                    <a:pt x="2759975" y="1513601"/>
                  </a:lnTo>
                  <a:lnTo>
                    <a:pt x="2807897" y="1513601"/>
                  </a:lnTo>
                  <a:lnTo>
                    <a:pt x="2807897" y="1951386"/>
                  </a:lnTo>
                  <a:lnTo>
                    <a:pt x="2759975" y="1951386"/>
                  </a:lnTo>
                  <a:lnTo>
                    <a:pt x="2759975" y="4943787"/>
                  </a:lnTo>
                  <a:cubicBezTo>
                    <a:pt x="2759975" y="5101224"/>
                    <a:pt x="2632368" y="5228830"/>
                    <a:pt x="2474932" y="5228830"/>
                  </a:cubicBezTo>
                  <a:lnTo>
                    <a:pt x="319293" y="5228830"/>
                  </a:lnTo>
                  <a:cubicBezTo>
                    <a:pt x="161856" y="5228830"/>
                    <a:pt x="34249" y="5101224"/>
                    <a:pt x="34249" y="4943787"/>
                  </a:cubicBezTo>
                  <a:lnTo>
                    <a:pt x="34249" y="1227177"/>
                  </a:lnTo>
                  <a:lnTo>
                    <a:pt x="0" y="1227177"/>
                  </a:lnTo>
                  <a:lnTo>
                    <a:pt x="0" y="789393"/>
                  </a:lnTo>
                  <a:lnTo>
                    <a:pt x="34249" y="789393"/>
                  </a:lnTo>
                  <a:lnTo>
                    <a:pt x="34249" y="285043"/>
                  </a:lnTo>
                  <a:cubicBezTo>
                    <a:pt x="34249" y="127607"/>
                    <a:pt x="161856" y="0"/>
                    <a:pt x="319293" y="0"/>
                  </a:cubicBezTo>
                  <a:lnTo>
                    <a:pt x="2474932" y="0"/>
                  </a:lnTo>
                  <a:cubicBezTo>
                    <a:pt x="2632368" y="0"/>
                    <a:pt x="2759975" y="127607"/>
                    <a:pt x="2759975" y="285043"/>
                  </a:cubicBezTo>
                  <a:close/>
                  <a:moveTo>
                    <a:pt x="2014637" y="106615"/>
                  </a:moveTo>
                  <a:lnTo>
                    <a:pt x="1930532" y="231874"/>
                  </a:lnTo>
                  <a:cubicBezTo>
                    <a:pt x="1905260" y="269438"/>
                    <a:pt x="1863000" y="291948"/>
                    <a:pt x="1817703" y="291948"/>
                  </a:cubicBezTo>
                  <a:lnTo>
                    <a:pt x="976521" y="291948"/>
                  </a:lnTo>
                  <a:cubicBezTo>
                    <a:pt x="931224" y="291948"/>
                    <a:pt x="888965" y="269438"/>
                    <a:pt x="863692" y="231874"/>
                  </a:cubicBezTo>
                  <a:lnTo>
                    <a:pt x="779588" y="106615"/>
                  </a:lnTo>
                  <a:lnTo>
                    <a:pt x="388896" y="106615"/>
                  </a:lnTo>
                  <a:cubicBezTo>
                    <a:pt x="231459" y="106615"/>
                    <a:pt x="103853" y="234222"/>
                    <a:pt x="103853" y="391658"/>
                  </a:cubicBezTo>
                  <a:lnTo>
                    <a:pt x="103853" y="4837172"/>
                  </a:lnTo>
                  <a:cubicBezTo>
                    <a:pt x="103853" y="4994609"/>
                    <a:pt x="231459" y="5122215"/>
                    <a:pt x="388896" y="5122215"/>
                  </a:cubicBezTo>
                  <a:lnTo>
                    <a:pt x="2405466" y="5122215"/>
                  </a:lnTo>
                  <a:cubicBezTo>
                    <a:pt x="2562903" y="5122215"/>
                    <a:pt x="2690510" y="4994609"/>
                    <a:pt x="2690510" y="4837172"/>
                  </a:cubicBezTo>
                  <a:lnTo>
                    <a:pt x="2690510" y="391796"/>
                  </a:lnTo>
                  <a:cubicBezTo>
                    <a:pt x="2690510" y="234360"/>
                    <a:pt x="2562903" y="106753"/>
                    <a:pt x="2405466" y="106753"/>
                  </a:cubicBezTo>
                  <a:lnTo>
                    <a:pt x="2014775" y="106753"/>
                  </a:lnTo>
                  <a:close/>
                </a:path>
              </a:pathLst>
            </a:custGeom>
            <a:solidFill>
              <a:srgbClr val="251A3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EB58F9C-9118-6826-1201-11EFF67D3B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0248"/>
            <a:stretch/>
          </p:blipFill>
          <p:spPr>
            <a:xfrm>
              <a:off x="761702" y="2191224"/>
              <a:ext cx="2598355" cy="3484534"/>
            </a:xfrm>
            <a:prstGeom prst="rect">
              <a:avLst/>
            </a:prstGeom>
          </p:spPr>
        </p:pic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8CEB7AA-83CE-0CE6-C274-7AA0538181BF}"/>
                </a:ext>
              </a:extLst>
            </p:cNvPr>
            <p:cNvSpPr/>
            <p:nvPr/>
          </p:nvSpPr>
          <p:spPr>
            <a:xfrm>
              <a:off x="546946" y="5749995"/>
              <a:ext cx="3131771" cy="13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7509265" y="2414822"/>
            <a:ext cx="4430943" cy="1103892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D21EB4-9AA1-4B0F-87C1-3D4BD7A0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11</a:t>
            </a:fld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9E4C42-A501-C7D0-28A8-E9976DB64AF8}"/>
              </a:ext>
            </a:extLst>
          </p:cNvPr>
          <p:cNvSpPr txBox="1"/>
          <p:nvPr/>
        </p:nvSpPr>
        <p:spPr>
          <a:xfrm>
            <a:off x="1441187" y="5958364"/>
            <a:ext cx="28969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marL="10268" marR="253618">
              <a:lnSpc>
                <a:spcPts val="1800"/>
              </a:lnSpc>
            </a:pPr>
            <a: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  <a:t>Запросите выписку </a:t>
            </a:r>
            <a:b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</a:br>
            <a: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  <a:t>из СФР на Госуслугах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5976EE33-3B35-324F-B229-D52D0ADCA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171" r="25754" b="-171"/>
          <a:stretch/>
        </p:blipFill>
        <p:spPr bwMode="auto">
          <a:xfrm>
            <a:off x="698095" y="5862930"/>
            <a:ext cx="685388" cy="62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3CE508C1-C7C5-30CF-A514-D2DAA15A6991}"/>
              </a:ext>
            </a:extLst>
          </p:cNvPr>
          <p:cNvGrpSpPr/>
          <p:nvPr/>
        </p:nvGrpSpPr>
        <p:grpSpPr>
          <a:xfrm>
            <a:off x="4607355" y="2682178"/>
            <a:ext cx="573210" cy="573210"/>
            <a:chOff x="4577797" y="2166264"/>
            <a:chExt cx="611247" cy="611247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A8F746B0-8E23-BDCF-4AE3-E2C565B160C1}"/>
                </a:ext>
              </a:extLst>
            </p:cNvPr>
            <p:cNvSpPr/>
            <p:nvPr/>
          </p:nvSpPr>
          <p:spPr>
            <a:xfrm>
              <a:off x="4577797" y="2166264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36" name="Text Placeholder 4">
              <a:extLst>
                <a:ext uri="{FF2B5EF4-FFF2-40B4-BE49-F238E27FC236}">
                  <a16:creationId xmlns:a16="http://schemas.microsoft.com/office/drawing/2014/main" id="{EAC32BB3-6E3B-97CF-7AE9-485C42B0F74B}"/>
                </a:ext>
              </a:extLst>
            </p:cNvPr>
            <p:cNvSpPr txBox="1">
              <a:spLocks/>
            </p:cNvSpPr>
            <p:nvPr/>
          </p:nvSpPr>
          <p:spPr>
            <a:xfrm>
              <a:off x="4776821" y="2247916"/>
              <a:ext cx="213200" cy="447943"/>
            </a:xfrm>
            <a:prstGeom prst="rect">
              <a:avLst/>
            </a:prstGeom>
            <a:solidFill>
              <a:srgbClr val="F2673A"/>
            </a:solidFill>
            <a:ln>
              <a:noFill/>
            </a:ln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BCF6AED7-25ED-B851-73DC-2A1B32A16645}"/>
              </a:ext>
            </a:extLst>
          </p:cNvPr>
          <p:cNvGrpSpPr/>
          <p:nvPr/>
        </p:nvGrpSpPr>
        <p:grpSpPr>
          <a:xfrm>
            <a:off x="4607355" y="4133986"/>
            <a:ext cx="573210" cy="573210"/>
            <a:chOff x="4557509" y="3719572"/>
            <a:chExt cx="611247" cy="611247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A171E4A-EC69-8786-39C7-D4AFBF6E9B72}"/>
                </a:ext>
              </a:extLst>
            </p:cNvPr>
            <p:cNvSpPr/>
            <p:nvPr/>
          </p:nvSpPr>
          <p:spPr>
            <a:xfrm>
              <a:off x="4557509" y="3719572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39" name="Text Placeholder 4">
              <a:extLst>
                <a:ext uri="{FF2B5EF4-FFF2-40B4-BE49-F238E27FC236}">
                  <a16:creationId xmlns:a16="http://schemas.microsoft.com/office/drawing/2014/main" id="{CAFF028A-4157-107F-3555-19714BAEBA62}"/>
                </a:ext>
              </a:extLst>
            </p:cNvPr>
            <p:cNvSpPr txBox="1">
              <a:spLocks/>
            </p:cNvSpPr>
            <p:nvPr/>
          </p:nvSpPr>
          <p:spPr>
            <a:xfrm>
              <a:off x="4756533" y="3801224"/>
              <a:ext cx="213200" cy="447943"/>
            </a:xfrm>
            <a:prstGeom prst="rect">
              <a:avLst/>
            </a:prstGeom>
            <a:solidFill>
              <a:srgbClr val="F2673A"/>
            </a:solidFill>
            <a:ln>
              <a:noFill/>
            </a:ln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C808876-C301-AE5C-F349-3202D26F2EB7}"/>
              </a:ext>
            </a:extLst>
          </p:cNvPr>
          <p:cNvGrpSpPr/>
          <p:nvPr/>
        </p:nvGrpSpPr>
        <p:grpSpPr>
          <a:xfrm>
            <a:off x="4607355" y="5597106"/>
            <a:ext cx="573210" cy="573210"/>
            <a:chOff x="4557509" y="5272880"/>
            <a:chExt cx="611247" cy="611247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9D433575-00E6-A293-DCD0-E0A5755599C0}"/>
                </a:ext>
              </a:extLst>
            </p:cNvPr>
            <p:cNvSpPr/>
            <p:nvPr/>
          </p:nvSpPr>
          <p:spPr>
            <a:xfrm>
              <a:off x="4557509" y="5272880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41" name="Text Placeholder 4">
              <a:extLst>
                <a:ext uri="{FF2B5EF4-FFF2-40B4-BE49-F238E27FC236}">
                  <a16:creationId xmlns:a16="http://schemas.microsoft.com/office/drawing/2014/main" id="{A8DAB27B-B298-14FD-8119-D3E54B736BF6}"/>
                </a:ext>
              </a:extLst>
            </p:cNvPr>
            <p:cNvSpPr txBox="1">
              <a:spLocks/>
            </p:cNvSpPr>
            <p:nvPr/>
          </p:nvSpPr>
          <p:spPr>
            <a:xfrm>
              <a:off x="4756533" y="5354532"/>
              <a:ext cx="213200" cy="447943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8550AAD-565F-27F2-BA5D-5701693B18D1}"/>
              </a:ext>
            </a:extLst>
          </p:cNvPr>
          <p:cNvSpPr txBox="1"/>
          <p:nvPr/>
        </p:nvSpPr>
        <p:spPr>
          <a:xfrm>
            <a:off x="5255842" y="2669562"/>
            <a:ext cx="2035208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0268" marR="253618">
              <a:lnSpc>
                <a:spcPts val="1600"/>
              </a:lnSpc>
              <a:spcBef>
                <a:spcPts val="809"/>
              </a:spcBef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каком фонде находятся накопления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509461" y="3768915"/>
            <a:ext cx="4430943" cy="1289066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EB2B9B4-1791-078B-F2D6-0433668B2C64}"/>
              </a:ext>
            </a:extLst>
          </p:cNvPr>
          <p:cNvSpPr txBox="1"/>
          <p:nvPr/>
        </p:nvSpPr>
        <p:spPr>
          <a:xfrm>
            <a:off x="5255842" y="3907630"/>
            <a:ext cx="2388461" cy="10259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0268" marR="253618">
              <a:lnSpc>
                <a:spcPts val="1600"/>
              </a:lnSpc>
              <a:spcBef>
                <a:spcPts val="809"/>
              </a:spcBef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размер накоплений, включая суммы дохода, материнского капитала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и софинансирования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55842" y="5355119"/>
            <a:ext cx="251206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размер потерь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при досрочном переводе накоплений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другой фонд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текущем году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509461" y="5308182"/>
            <a:ext cx="4430944" cy="1184692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303" y="2485189"/>
            <a:ext cx="4165600" cy="984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003" y="3862561"/>
            <a:ext cx="3886200" cy="1133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651" y="5461404"/>
            <a:ext cx="4270904" cy="87824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422F77F-8658-4CCA-3456-DC600F28E7F5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ПЕНСИОННЫЕ НАКОПЛЕНИЯ — СКОЛЬКО И ГДЕ НАХОДЯТСЯ?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6154CDB-0FD1-4362-D5A7-6421F4A78C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92782" y="2012768"/>
            <a:ext cx="1491233" cy="4371248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2217B199-943B-5811-8E9A-20DA64A8FD27}"/>
              </a:ext>
            </a:extLst>
          </p:cNvPr>
          <p:cNvSpPr/>
          <p:nvPr/>
        </p:nvSpPr>
        <p:spPr>
          <a:xfrm>
            <a:off x="4608085" y="1649481"/>
            <a:ext cx="7332319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Google Shape;362;p6">
            <a:extLst>
              <a:ext uri="{FF2B5EF4-FFF2-40B4-BE49-F238E27FC236}">
                <a16:creationId xmlns:a16="http://schemas.microsoft.com/office/drawing/2014/main" id="{A24FE1E3-9B4D-6DFB-905C-882F25452431}"/>
              </a:ext>
            </a:extLst>
          </p:cNvPr>
          <p:cNvSpPr/>
          <p:nvPr/>
        </p:nvSpPr>
        <p:spPr bwMode="auto">
          <a:xfrm>
            <a:off x="4598094" y="1649482"/>
            <a:ext cx="7105432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Выписка поможет узнать:</a:t>
            </a:r>
          </a:p>
        </p:txBody>
      </p:sp>
    </p:spTree>
    <p:extLst>
      <p:ext uri="{BB962C8B-B14F-4D97-AF65-F5344CB8AC3E}">
        <p14:creationId xmlns:p14="http://schemas.microsoft.com/office/powerpoint/2010/main" val="2454191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346076" y="1684237"/>
            <a:ext cx="9457192" cy="2404156"/>
          </a:xfrm>
          <a:prstGeom prst="roundRect">
            <a:avLst>
              <a:gd name="adj" fmla="val 6388"/>
            </a:avLst>
          </a:prstGeom>
          <a:noFill/>
          <a:ln w="12700">
            <a:solidFill>
              <a:srgbClr val="27AAE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4" name="Google Shape;331;g277b4458855_0_0">
            <a:extLst>
              <a:ext uri="{FF2B5EF4-FFF2-40B4-BE49-F238E27FC236}">
                <a16:creationId xmlns:a16="http://schemas.microsoft.com/office/drawing/2014/main" id="{EC0B4E0F-5291-6EFC-FD75-4AD7F9E7BF13}"/>
              </a:ext>
            </a:extLst>
          </p:cNvPr>
          <p:cNvSpPr/>
          <p:nvPr/>
        </p:nvSpPr>
        <p:spPr bwMode="auto">
          <a:xfrm>
            <a:off x="754764" y="4781893"/>
            <a:ext cx="2699977" cy="4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Контроль и надзор </a:t>
            </a:r>
          </a:p>
        </p:txBody>
      </p:sp>
      <p:sp>
        <p:nvSpPr>
          <p:cNvPr id="45" name="Google Shape;331;g277b4458855_0_0">
            <a:extLst>
              <a:ext uri="{FF2B5EF4-FFF2-40B4-BE49-F238E27FC236}">
                <a16:creationId xmlns:a16="http://schemas.microsoft.com/office/drawing/2014/main" id="{8BDB59CD-F801-AD4C-AF28-D6F6C998B090}"/>
              </a:ext>
            </a:extLst>
          </p:cNvPr>
          <p:cNvSpPr/>
          <p:nvPr/>
        </p:nvSpPr>
        <p:spPr bwMode="auto">
          <a:xfrm>
            <a:off x="754764" y="5341880"/>
            <a:ext cx="5965842" cy="46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Государственные гарантии (2,8 млн руб.)</a:t>
            </a:r>
          </a:p>
        </p:txBody>
      </p:sp>
      <p:sp>
        <p:nvSpPr>
          <p:cNvPr id="46" name="Google Shape;331;g277b4458855_0_0">
            <a:extLst>
              <a:ext uri="{FF2B5EF4-FFF2-40B4-BE49-F238E27FC236}">
                <a16:creationId xmlns:a16="http://schemas.microsoft.com/office/drawing/2014/main" id="{A97DB222-826A-363F-DC71-2AF6F8C06158}"/>
              </a:ext>
            </a:extLst>
          </p:cNvPr>
          <p:cNvSpPr/>
          <p:nvPr/>
        </p:nvSpPr>
        <p:spPr bwMode="auto">
          <a:xfrm>
            <a:off x="754763" y="5881293"/>
            <a:ext cx="7331401" cy="73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Исполнение требований к составу и структуре портфеля, финансовой устойчивости и пр.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01B4010-EECC-747A-A8DD-44A59E3B2659}"/>
              </a:ext>
            </a:extLst>
          </p:cNvPr>
          <p:cNvGrpSpPr/>
          <p:nvPr/>
        </p:nvGrpSpPr>
        <p:grpSpPr>
          <a:xfrm>
            <a:off x="555189" y="4225530"/>
            <a:ext cx="11235722" cy="481158"/>
            <a:chOff x="698807" y="1832308"/>
            <a:chExt cx="5324675" cy="481158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31AE5692-18BE-57C7-88BC-1995146913A3}"/>
                </a:ext>
              </a:extLst>
            </p:cNvPr>
            <p:cNvSpPr/>
            <p:nvPr/>
          </p:nvSpPr>
          <p:spPr>
            <a:xfrm>
              <a:off x="718324" y="1832308"/>
              <a:ext cx="5305158" cy="481157"/>
            </a:xfrm>
            <a:prstGeom prst="roundRect">
              <a:avLst>
                <a:gd name="adj" fmla="val 50000"/>
              </a:avLst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Google Shape;362;p6">
              <a:extLst>
                <a:ext uri="{FF2B5EF4-FFF2-40B4-BE49-F238E27FC236}">
                  <a16:creationId xmlns:a16="http://schemas.microsoft.com/office/drawing/2014/main" id="{2C14AD4B-E103-CE44-AB34-C43E5CB719CF}"/>
                </a:ext>
              </a:extLst>
            </p:cNvPr>
            <p:cNvSpPr/>
            <p:nvPr/>
          </p:nvSpPr>
          <p:spPr bwMode="auto">
            <a:xfrm>
              <a:off x="698807" y="1832309"/>
              <a:ext cx="5140998" cy="48115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252000" tIns="91425" rIns="91425" bIns="91425" anchor="ctr" anchorCtr="0">
              <a:noAutofit/>
            </a:bodyPr>
            <a:lstStyle/>
            <a:p>
              <a:pPr marR="0" lv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>
                  <a:tab pos="1438275" algn="l"/>
                </a:tabLst>
                <a:defRPr/>
              </a:pPr>
              <a:r>
                <a:rPr lang="ru-RU" sz="1800" b="1" i="0" u="none" strike="noStrike" cap="none" dirty="0">
                  <a:solidFill>
                    <a:srgbClr val="FFFFFF"/>
                  </a:solidFill>
                  <a:ea typeface="Arial"/>
                  <a:cs typeface="Arial"/>
                </a:rPr>
                <a:t>Высокая надежность отрасли НПФ </a:t>
              </a: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6C35AAC-552E-9997-4E72-34271922A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5175" y="1893775"/>
            <a:ext cx="1361425" cy="136142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12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408332" y="3088806"/>
            <a:ext cx="2501294" cy="117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 Medium" panose="020B0604020202020204" charset="0"/>
                <a:cs typeface="Open Sans Medium" panose="020B0604020202020204" charset="0"/>
              </a:rPr>
              <a:t>Инвестирует средства в ценные бумаги</a:t>
            </a:r>
            <a:endParaRPr lang="ru-RU" b="1" dirty="0">
              <a:solidFill>
                <a:srgbClr val="251A30"/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8462" y="3138536"/>
            <a:ext cx="1876893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Клиенты</a:t>
            </a:r>
            <a:b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</a:b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направляют взносы в НПФ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539028" y="3138536"/>
            <a:ext cx="2449627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 Medium" panose="020B0604020202020204" charset="0"/>
                <a:cs typeface="Open Sans Medium" panose="020B0604020202020204" charset="0"/>
              </a:rPr>
              <a:t>Распределяет доходы на счета клиентов</a:t>
            </a:r>
            <a:endParaRPr lang="ru-RU" b="1" dirty="0">
              <a:solidFill>
                <a:srgbClr val="251A30"/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51393" y="3138536"/>
            <a:ext cx="2588988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Зачисляет </a:t>
            </a:r>
            <a:b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</a:b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средства на счета </a:t>
            </a:r>
          </a:p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клиентов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3719" y="1667193"/>
            <a:ext cx="140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2673A"/>
                </a:solidFill>
              </a:rPr>
              <a:t>НПФ</a:t>
            </a:r>
            <a:endParaRPr lang="ru-RU" sz="2800" b="1" dirty="0">
              <a:solidFill>
                <a:srgbClr val="F2673A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B10BFD3-F37F-CCA5-7838-E7AAA96754D0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НЕГОСУДАРСТВЕННЫЙ ПЕНСИОННЫЙ ФОНД (НПФ) — ОПЕРАТОР ПДС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52072B-4B59-3D05-A3B0-1380866B4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197" y="1893925"/>
            <a:ext cx="1361425" cy="13614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3ADE28-A10B-C5E8-6E77-74ECDAA399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83130" y="1893925"/>
            <a:ext cx="1361425" cy="13614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07A4AA9-C153-CFD2-494D-CF789BBB8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74153" y="1893925"/>
            <a:ext cx="1361425" cy="136142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880510A-9CDE-B638-B6D6-C2E3D465CE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11932" y="2271471"/>
            <a:ext cx="558933" cy="60192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5EA7BBB-43E6-8881-66CD-D15EF9625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20910" y="2271471"/>
            <a:ext cx="558933" cy="6019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8F9C8C0-5C92-82C8-4A38-EC3F3A220A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29888" y="2271471"/>
            <a:ext cx="558933" cy="6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5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DE3758B-02E8-A9FF-3137-9CC757DBF99E}"/>
              </a:ext>
            </a:extLst>
          </p:cNvPr>
          <p:cNvSpPr txBox="1">
            <a:spLocks/>
          </p:cNvSpPr>
          <p:nvPr/>
        </p:nvSpPr>
        <p:spPr>
          <a:xfrm>
            <a:off x="7844576" y="1502129"/>
            <a:ext cx="3596160" cy="6542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800" b="1" dirty="0">
              <a:solidFill>
                <a:srgbClr val="114A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3A4669E8-17AA-3B17-F087-1B604604E07E}"/>
              </a:ext>
            </a:extLst>
          </p:cNvPr>
          <p:cNvSpPr txBox="1">
            <a:spLocks/>
          </p:cNvSpPr>
          <p:nvPr/>
        </p:nvSpPr>
        <p:spPr>
          <a:xfrm>
            <a:off x="4316376" y="1686350"/>
            <a:ext cx="2571188" cy="22907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Цели ПДС</a:t>
            </a:r>
            <a:endParaRPr lang="en-US" sz="2000" b="1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F4FD7BCE-C9D3-1AC7-0F37-32554E3FA6B7}"/>
              </a:ext>
            </a:extLst>
          </p:cNvPr>
          <p:cNvSpPr txBox="1">
            <a:spLocks/>
          </p:cNvSpPr>
          <p:nvPr/>
        </p:nvSpPr>
        <p:spPr>
          <a:xfrm>
            <a:off x="7559165" y="2918830"/>
            <a:ext cx="3684695" cy="69844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3200" b="1" dirty="0">
                <a:solidFill>
                  <a:srgbClr val="14102E"/>
                </a:solidFill>
                <a:cs typeface="Arial" panose="020B0604020202020204" pitchFamily="34" charset="0"/>
              </a:rPr>
              <a:t>35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4102E"/>
                </a:solidFill>
                <a:cs typeface="Arial" panose="020B0604020202020204" pitchFamily="34" charset="0"/>
              </a:rPr>
              <a:t>(из 38) 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НПФ</a:t>
            </a:r>
            <a:endParaRPr lang="en-US" sz="2800" b="1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78CAE04D-77E0-201A-0CE2-6A59AA32C2C1}"/>
              </a:ext>
            </a:extLst>
          </p:cNvPr>
          <p:cNvSpPr txBox="1">
            <a:spLocks/>
          </p:cNvSpPr>
          <p:nvPr/>
        </p:nvSpPr>
        <p:spPr>
          <a:xfrm>
            <a:off x="7559165" y="4349435"/>
            <a:ext cx="3596160" cy="76075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14102E"/>
                </a:solidFill>
                <a:cs typeface="Arial" panose="020B0604020202020204" pitchFamily="34" charset="0"/>
              </a:rPr>
              <a:t>5,0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4102E"/>
                </a:solidFill>
                <a:cs typeface="Arial" panose="020B0604020202020204" pitchFamily="34" charset="0"/>
              </a:rPr>
              <a:t>млн</a:t>
            </a:r>
            <a:endParaRPr lang="en-US" sz="1800" b="1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D91BE467-AB26-1D13-FAA1-4E0CC52149C3}"/>
              </a:ext>
            </a:extLst>
          </p:cNvPr>
          <p:cNvSpPr txBox="1">
            <a:spLocks/>
          </p:cNvSpPr>
          <p:nvPr/>
        </p:nvSpPr>
        <p:spPr>
          <a:xfrm>
            <a:off x="7559166" y="5305649"/>
            <a:ext cx="3250676" cy="99768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14102E"/>
                </a:solidFill>
                <a:cs typeface="Arial" panose="020B0604020202020204" pitchFamily="34" charset="0"/>
              </a:rPr>
              <a:t>355,5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4102E"/>
                </a:solidFill>
                <a:cs typeface="Arial" panose="020B0604020202020204" pitchFamily="34" charset="0"/>
              </a:rPr>
              <a:t>млрд рублей</a:t>
            </a:r>
          </a:p>
        </p:txBody>
      </p:sp>
      <p:sp>
        <p:nvSpPr>
          <p:cNvPr id="116" name="Oval 801">
            <a:extLst>
              <a:ext uri="{FF2B5EF4-FFF2-40B4-BE49-F238E27FC236}">
                <a16:creationId xmlns:a16="http://schemas.microsoft.com/office/drawing/2014/main" id="{C7B92633-C608-0DF6-F720-3958BDB05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506" y="5799593"/>
            <a:ext cx="12966" cy="12966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Номер слайда 3">
            <a:extLst>
              <a:ext uri="{FF2B5EF4-FFF2-40B4-BE49-F238E27FC236}">
                <a16:creationId xmlns:a16="http://schemas.microsoft.com/office/drawing/2014/main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13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6AE4CCE-0B50-D93C-3C8E-1D09BA81D604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РЕЗУЛЬТАТЫ РЕАЛИЗАЦИИ ПДС В НПФ 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33177CC3-C88A-2C28-DE1C-DC78A8CF28C4}"/>
              </a:ext>
            </a:extLst>
          </p:cNvPr>
          <p:cNvSpPr/>
          <p:nvPr/>
        </p:nvSpPr>
        <p:spPr>
          <a:xfrm>
            <a:off x="760146" y="2571922"/>
            <a:ext cx="2681916" cy="2681916"/>
          </a:xfrm>
          <a:custGeom>
            <a:avLst/>
            <a:gdLst>
              <a:gd name="connsiteX0" fmla="*/ 2681917 w 2681916"/>
              <a:gd name="connsiteY0" fmla="*/ 1340958 h 2681916"/>
              <a:gd name="connsiteX1" fmla="*/ 1340958 w 2681916"/>
              <a:gd name="connsiteY1" fmla="*/ 2681917 h 2681916"/>
              <a:gd name="connsiteX2" fmla="*/ 0 w 2681916"/>
              <a:gd name="connsiteY2" fmla="*/ 1340958 h 2681916"/>
              <a:gd name="connsiteX3" fmla="*/ 1340958 w 2681916"/>
              <a:gd name="connsiteY3" fmla="*/ 0 h 2681916"/>
              <a:gd name="connsiteX4" fmla="*/ 2681917 w 2681916"/>
              <a:gd name="connsiteY4" fmla="*/ 1340958 h 268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916" h="2681916">
                <a:moveTo>
                  <a:pt x="2681917" y="1340958"/>
                </a:moveTo>
                <a:cubicBezTo>
                  <a:pt x="2681917" y="2081549"/>
                  <a:pt x="2081549" y="2681917"/>
                  <a:pt x="1340958" y="2681917"/>
                </a:cubicBezTo>
                <a:cubicBezTo>
                  <a:pt x="600367" y="2681917"/>
                  <a:pt x="0" y="2081549"/>
                  <a:pt x="0" y="1340958"/>
                </a:cubicBezTo>
                <a:cubicBezTo>
                  <a:pt x="0" y="600367"/>
                  <a:pt x="600367" y="0"/>
                  <a:pt x="1340958" y="0"/>
                </a:cubicBezTo>
                <a:cubicBezTo>
                  <a:pt x="2081549" y="0"/>
                  <a:pt x="2681917" y="600367"/>
                  <a:pt x="2681917" y="1340958"/>
                </a:cubicBezTo>
                <a:close/>
              </a:path>
            </a:pathLst>
          </a:custGeom>
          <a:noFill/>
          <a:ln w="38100" cap="rnd">
            <a:solidFill>
              <a:srgbClr val="099A85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2" name="Рисунок 8">
            <a:extLst>
              <a:ext uri="{FF2B5EF4-FFF2-40B4-BE49-F238E27FC236}">
                <a16:creationId xmlns:a16="http://schemas.microsoft.com/office/drawing/2014/main" id="{A24EC3F1-9AED-D250-6961-2E32AF0C15E9}"/>
              </a:ext>
            </a:extLst>
          </p:cNvPr>
          <p:cNvGrpSpPr/>
          <p:nvPr/>
        </p:nvGrpSpPr>
        <p:grpSpPr>
          <a:xfrm>
            <a:off x="2101104" y="1994085"/>
            <a:ext cx="1918944" cy="3837740"/>
            <a:chOff x="6396637" y="2202941"/>
            <a:chExt cx="1918944" cy="3837740"/>
          </a:xfrm>
          <a:noFill/>
        </p:grpSpPr>
        <p:grpSp>
          <p:nvGrpSpPr>
            <p:cNvPr id="13" name="Рисунок 8">
              <a:extLst>
                <a:ext uri="{FF2B5EF4-FFF2-40B4-BE49-F238E27FC236}">
                  <a16:creationId xmlns:a16="http://schemas.microsoft.com/office/drawing/2014/main" id="{E3771D32-9C0F-1B15-D9F5-4562450DF750}"/>
                </a:ext>
              </a:extLst>
            </p:cNvPr>
            <p:cNvGrpSpPr/>
            <p:nvPr/>
          </p:nvGrpSpPr>
          <p:grpSpPr>
            <a:xfrm>
              <a:off x="6396786" y="4121737"/>
              <a:ext cx="1918796" cy="1918944"/>
              <a:chOff x="6396786" y="4121737"/>
              <a:chExt cx="1918796" cy="1918944"/>
            </a:xfrm>
            <a:noFill/>
          </p:grpSpPr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308BCAA4-5286-BEB5-EA0B-CF7F728413CA}"/>
                  </a:ext>
                </a:extLst>
              </p:cNvPr>
              <p:cNvSpPr/>
              <p:nvPr/>
            </p:nvSpPr>
            <p:spPr>
              <a:xfrm>
                <a:off x="6396786" y="5777096"/>
                <a:ext cx="971136" cy="263585"/>
              </a:xfrm>
              <a:custGeom>
                <a:avLst/>
                <a:gdLst>
                  <a:gd name="connsiteX0" fmla="*/ 971136 w 971136"/>
                  <a:gd name="connsiteY0" fmla="*/ 0 h 263585"/>
                  <a:gd name="connsiteX1" fmla="*/ 0 w 971136"/>
                  <a:gd name="connsiteY1" fmla="*/ 263586 h 26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1136" h="263585">
                    <a:moveTo>
                      <a:pt x="971136" y="0"/>
                    </a:moveTo>
                    <a:cubicBezTo>
                      <a:pt x="686303" y="167453"/>
                      <a:pt x="354370" y="263586"/>
                      <a:pt x="0" y="263586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id="{CA099553-94A1-0256-F76E-45047DDC43A5}"/>
                  </a:ext>
                </a:extLst>
              </p:cNvPr>
              <p:cNvSpPr/>
              <p:nvPr/>
            </p:nvSpPr>
            <p:spPr>
              <a:xfrm>
                <a:off x="7493623" y="4900310"/>
                <a:ext cx="657478" cy="796105"/>
              </a:xfrm>
              <a:custGeom>
                <a:avLst/>
                <a:gdLst>
                  <a:gd name="connsiteX0" fmla="*/ 657478 w 657478"/>
                  <a:gd name="connsiteY0" fmla="*/ 0 h 796105"/>
                  <a:gd name="connsiteX1" fmla="*/ 0 w 657478"/>
                  <a:gd name="connsiteY1" fmla="*/ 796106 h 79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478" h="796105">
                    <a:moveTo>
                      <a:pt x="657478" y="0"/>
                    </a:moveTo>
                    <a:cubicBezTo>
                      <a:pt x="514542" y="321682"/>
                      <a:pt x="285724" y="596708"/>
                      <a:pt x="0" y="796106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id="{3A9113CF-7E3A-4942-DB73-1D74FEF812E1}"/>
                  </a:ext>
                </a:extLst>
              </p:cNvPr>
              <p:cNvSpPr/>
              <p:nvPr/>
            </p:nvSpPr>
            <p:spPr>
              <a:xfrm>
                <a:off x="8205779" y="4121737"/>
                <a:ext cx="109802" cy="641431"/>
              </a:xfrm>
              <a:custGeom>
                <a:avLst/>
                <a:gdLst>
                  <a:gd name="connsiteX0" fmla="*/ 109803 w 109802"/>
                  <a:gd name="connsiteY0" fmla="*/ 0 h 641431"/>
                  <a:gd name="connsiteX1" fmla="*/ 0 w 109802"/>
                  <a:gd name="connsiteY1" fmla="*/ 641431 h 64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802" h="641431">
                    <a:moveTo>
                      <a:pt x="109803" y="0"/>
                    </a:moveTo>
                    <a:cubicBezTo>
                      <a:pt x="109803" y="224954"/>
                      <a:pt x="71022" y="440845"/>
                      <a:pt x="0" y="641431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3776B288-8810-5754-9CCC-E801EDD3CA93}"/>
                  </a:ext>
                </a:extLst>
              </p:cNvPr>
              <p:cNvSpPr/>
              <p:nvPr/>
            </p:nvSpPr>
            <p:spPr>
              <a:xfrm>
                <a:off x="8109052" y="4759750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148285 h 148285"/>
                  <a:gd name="connsiteX2" fmla="*/ 0 w 148285"/>
                  <a:gd name="connsiteY2" fmla="*/ 74143 h 148285"/>
                  <a:gd name="connsiteX3" fmla="*/ 74143 w 148285"/>
                  <a:gd name="connsiteY3" fmla="*/ 0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115003"/>
                      <a:pt x="115152" y="148285"/>
                      <a:pt x="74143" y="148285"/>
                    </a:cubicBezTo>
                    <a:cubicBezTo>
                      <a:pt x="33134" y="148285"/>
                      <a:pt x="0" y="115152"/>
                      <a:pt x="0" y="74143"/>
                    </a:cubicBezTo>
                    <a:cubicBezTo>
                      <a:pt x="0" y="33134"/>
                      <a:pt x="33134" y="0"/>
                      <a:pt x="74143" y="0"/>
                    </a:cubicBezTo>
                    <a:cubicBezTo>
                      <a:pt x="115152" y="0"/>
                      <a:pt x="148285" y="33134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AA5D7825-C95F-564B-8D7B-775082D33077}"/>
                  </a:ext>
                </a:extLst>
              </p:cNvPr>
              <p:cNvSpPr/>
              <p:nvPr/>
            </p:nvSpPr>
            <p:spPr>
              <a:xfrm>
                <a:off x="7356035" y="5662984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148286 h 148285"/>
                  <a:gd name="connsiteX2" fmla="*/ 0 w 148285"/>
                  <a:gd name="connsiteY2" fmla="*/ 74143 h 148285"/>
                  <a:gd name="connsiteX3" fmla="*/ 74143 w 148285"/>
                  <a:gd name="connsiteY3" fmla="*/ 0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115003"/>
                      <a:pt x="115152" y="148286"/>
                      <a:pt x="74143" y="148286"/>
                    </a:cubicBezTo>
                    <a:cubicBezTo>
                      <a:pt x="33134" y="148286"/>
                      <a:pt x="0" y="115152"/>
                      <a:pt x="0" y="74143"/>
                    </a:cubicBezTo>
                    <a:cubicBezTo>
                      <a:pt x="0" y="33134"/>
                      <a:pt x="33134" y="0"/>
                      <a:pt x="74143" y="0"/>
                    </a:cubicBezTo>
                    <a:cubicBezTo>
                      <a:pt x="115152" y="0"/>
                      <a:pt x="148285" y="33134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9" name="Рисунок 8">
              <a:extLst>
                <a:ext uri="{FF2B5EF4-FFF2-40B4-BE49-F238E27FC236}">
                  <a16:creationId xmlns:a16="http://schemas.microsoft.com/office/drawing/2014/main" id="{D100374D-8ECF-3B3A-C8C5-D189A4177649}"/>
                </a:ext>
              </a:extLst>
            </p:cNvPr>
            <p:cNvGrpSpPr/>
            <p:nvPr/>
          </p:nvGrpSpPr>
          <p:grpSpPr>
            <a:xfrm>
              <a:off x="6396637" y="2202941"/>
              <a:ext cx="1918944" cy="1918796"/>
              <a:chOff x="6396637" y="2202941"/>
              <a:chExt cx="1918944" cy="1918796"/>
            </a:xfrm>
            <a:noFill/>
          </p:grpSpPr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1F3F58EB-A289-6931-BA20-4DC5A9DAFF76}"/>
                  </a:ext>
                </a:extLst>
              </p:cNvPr>
              <p:cNvSpPr/>
              <p:nvPr/>
            </p:nvSpPr>
            <p:spPr>
              <a:xfrm>
                <a:off x="6396637" y="2202941"/>
                <a:ext cx="971284" cy="263585"/>
              </a:xfrm>
              <a:custGeom>
                <a:avLst/>
                <a:gdLst>
                  <a:gd name="connsiteX0" fmla="*/ 971285 w 971284"/>
                  <a:gd name="connsiteY0" fmla="*/ 263586 h 263585"/>
                  <a:gd name="connsiteX1" fmla="*/ 0 w 971284"/>
                  <a:gd name="connsiteY1" fmla="*/ 0 h 26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1284" h="263585">
                    <a:moveTo>
                      <a:pt x="971285" y="263586"/>
                    </a:moveTo>
                    <a:cubicBezTo>
                      <a:pt x="686303" y="96133"/>
                      <a:pt x="354370" y="0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4F9943FD-D8CD-51B1-C362-2972CB26F9CF}"/>
                  </a:ext>
                </a:extLst>
              </p:cNvPr>
              <p:cNvSpPr/>
              <p:nvPr/>
            </p:nvSpPr>
            <p:spPr>
              <a:xfrm>
                <a:off x="7493623" y="2547207"/>
                <a:ext cx="657478" cy="796105"/>
              </a:xfrm>
              <a:custGeom>
                <a:avLst/>
                <a:gdLst>
                  <a:gd name="connsiteX0" fmla="*/ 657478 w 657478"/>
                  <a:gd name="connsiteY0" fmla="*/ 796106 h 796105"/>
                  <a:gd name="connsiteX1" fmla="*/ 0 w 657478"/>
                  <a:gd name="connsiteY1" fmla="*/ 0 h 79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478" h="796105">
                    <a:moveTo>
                      <a:pt x="657478" y="796106"/>
                    </a:moveTo>
                    <a:cubicBezTo>
                      <a:pt x="514542" y="474424"/>
                      <a:pt x="285724" y="199398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95D85B1C-30E8-960A-EF42-6D42D181DED1}"/>
                  </a:ext>
                </a:extLst>
              </p:cNvPr>
              <p:cNvSpPr/>
              <p:nvPr/>
            </p:nvSpPr>
            <p:spPr>
              <a:xfrm>
                <a:off x="8205779" y="3480305"/>
                <a:ext cx="109802" cy="641431"/>
              </a:xfrm>
              <a:custGeom>
                <a:avLst/>
                <a:gdLst>
                  <a:gd name="connsiteX0" fmla="*/ 109803 w 109802"/>
                  <a:gd name="connsiteY0" fmla="*/ 641431 h 641431"/>
                  <a:gd name="connsiteX1" fmla="*/ 0 w 109802"/>
                  <a:gd name="connsiteY1" fmla="*/ 0 h 64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802" h="641431">
                    <a:moveTo>
                      <a:pt x="109803" y="641431"/>
                    </a:moveTo>
                    <a:cubicBezTo>
                      <a:pt x="109803" y="416477"/>
                      <a:pt x="71022" y="200587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5351D3C4-AD72-E563-6CA1-A09BA55A62AB}"/>
                  </a:ext>
                </a:extLst>
              </p:cNvPr>
              <p:cNvSpPr/>
              <p:nvPr/>
            </p:nvSpPr>
            <p:spPr>
              <a:xfrm>
                <a:off x="8109052" y="3335586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0 h 148285"/>
                  <a:gd name="connsiteX2" fmla="*/ 0 w 148285"/>
                  <a:gd name="connsiteY2" fmla="*/ 74143 h 148285"/>
                  <a:gd name="connsiteX3" fmla="*/ 74143 w 148285"/>
                  <a:gd name="connsiteY3" fmla="*/ 148285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33282"/>
                      <a:pt x="115152" y="0"/>
                      <a:pt x="74143" y="0"/>
                    </a:cubicBezTo>
                    <a:cubicBezTo>
                      <a:pt x="33134" y="0"/>
                      <a:pt x="0" y="33134"/>
                      <a:pt x="0" y="74143"/>
                    </a:cubicBezTo>
                    <a:cubicBezTo>
                      <a:pt x="0" y="115152"/>
                      <a:pt x="33134" y="148285"/>
                      <a:pt x="74143" y="148285"/>
                    </a:cubicBezTo>
                    <a:cubicBezTo>
                      <a:pt x="115152" y="148285"/>
                      <a:pt x="148285" y="115152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D050B377-F499-6851-EAAB-FB4EC1DAB794}"/>
                  </a:ext>
                </a:extLst>
              </p:cNvPr>
              <p:cNvSpPr/>
              <p:nvPr/>
            </p:nvSpPr>
            <p:spPr>
              <a:xfrm>
                <a:off x="7356035" y="2432352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0 h 148285"/>
                  <a:gd name="connsiteX2" fmla="*/ 0 w 148285"/>
                  <a:gd name="connsiteY2" fmla="*/ 74143 h 148285"/>
                  <a:gd name="connsiteX3" fmla="*/ 74143 w 148285"/>
                  <a:gd name="connsiteY3" fmla="*/ 148285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33283"/>
                      <a:pt x="115152" y="0"/>
                      <a:pt x="74143" y="0"/>
                    </a:cubicBezTo>
                    <a:cubicBezTo>
                      <a:pt x="33134" y="0"/>
                      <a:pt x="0" y="33134"/>
                      <a:pt x="0" y="74143"/>
                    </a:cubicBezTo>
                    <a:cubicBezTo>
                      <a:pt x="0" y="115152"/>
                      <a:pt x="33134" y="148285"/>
                      <a:pt x="74143" y="148285"/>
                    </a:cubicBezTo>
                    <a:cubicBezTo>
                      <a:pt x="115152" y="148285"/>
                      <a:pt x="148285" y="115152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99E0FF-E23C-566C-05D8-8BD05B1DF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25421" y="1763281"/>
            <a:ext cx="2156783" cy="482997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E5364BE-235B-0AF5-9C10-66BC2C7A70A4}"/>
              </a:ext>
            </a:extLst>
          </p:cNvPr>
          <p:cNvSpPr txBox="1"/>
          <p:nvPr/>
        </p:nvSpPr>
        <p:spPr>
          <a:xfrm flipH="1">
            <a:off x="1428082" y="3580641"/>
            <a:ext cx="146209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4400" dirty="0">
                <a:solidFill>
                  <a:srgbClr val="F2673A"/>
                </a:solidFill>
                <a:latin typeface="+mj-lt"/>
              </a:rPr>
              <a:t>ПДС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06931F3-6A97-A159-1258-59DAC81DE8C3}"/>
              </a:ext>
            </a:extLst>
          </p:cNvPr>
          <p:cNvSpPr/>
          <p:nvPr/>
        </p:nvSpPr>
        <p:spPr>
          <a:xfrm>
            <a:off x="3380287" y="1413277"/>
            <a:ext cx="3676242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713119F0-0BEA-D024-100F-2643F5E8C444}"/>
              </a:ext>
            </a:extLst>
          </p:cNvPr>
          <p:cNvSpPr/>
          <p:nvPr/>
        </p:nvSpPr>
        <p:spPr>
          <a:xfrm>
            <a:off x="3427277" y="1454662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8A7E30D-F698-81C9-362A-A654E5A9D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0581" y="1604158"/>
            <a:ext cx="391223" cy="391223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5A17E6A1-25DF-F5D0-5977-802AA3736388}"/>
              </a:ext>
            </a:extLst>
          </p:cNvPr>
          <p:cNvSpPr txBox="1">
            <a:spLocks/>
          </p:cNvSpPr>
          <p:nvPr/>
        </p:nvSpPr>
        <p:spPr>
          <a:xfrm>
            <a:off x="5163114" y="2834070"/>
            <a:ext cx="2062421" cy="710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Операторы ПДС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CBA5513-AC93-D2E2-371A-AD1124CA943D}"/>
              </a:ext>
            </a:extLst>
          </p:cNvPr>
          <p:cNvSpPr/>
          <p:nvPr/>
        </p:nvSpPr>
        <p:spPr>
          <a:xfrm>
            <a:off x="4227025" y="2810791"/>
            <a:ext cx="3092186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4F870CD7-4BE1-AD88-2124-9FE3BED37598}"/>
              </a:ext>
            </a:extLst>
          </p:cNvPr>
          <p:cNvSpPr/>
          <p:nvPr/>
        </p:nvSpPr>
        <p:spPr>
          <a:xfrm>
            <a:off x="4274015" y="2852176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27F6D206-A32C-4406-0E00-8C17482DCBA3}"/>
              </a:ext>
            </a:extLst>
          </p:cNvPr>
          <p:cNvSpPr txBox="1">
            <a:spLocks/>
          </p:cNvSpPr>
          <p:nvPr/>
        </p:nvSpPr>
        <p:spPr>
          <a:xfrm>
            <a:off x="5163114" y="4354422"/>
            <a:ext cx="2062421" cy="710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Количество договоров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882627B1-B807-EFEB-0706-B9FBECAB42A3}"/>
              </a:ext>
            </a:extLst>
          </p:cNvPr>
          <p:cNvSpPr/>
          <p:nvPr/>
        </p:nvSpPr>
        <p:spPr>
          <a:xfrm>
            <a:off x="4227025" y="4331143"/>
            <a:ext cx="3092186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617DCA22-987D-8831-1293-91576A612677}"/>
              </a:ext>
            </a:extLst>
          </p:cNvPr>
          <p:cNvSpPr/>
          <p:nvPr/>
        </p:nvSpPr>
        <p:spPr>
          <a:xfrm>
            <a:off x="4274015" y="4372528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1CD1D07-2327-3D7E-2202-9A82E063A2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0277" y="3004631"/>
            <a:ext cx="391224" cy="39122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FA02AF75-8B5D-2D64-FB17-0BAB191847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27275" y="4522024"/>
            <a:ext cx="391223" cy="391223"/>
          </a:xfrm>
          <a:prstGeom prst="rect">
            <a:avLst/>
          </a:prstGeom>
        </p:spPr>
      </p:pic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8D55E2E6-440E-F6D3-5AFA-D8C3D8B8AD88}"/>
              </a:ext>
            </a:extLst>
          </p:cNvPr>
          <p:cNvSpPr txBox="1">
            <a:spLocks/>
          </p:cNvSpPr>
          <p:nvPr/>
        </p:nvSpPr>
        <p:spPr>
          <a:xfrm>
            <a:off x="4316376" y="5905326"/>
            <a:ext cx="2571188" cy="22907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Объем взносов</a:t>
            </a: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CBE0156B-C6AB-2E7D-C3BC-A9EB61CF1A7F}"/>
              </a:ext>
            </a:extLst>
          </p:cNvPr>
          <p:cNvSpPr/>
          <p:nvPr/>
        </p:nvSpPr>
        <p:spPr>
          <a:xfrm>
            <a:off x="3380287" y="5632253"/>
            <a:ext cx="3676242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34410B90-2047-5F86-54BC-53127F9C6B6B}"/>
              </a:ext>
            </a:extLst>
          </p:cNvPr>
          <p:cNvSpPr/>
          <p:nvPr/>
        </p:nvSpPr>
        <p:spPr>
          <a:xfrm>
            <a:off x="3427277" y="5673638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59B890CB-886E-D9FA-69DB-3D6F1FF88A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70580" y="5830191"/>
            <a:ext cx="391223" cy="391223"/>
          </a:xfrm>
          <a:prstGeom prst="rect">
            <a:avLst/>
          </a:prstGeom>
        </p:spPr>
      </p:pic>
      <p:sp>
        <p:nvSpPr>
          <p:cNvPr id="87" name="Google Shape;331;g277b4458855_0_0">
            <a:extLst>
              <a:ext uri="{FF2B5EF4-FFF2-40B4-BE49-F238E27FC236}">
                <a16:creationId xmlns:a16="http://schemas.microsoft.com/office/drawing/2014/main" id="{5F763CAE-8B0C-AE41-3805-018A9E4B432F}"/>
              </a:ext>
            </a:extLst>
          </p:cNvPr>
          <p:cNvSpPr/>
          <p:nvPr/>
        </p:nvSpPr>
        <p:spPr bwMode="auto">
          <a:xfrm>
            <a:off x="7559165" y="1400539"/>
            <a:ext cx="4475761" cy="105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Долгосрочные сбережения для граждан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Длинные деньги для экономики </a:t>
            </a:r>
            <a:endParaRPr lang="ru-RU" sz="1600" b="1" i="0" u="none" strike="noStrike" cap="none" dirty="0">
              <a:solidFill>
                <a:srgbClr val="F2673A"/>
              </a:solidFill>
              <a:ea typeface="Arial"/>
              <a:cs typeface="Arial"/>
            </a:endParaRP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A526F0E0-B675-3032-733E-9E69F344F2EC}"/>
              </a:ext>
            </a:extLst>
          </p:cNvPr>
          <p:cNvCxnSpPr>
            <a:cxnSpLocks/>
          </p:cNvCxnSpPr>
          <p:nvPr/>
        </p:nvCxnSpPr>
        <p:spPr>
          <a:xfrm>
            <a:off x="7591926" y="2552328"/>
            <a:ext cx="4174396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64F5608C-75CE-5947-92C4-065AD011FEED}"/>
              </a:ext>
            </a:extLst>
          </p:cNvPr>
          <p:cNvCxnSpPr>
            <a:cxnSpLocks/>
          </p:cNvCxnSpPr>
          <p:nvPr/>
        </p:nvCxnSpPr>
        <p:spPr>
          <a:xfrm>
            <a:off x="7591926" y="4020181"/>
            <a:ext cx="4174396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4F5AD135-8F84-7F2E-D0AC-EC3E6597B7A8}"/>
              </a:ext>
            </a:extLst>
          </p:cNvPr>
          <p:cNvCxnSpPr>
            <a:cxnSpLocks/>
          </p:cNvCxnSpPr>
          <p:nvPr/>
        </p:nvCxnSpPr>
        <p:spPr>
          <a:xfrm>
            <a:off x="7591926" y="5454128"/>
            <a:ext cx="4174396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677F85E-4AD6-A8D1-DBCE-525BC48D41C1}"/>
              </a:ext>
            </a:extLst>
          </p:cNvPr>
          <p:cNvSpPr/>
          <p:nvPr/>
        </p:nvSpPr>
        <p:spPr>
          <a:xfrm>
            <a:off x="7460950" y="5989138"/>
            <a:ext cx="46399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cs typeface="Arial" panose="020B0604020202020204" pitchFamily="34" charset="0"/>
              </a:rPr>
              <a:t>(с учетом софинансирования и взносов пенсионных накоплений)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0418EA-0AED-781A-63DB-85AB54A33326}"/>
              </a:ext>
            </a:extLst>
          </p:cNvPr>
          <p:cNvSpPr/>
          <p:nvPr/>
        </p:nvSpPr>
        <p:spPr>
          <a:xfrm>
            <a:off x="7460950" y="6480574"/>
            <a:ext cx="2489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cs typeface="Arial" panose="020B0604020202020204" pitchFamily="34" charset="0"/>
              </a:rPr>
              <a:t>данные на 1 мая 2025 г.</a:t>
            </a:r>
          </a:p>
        </p:txBody>
      </p:sp>
    </p:spTree>
    <p:extLst>
      <p:ext uri="{BB962C8B-B14F-4D97-AF65-F5344CB8AC3E}">
        <p14:creationId xmlns:p14="http://schemas.microsoft.com/office/powerpoint/2010/main" val="175413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DBE93A-F9D4-7D2C-1582-7584D4B09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59927">
            <a:off x="847526" y="1071061"/>
            <a:ext cx="3324225" cy="2505075"/>
          </a:xfrm>
          <a:prstGeom prst="rect">
            <a:avLst/>
          </a:prstGeom>
        </p:spPr>
      </p:pic>
      <p:graphicFrame>
        <p:nvGraphicFramePr>
          <p:cNvPr id="137" name="Диаграмма 136">
            <a:extLst>
              <a:ext uri="{FF2B5EF4-FFF2-40B4-BE49-F238E27FC236}">
                <a16:creationId xmlns:a16="http://schemas.microsoft.com/office/drawing/2014/main" id="{B9901B06-C250-46BC-B222-71AC91B69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520520"/>
              </p:ext>
            </p:extLst>
          </p:nvPr>
        </p:nvGraphicFramePr>
        <p:xfrm>
          <a:off x="5379175" y="1728179"/>
          <a:ext cx="5793152" cy="3948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10E1FA6D-559A-4815-A10F-6409CD161FE7}"/>
              </a:ext>
            </a:extLst>
          </p:cNvPr>
          <p:cNvSpPr/>
          <p:nvPr/>
        </p:nvSpPr>
        <p:spPr>
          <a:xfrm>
            <a:off x="6880935" y="3141952"/>
            <a:ext cx="27458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spcAft>
                <a:spcPts val="693"/>
              </a:spcAft>
              <a:defRPr/>
            </a:pPr>
            <a:r>
              <a:rPr lang="ru-RU" sz="2000" b="1" dirty="0">
                <a:solidFill>
                  <a:srgbClr val="0F173F"/>
                </a:solidFill>
                <a:latin typeface="+mj-lt"/>
                <a:ea typeface="Jost SemiBold" pitchFamily="2" charset="-52"/>
                <a:cs typeface="Golos Text" panose="020B0503020202020204" pitchFamily="34" charset="-52"/>
              </a:rPr>
              <a:t>₽</a:t>
            </a:r>
            <a:r>
              <a:rPr lang="ru-RU" sz="3400" b="1" dirty="0">
                <a:solidFill>
                  <a:srgbClr val="0F173F"/>
                </a:solidFill>
                <a:ea typeface="Jost SemiBold" pitchFamily="2" charset="-52"/>
                <a:cs typeface="Golos Text" panose="020B0503020202020204" pitchFamily="34" charset="-52"/>
              </a:rPr>
              <a:t>2 278 962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3823266F-0065-4D90-A579-8C2A8CB9A178}"/>
              </a:ext>
            </a:extLst>
          </p:cNvPr>
          <p:cNvSpPr/>
          <p:nvPr/>
        </p:nvSpPr>
        <p:spPr>
          <a:xfrm>
            <a:off x="6771767" y="3702321"/>
            <a:ext cx="296415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lnSpc>
                <a:spcPts val="2000"/>
              </a:lnSpc>
              <a:spcAft>
                <a:spcPts val="693"/>
              </a:spcAf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Общая сумма накоплений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за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15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 лет </a:t>
            </a:r>
          </a:p>
        </p:txBody>
      </p: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27219CFB-37BE-4D2E-AF10-0BFD24ABB7B8}"/>
              </a:ext>
            </a:extLst>
          </p:cNvPr>
          <p:cNvGrpSpPr/>
          <p:nvPr/>
        </p:nvGrpSpPr>
        <p:grpSpPr>
          <a:xfrm>
            <a:off x="5850706" y="1472585"/>
            <a:ext cx="2171847" cy="633095"/>
            <a:chOff x="9258299" y="4159205"/>
            <a:chExt cx="2033939" cy="592896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5C13141-3335-405A-ADEA-230608B203C5}"/>
                </a:ext>
              </a:extLst>
            </p:cNvPr>
            <p:cNvSpPr txBox="1"/>
            <p:nvPr/>
          </p:nvSpPr>
          <p:spPr>
            <a:xfrm>
              <a:off x="9258300" y="4406220"/>
              <a:ext cx="1504301" cy="34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95889"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+mj-lt"/>
                  <a:ea typeface="Jost" pitchFamily="2" charset="-52"/>
                  <a:cs typeface="Golos Text" panose="020B0503020202020204" pitchFamily="34" charset="0"/>
                </a:rPr>
                <a:t>₽</a:t>
              </a:r>
              <a:r>
                <a:rPr lang="ru-RU" sz="1600" b="1" dirty="0">
                  <a:solidFill>
                    <a:prstClr val="black"/>
                  </a:solidFill>
                  <a:ea typeface="Jost" pitchFamily="2" charset="-52"/>
                  <a:cs typeface="Golos Text" panose="020B0503020202020204" pitchFamily="34" charset="0"/>
                </a:rPr>
                <a:t> </a:t>
              </a:r>
              <a:r>
                <a:rPr lang="ru-RU" b="1" dirty="0">
                  <a:solidFill>
                    <a:prstClr val="black"/>
                  </a:solidFill>
                  <a:ea typeface="Jost" pitchFamily="2" charset="-52"/>
                  <a:cs typeface="Golos Text" panose="020B0503020202020204" pitchFamily="34" charset="0"/>
                </a:rPr>
                <a:t>540 000</a:t>
              </a:r>
              <a:endParaRPr lang="ru-RU" sz="1600" b="1" dirty="0">
                <a:solidFill>
                  <a:prstClr val="black"/>
                </a:solidFill>
                <a:ea typeface="Jost" pitchFamily="2" charset="-52"/>
                <a:cs typeface="Golos Text" panose="020B0503020202020204" pitchFamily="34" charset="0"/>
              </a:endParaRPr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id="{FD2C334D-553A-4E0E-BEBB-CB8185A5029F}"/>
                </a:ext>
              </a:extLst>
            </p:cNvPr>
            <p:cNvSpPr/>
            <p:nvPr/>
          </p:nvSpPr>
          <p:spPr>
            <a:xfrm>
              <a:off x="9258299" y="4159205"/>
              <a:ext cx="2033939" cy="317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Личные взносы</a:t>
              </a:r>
            </a:p>
          </p:txBody>
        </p:sp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DA3E136F-58BF-4BCD-8F10-4BA29B21A0B7}"/>
              </a:ext>
            </a:extLst>
          </p:cNvPr>
          <p:cNvGrpSpPr/>
          <p:nvPr/>
        </p:nvGrpSpPr>
        <p:grpSpPr>
          <a:xfrm>
            <a:off x="4738966" y="4840362"/>
            <a:ext cx="2484419" cy="663799"/>
            <a:chOff x="17059516" y="6393625"/>
            <a:chExt cx="2042310" cy="621651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1A10EE73-DC8D-4FD0-AE82-2CA30FF3CCA3}"/>
                </a:ext>
              </a:extLst>
            </p:cNvPr>
            <p:cNvSpPr txBox="1"/>
            <p:nvPr/>
          </p:nvSpPr>
          <p:spPr>
            <a:xfrm>
              <a:off x="17059516" y="6669395"/>
              <a:ext cx="1504301" cy="34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prstClr val="black"/>
                  </a:solidFill>
                  <a:latin typeface="Jost" pitchFamily="2" charset="-52"/>
                  <a:ea typeface="Jost" pitchFamily="2" charset="-52"/>
                </a:defRPr>
              </a:lvl1pPr>
            </a:lstStyle>
            <a:p>
              <a:pPr defTabSz="395889">
                <a:defRPr/>
              </a:pPr>
              <a:r>
                <a:rPr lang="ru-RU" sz="1600" dirty="0">
                  <a:latin typeface="+mj-lt"/>
                  <a:cs typeface="Golos Text" panose="020B0503020202020204" pitchFamily="34" charset="0"/>
                </a:rPr>
                <a:t>₽</a:t>
              </a:r>
              <a:r>
                <a:rPr lang="ru-RU" sz="1600" dirty="0">
                  <a:latin typeface="+mn-lt"/>
                  <a:cs typeface="Golos Text" panose="020B0503020202020204" pitchFamily="34" charset="0"/>
                </a:rPr>
                <a:t> </a:t>
              </a:r>
              <a:r>
                <a:rPr lang="ru-RU" sz="1800" dirty="0">
                  <a:latin typeface="+mn-lt"/>
                  <a:cs typeface="Golos Text" panose="020B0503020202020204" pitchFamily="34" charset="0"/>
                </a:rPr>
                <a:t>360 000</a:t>
              </a:r>
              <a:endParaRPr lang="ru-RU" sz="1600" baseline="40000" dirty="0">
                <a:latin typeface="+mn-lt"/>
                <a:cs typeface="Golos Text" panose="020B0503020202020204" pitchFamily="34" charset="0"/>
              </a:endParaRPr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014ACD0-6BAC-46B2-B581-660878DA5F44}"/>
                </a:ext>
              </a:extLst>
            </p:cNvPr>
            <p:cNvSpPr/>
            <p:nvPr/>
          </p:nvSpPr>
          <p:spPr>
            <a:xfrm>
              <a:off x="17059516" y="6393625"/>
              <a:ext cx="2042310" cy="317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Софинансирование</a:t>
              </a:r>
            </a:p>
          </p:txBody>
        </p:sp>
      </p:grp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id="{EDD4E596-0FE1-457F-9168-EA7BE013FC01}"/>
              </a:ext>
            </a:extLst>
          </p:cNvPr>
          <p:cNvSpPr/>
          <p:nvPr/>
        </p:nvSpPr>
        <p:spPr>
          <a:xfrm>
            <a:off x="4060346" y="3470625"/>
            <a:ext cx="2324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5889">
              <a:defRPr/>
            </a:pPr>
            <a:r>
              <a:rPr lang="ru-RU" sz="1600" dirty="0">
                <a:solidFill>
                  <a:prstClr val="black"/>
                </a:solidFill>
                <a:ea typeface="Open Sans" pitchFamily="2" charset="0"/>
                <a:cs typeface="Open Sans" pitchFamily="2" charset="0"/>
              </a:rPr>
              <a:t>(реинвестирование </a:t>
            </a:r>
          </a:p>
          <a:p>
            <a:pPr defTabSz="395889">
              <a:defRPr/>
            </a:pPr>
            <a:r>
              <a:rPr lang="ru-RU" sz="1600" dirty="0">
                <a:solidFill>
                  <a:prstClr val="black"/>
                </a:solidFill>
                <a:ea typeface="Open Sans" pitchFamily="2" charset="0"/>
                <a:cs typeface="Open Sans" pitchFamily="2" charset="0"/>
              </a:rPr>
              <a:t>в ПДС)</a:t>
            </a:r>
          </a:p>
        </p:txBody>
      </p: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493A4857-520B-4B35-99BF-CB23D37537EF}"/>
              </a:ext>
            </a:extLst>
          </p:cNvPr>
          <p:cNvGrpSpPr/>
          <p:nvPr/>
        </p:nvGrpSpPr>
        <p:grpSpPr>
          <a:xfrm>
            <a:off x="10105549" y="4566304"/>
            <a:ext cx="1872207" cy="661281"/>
            <a:chOff x="11395341" y="5432881"/>
            <a:chExt cx="1753325" cy="619289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A69AF23-8B89-44E4-81AC-C390313D442E}"/>
                </a:ext>
              </a:extLst>
            </p:cNvPr>
            <p:cNvSpPr/>
            <p:nvPr/>
          </p:nvSpPr>
          <p:spPr>
            <a:xfrm>
              <a:off x="11395920" y="5432881"/>
              <a:ext cx="1752746" cy="34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lnSpc>
                  <a:spcPts val="2165"/>
                </a:lnSpc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Инвест. доход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A1E04F3-E698-4F1A-9666-92D4D7ACC439}"/>
                </a:ext>
              </a:extLst>
            </p:cNvPr>
            <p:cNvSpPr txBox="1"/>
            <p:nvPr/>
          </p:nvSpPr>
          <p:spPr>
            <a:xfrm>
              <a:off x="11395341" y="5706293"/>
              <a:ext cx="1753325" cy="345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prstClr val="black"/>
                  </a:solidFill>
                  <a:latin typeface="Jost" pitchFamily="2" charset="-52"/>
                  <a:ea typeface="Jost" pitchFamily="2" charset="-52"/>
                </a:defRPr>
              </a:lvl1pPr>
            </a:lstStyle>
            <a:p>
              <a:pPr defTabSz="395889">
                <a:defRPr/>
              </a:pPr>
              <a:r>
                <a:rPr lang="ru-RU" sz="1600" dirty="0">
                  <a:latin typeface="+mj-lt"/>
                  <a:cs typeface="Golos Text" panose="020B0503020202020204" pitchFamily="34" charset="0"/>
                </a:rPr>
                <a:t>₽</a:t>
              </a:r>
              <a:r>
                <a:rPr lang="ru-RU" sz="1600" dirty="0">
                  <a:latin typeface="+mn-lt"/>
                  <a:cs typeface="Golos Text" panose="020B0503020202020204" pitchFamily="34" charset="0"/>
                </a:rPr>
                <a:t> </a:t>
              </a:r>
              <a:r>
                <a:rPr lang="ru-RU" sz="1800" dirty="0">
                  <a:latin typeface="+mn-lt"/>
                  <a:cs typeface="Golos Text" panose="020B0503020202020204" pitchFamily="34" charset="0"/>
                </a:rPr>
                <a:t>1 308 762</a:t>
              </a:r>
              <a:endParaRPr lang="ru-RU" sz="1600" dirty="0">
                <a:latin typeface="+mn-lt"/>
                <a:cs typeface="Golos Text" panose="020B0503020202020204" pitchFamily="34" charset="0"/>
              </a:endParaRPr>
            </a:p>
          </p:txBody>
        </p:sp>
      </p:grpSp>
      <p:cxnSp>
        <p:nvCxnSpPr>
          <p:cNvPr id="168" name="Соединительная линия уступом 159">
            <a:extLst>
              <a:ext uri="{FF2B5EF4-FFF2-40B4-BE49-F238E27FC236}">
                <a16:creationId xmlns:a16="http://schemas.microsoft.com/office/drawing/2014/main" id="{B02B482D-A9DE-44D1-BCBB-D7853EE078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6414" y="4660810"/>
            <a:ext cx="900353" cy="169820"/>
          </a:xfrm>
          <a:prstGeom prst="bentConnector3">
            <a:avLst>
              <a:gd name="adj1" fmla="val 100269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: Rounded Corners 101">
            <a:extLst>
              <a:ext uri="{FF2B5EF4-FFF2-40B4-BE49-F238E27FC236}">
                <a16:creationId xmlns:a16="http://schemas.microsoft.com/office/drawing/2014/main" id="{04637AA4-C552-4AA1-A503-FFA35CD8D7F7}"/>
              </a:ext>
            </a:extLst>
          </p:cNvPr>
          <p:cNvSpPr/>
          <p:nvPr/>
        </p:nvSpPr>
        <p:spPr>
          <a:xfrm>
            <a:off x="10169350" y="1476683"/>
            <a:ext cx="1720569" cy="1952317"/>
          </a:xfrm>
          <a:prstGeom prst="roundRect">
            <a:avLst>
              <a:gd name="adj" fmla="val 11367"/>
            </a:avLst>
          </a:prstGeom>
          <a:solidFill>
            <a:schemeClr val="bg1"/>
          </a:solidFill>
          <a:ln w="12700">
            <a:solidFill>
              <a:srgbClr val="3A76BB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202DF43C-D640-458F-9AE0-F67CDA7098AE}"/>
              </a:ext>
            </a:extLst>
          </p:cNvPr>
          <p:cNvSpPr/>
          <p:nvPr/>
        </p:nvSpPr>
        <p:spPr>
          <a:xfrm>
            <a:off x="10285111" y="2479572"/>
            <a:ext cx="1727785" cy="67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5889">
              <a:lnSpc>
                <a:spcPts val="1500"/>
              </a:lnSpc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Расчетная ставка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инвестдохода</a:t>
            </a:r>
            <a:endParaRPr lang="ru-RU" sz="2800" baseline="30000" dirty="0">
              <a:solidFill>
                <a:schemeClr val="tx1">
                  <a:lumMod val="95000"/>
                  <a:lumOff val="5000"/>
                </a:schemeClr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172" name="Freeform 227">
            <a:extLst>
              <a:ext uri="{FF2B5EF4-FFF2-40B4-BE49-F238E27FC236}">
                <a16:creationId xmlns:a16="http://schemas.microsoft.com/office/drawing/2014/main" id="{0F4B88DF-939F-4E25-9658-8AD3040E6227}"/>
              </a:ext>
            </a:extLst>
          </p:cNvPr>
          <p:cNvSpPr>
            <a:spLocks noEditPoints="1"/>
          </p:cNvSpPr>
          <p:nvPr/>
        </p:nvSpPr>
        <p:spPr bwMode="auto">
          <a:xfrm>
            <a:off x="10387121" y="1613056"/>
            <a:ext cx="293208" cy="295882"/>
          </a:xfrm>
          <a:custGeom>
            <a:avLst/>
            <a:gdLst>
              <a:gd name="T0" fmla="*/ 0 w 329"/>
              <a:gd name="T1" fmla="*/ 332 h 332"/>
              <a:gd name="T2" fmla="*/ 79 w 329"/>
              <a:gd name="T3" fmla="*/ 332 h 332"/>
              <a:gd name="T4" fmla="*/ 79 w 329"/>
              <a:gd name="T5" fmla="*/ 198 h 332"/>
              <a:gd name="T6" fmla="*/ 0 w 329"/>
              <a:gd name="T7" fmla="*/ 198 h 332"/>
              <a:gd name="T8" fmla="*/ 0 w 329"/>
              <a:gd name="T9" fmla="*/ 332 h 332"/>
              <a:gd name="T10" fmla="*/ 15 w 329"/>
              <a:gd name="T11" fmla="*/ 211 h 332"/>
              <a:gd name="T12" fmla="*/ 64 w 329"/>
              <a:gd name="T13" fmla="*/ 211 h 332"/>
              <a:gd name="T14" fmla="*/ 64 w 329"/>
              <a:gd name="T15" fmla="*/ 319 h 332"/>
              <a:gd name="T16" fmla="*/ 15 w 329"/>
              <a:gd name="T17" fmla="*/ 319 h 332"/>
              <a:gd name="T18" fmla="*/ 15 w 329"/>
              <a:gd name="T19" fmla="*/ 211 h 332"/>
              <a:gd name="T20" fmla="*/ 125 w 329"/>
              <a:gd name="T21" fmla="*/ 332 h 332"/>
              <a:gd name="T22" fmla="*/ 204 w 329"/>
              <a:gd name="T23" fmla="*/ 332 h 332"/>
              <a:gd name="T24" fmla="*/ 204 w 329"/>
              <a:gd name="T25" fmla="*/ 332 h 332"/>
              <a:gd name="T26" fmla="*/ 204 w 329"/>
              <a:gd name="T27" fmla="*/ 143 h 332"/>
              <a:gd name="T28" fmla="*/ 125 w 329"/>
              <a:gd name="T29" fmla="*/ 143 h 332"/>
              <a:gd name="T30" fmla="*/ 125 w 329"/>
              <a:gd name="T31" fmla="*/ 332 h 332"/>
              <a:gd name="T32" fmla="*/ 140 w 329"/>
              <a:gd name="T33" fmla="*/ 156 h 332"/>
              <a:gd name="T34" fmla="*/ 189 w 329"/>
              <a:gd name="T35" fmla="*/ 156 h 332"/>
              <a:gd name="T36" fmla="*/ 189 w 329"/>
              <a:gd name="T37" fmla="*/ 319 h 332"/>
              <a:gd name="T38" fmla="*/ 140 w 329"/>
              <a:gd name="T39" fmla="*/ 319 h 332"/>
              <a:gd name="T40" fmla="*/ 140 w 329"/>
              <a:gd name="T41" fmla="*/ 156 h 332"/>
              <a:gd name="T42" fmla="*/ 250 w 329"/>
              <a:gd name="T43" fmla="*/ 0 h 332"/>
              <a:gd name="T44" fmla="*/ 250 w 329"/>
              <a:gd name="T45" fmla="*/ 332 h 332"/>
              <a:gd name="T46" fmla="*/ 329 w 329"/>
              <a:gd name="T47" fmla="*/ 332 h 332"/>
              <a:gd name="T48" fmla="*/ 329 w 329"/>
              <a:gd name="T49" fmla="*/ 0 h 332"/>
              <a:gd name="T50" fmla="*/ 250 w 329"/>
              <a:gd name="T51" fmla="*/ 0 h 332"/>
              <a:gd name="T52" fmla="*/ 316 w 329"/>
              <a:gd name="T53" fmla="*/ 319 h 332"/>
              <a:gd name="T54" fmla="*/ 265 w 329"/>
              <a:gd name="T55" fmla="*/ 319 h 332"/>
              <a:gd name="T56" fmla="*/ 265 w 329"/>
              <a:gd name="T57" fmla="*/ 15 h 332"/>
              <a:gd name="T58" fmla="*/ 316 w 329"/>
              <a:gd name="T59" fmla="*/ 15 h 332"/>
              <a:gd name="T60" fmla="*/ 316 w 329"/>
              <a:gd name="T61" fmla="*/ 31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9" h="332">
                <a:moveTo>
                  <a:pt x="0" y="332"/>
                </a:moveTo>
                <a:lnTo>
                  <a:pt x="79" y="332"/>
                </a:lnTo>
                <a:lnTo>
                  <a:pt x="79" y="198"/>
                </a:lnTo>
                <a:lnTo>
                  <a:pt x="0" y="198"/>
                </a:lnTo>
                <a:lnTo>
                  <a:pt x="0" y="332"/>
                </a:lnTo>
                <a:close/>
                <a:moveTo>
                  <a:pt x="15" y="211"/>
                </a:moveTo>
                <a:lnTo>
                  <a:pt x="64" y="211"/>
                </a:lnTo>
                <a:lnTo>
                  <a:pt x="64" y="319"/>
                </a:lnTo>
                <a:lnTo>
                  <a:pt x="15" y="319"/>
                </a:lnTo>
                <a:lnTo>
                  <a:pt x="15" y="211"/>
                </a:lnTo>
                <a:close/>
                <a:moveTo>
                  <a:pt x="125" y="332"/>
                </a:moveTo>
                <a:lnTo>
                  <a:pt x="204" y="332"/>
                </a:lnTo>
                <a:lnTo>
                  <a:pt x="204" y="332"/>
                </a:lnTo>
                <a:lnTo>
                  <a:pt x="204" y="143"/>
                </a:lnTo>
                <a:lnTo>
                  <a:pt x="125" y="143"/>
                </a:lnTo>
                <a:lnTo>
                  <a:pt x="125" y="332"/>
                </a:lnTo>
                <a:close/>
                <a:moveTo>
                  <a:pt x="140" y="156"/>
                </a:moveTo>
                <a:lnTo>
                  <a:pt x="189" y="156"/>
                </a:lnTo>
                <a:lnTo>
                  <a:pt x="189" y="319"/>
                </a:lnTo>
                <a:lnTo>
                  <a:pt x="140" y="319"/>
                </a:lnTo>
                <a:lnTo>
                  <a:pt x="140" y="156"/>
                </a:lnTo>
                <a:close/>
                <a:moveTo>
                  <a:pt x="250" y="0"/>
                </a:moveTo>
                <a:lnTo>
                  <a:pt x="250" y="332"/>
                </a:lnTo>
                <a:lnTo>
                  <a:pt x="329" y="332"/>
                </a:lnTo>
                <a:lnTo>
                  <a:pt x="329" y="0"/>
                </a:lnTo>
                <a:lnTo>
                  <a:pt x="250" y="0"/>
                </a:lnTo>
                <a:close/>
                <a:moveTo>
                  <a:pt x="316" y="319"/>
                </a:moveTo>
                <a:lnTo>
                  <a:pt x="265" y="319"/>
                </a:lnTo>
                <a:lnTo>
                  <a:pt x="265" y="15"/>
                </a:lnTo>
                <a:lnTo>
                  <a:pt x="316" y="15"/>
                </a:lnTo>
                <a:lnTo>
                  <a:pt x="316" y="319"/>
                </a:lnTo>
                <a:close/>
              </a:path>
            </a:pathLst>
          </a:custGeom>
          <a:solidFill>
            <a:srgbClr val="0F173F"/>
          </a:solidFill>
          <a:ln>
            <a:solidFill>
              <a:srgbClr val="3A76BB"/>
            </a:solidFill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395889">
              <a:defRPr/>
            </a:pPr>
            <a:endParaRPr lang="en-US" sz="1559">
              <a:solidFill>
                <a:prstClr val="black"/>
              </a:solidFill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AD3B0128-42F2-4FE9-AF2C-F7E3F0514D7F}"/>
              </a:ext>
            </a:extLst>
          </p:cNvPr>
          <p:cNvSpPr/>
          <p:nvPr/>
        </p:nvSpPr>
        <p:spPr>
          <a:xfrm>
            <a:off x="4077790" y="3160943"/>
            <a:ext cx="1511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5889">
              <a:defRPr/>
            </a:pPr>
            <a:r>
              <a:rPr lang="ru-RU" b="1" dirty="0">
                <a:solidFill>
                  <a:prstClr val="black"/>
                </a:solidFill>
                <a:latin typeface="+mj-lt"/>
                <a:ea typeface="Jost" pitchFamily="2" charset="-52"/>
                <a:cs typeface="Golos Text" panose="020B0503020202020204" pitchFamily="34" charset="0"/>
              </a:rPr>
              <a:t>₽</a:t>
            </a:r>
            <a:r>
              <a:rPr lang="ru-RU" b="1" dirty="0">
                <a:solidFill>
                  <a:prstClr val="black"/>
                </a:solidFill>
                <a:ea typeface="Jost" pitchFamily="2" charset="-52"/>
                <a:cs typeface="Golos Text" panose="020B0503020202020204" pitchFamily="34" charset="0"/>
              </a:rPr>
              <a:t> 70 200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4205DA9-4035-4CFA-A962-13B03E256302}"/>
              </a:ext>
            </a:extLst>
          </p:cNvPr>
          <p:cNvSpPr txBox="1"/>
          <p:nvPr/>
        </p:nvSpPr>
        <p:spPr>
          <a:xfrm>
            <a:off x="4050275" y="2772809"/>
            <a:ext cx="2513416" cy="481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Jost" pitchFamily="2" charset="-52"/>
                <a:cs typeface="Arial" panose="020B0604020202020204" pitchFamily="34" charset="0"/>
              </a:defRPr>
            </a:lvl1pPr>
          </a:lstStyle>
          <a:p>
            <a:pPr defTabSz="395889">
              <a:lnSpc>
                <a:spcPts val="1500"/>
              </a:lnSpc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  <a:t>Налоговый вычет </a:t>
            </a:r>
            <a:b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</a:br>
            <a: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  <a:t>на внесенные взносы</a:t>
            </a:r>
          </a:p>
        </p:txBody>
      </p:sp>
      <p:sp>
        <p:nvSpPr>
          <p:cNvPr id="178" name="Скругленный прямоугольник 30">
            <a:extLst>
              <a:ext uri="{FF2B5EF4-FFF2-40B4-BE49-F238E27FC236}">
                <a16:creationId xmlns:a16="http://schemas.microsoft.com/office/drawing/2014/main" id="{8DDB2107-41DB-437D-AB17-EC21E0158B0C}"/>
              </a:ext>
            </a:extLst>
          </p:cNvPr>
          <p:cNvSpPr/>
          <p:nvPr/>
        </p:nvSpPr>
        <p:spPr>
          <a:xfrm>
            <a:off x="544479" y="2544716"/>
            <a:ext cx="3341946" cy="3948159"/>
          </a:xfrm>
          <a:prstGeom prst="roundRect">
            <a:avLst>
              <a:gd name="adj" fmla="val 6894"/>
            </a:avLst>
          </a:prstGeom>
          <a:solidFill>
            <a:schemeClr val="bg1"/>
          </a:solidFill>
          <a:ln w="12700">
            <a:solidFill>
              <a:srgbClr val="14102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id="{5B5FD370-3690-4C8F-83CC-EDB5E5753528}"/>
              </a:ext>
            </a:extLst>
          </p:cNvPr>
          <p:cNvSpPr/>
          <p:nvPr/>
        </p:nvSpPr>
        <p:spPr>
          <a:xfrm>
            <a:off x="1267041" y="3254800"/>
            <a:ext cx="2497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Мужчина или женщина 40 лет</a:t>
            </a:r>
          </a:p>
        </p:txBody>
      </p:sp>
      <p:sp>
        <p:nvSpPr>
          <p:cNvPr id="182" name="Прямоугольник 181">
            <a:extLst>
              <a:ext uri="{FF2B5EF4-FFF2-40B4-BE49-F238E27FC236}">
                <a16:creationId xmlns:a16="http://schemas.microsoft.com/office/drawing/2014/main" id="{695809D3-60D7-4CCE-9CF0-33B9631D92AF}"/>
              </a:ext>
            </a:extLst>
          </p:cNvPr>
          <p:cNvSpPr/>
          <p:nvPr/>
        </p:nvSpPr>
        <p:spPr>
          <a:xfrm>
            <a:off x="1296885" y="3983979"/>
            <a:ext cx="2524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2000" b="1" dirty="0">
                <a:solidFill>
                  <a:srgbClr val="F2673A"/>
                </a:solidFill>
                <a:latin typeface="+mj-lt"/>
                <a:ea typeface="Jost" pitchFamily="2" charset="-52"/>
                <a:cs typeface="Golos Text" panose="020B0503020202020204" pitchFamily="34" charset="-52"/>
              </a:rPr>
              <a:t>₽</a:t>
            </a:r>
            <a:r>
              <a:rPr lang="ru-RU" sz="2000" b="1" dirty="0">
                <a:solidFill>
                  <a:srgbClr val="F2673A"/>
                </a:solidFill>
                <a:ea typeface="Jost" pitchFamily="2" charset="-52"/>
                <a:cs typeface="Golos Text" panose="020B0503020202020204" pitchFamily="34" charset="-52"/>
              </a:rPr>
              <a:t> 3 тыс. / месяц</a:t>
            </a:r>
          </a:p>
        </p:txBody>
      </p:sp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id="{8AAA29E4-C18E-4E5F-A0A6-BA9988B94010}"/>
              </a:ext>
            </a:extLst>
          </p:cNvPr>
          <p:cNvSpPr/>
          <p:nvPr/>
        </p:nvSpPr>
        <p:spPr>
          <a:xfrm>
            <a:off x="1296884" y="4286994"/>
            <a:ext cx="2283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Размер взносов</a:t>
            </a:r>
          </a:p>
        </p:txBody>
      </p:sp>
      <p:sp>
        <p:nvSpPr>
          <p:cNvPr id="184" name="Прямоугольник 183">
            <a:extLst>
              <a:ext uri="{FF2B5EF4-FFF2-40B4-BE49-F238E27FC236}">
                <a16:creationId xmlns:a16="http://schemas.microsoft.com/office/drawing/2014/main" id="{433BA789-D034-40B8-AB6F-929FEF131091}"/>
              </a:ext>
            </a:extLst>
          </p:cNvPr>
          <p:cNvSpPr/>
          <p:nvPr/>
        </p:nvSpPr>
        <p:spPr>
          <a:xfrm>
            <a:off x="1296885" y="4668690"/>
            <a:ext cx="2524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2000" b="1" dirty="0">
                <a:solidFill>
                  <a:srgbClr val="F2673A"/>
                </a:solidFill>
                <a:ea typeface="Jost" pitchFamily="2" charset="-52"/>
                <a:cs typeface="Golos Text" panose="020B0503020202020204" pitchFamily="34" charset="-52"/>
              </a:rPr>
              <a:t>15 лет</a:t>
            </a:r>
          </a:p>
        </p:txBody>
      </p:sp>
      <p:sp>
        <p:nvSpPr>
          <p:cNvPr id="185" name="Прямоугольник 184">
            <a:extLst>
              <a:ext uri="{FF2B5EF4-FFF2-40B4-BE49-F238E27FC236}">
                <a16:creationId xmlns:a16="http://schemas.microsoft.com/office/drawing/2014/main" id="{C99355BE-F396-42C7-88ED-E54D496980C4}"/>
              </a:ext>
            </a:extLst>
          </p:cNvPr>
          <p:cNvSpPr/>
          <p:nvPr/>
        </p:nvSpPr>
        <p:spPr>
          <a:xfrm>
            <a:off x="1296884" y="4981765"/>
            <a:ext cx="2283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Период накопления</a:t>
            </a:r>
          </a:p>
        </p:txBody>
      </p:sp>
      <p:cxnSp>
        <p:nvCxnSpPr>
          <p:cNvPr id="186" name="Прямая соединительная линия 185">
            <a:extLst>
              <a:ext uri="{FF2B5EF4-FFF2-40B4-BE49-F238E27FC236}">
                <a16:creationId xmlns:a16="http://schemas.microsoft.com/office/drawing/2014/main" id="{F3159615-B7F8-45D3-AA0E-B4B6B4FA969A}"/>
              </a:ext>
            </a:extLst>
          </p:cNvPr>
          <p:cNvCxnSpPr>
            <a:cxnSpLocks/>
          </p:cNvCxnSpPr>
          <p:nvPr/>
        </p:nvCxnSpPr>
        <p:spPr>
          <a:xfrm flipH="1">
            <a:off x="824744" y="5444140"/>
            <a:ext cx="2767231" cy="0"/>
          </a:xfrm>
          <a:prstGeom prst="line">
            <a:avLst/>
          </a:prstGeom>
          <a:ln w="12700" cap="rnd">
            <a:solidFill>
              <a:srgbClr val="099A8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Соединительная линия уступом 159">
            <a:extLst>
              <a:ext uri="{FF2B5EF4-FFF2-40B4-BE49-F238E27FC236}">
                <a16:creationId xmlns:a16="http://schemas.microsoft.com/office/drawing/2014/main" id="{8C4E8323-EC0E-4DC6-A96D-B8C9A2804070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869997" y="4285397"/>
            <a:ext cx="900353" cy="169820"/>
          </a:xfrm>
          <a:prstGeom prst="bentConnector3">
            <a:avLst>
              <a:gd name="adj1" fmla="val 100269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CBBD8A14-C05E-4031-A368-3D680BFC37B2}"/>
              </a:ext>
            </a:extLst>
          </p:cNvPr>
          <p:cNvGrpSpPr/>
          <p:nvPr/>
        </p:nvGrpSpPr>
        <p:grpSpPr>
          <a:xfrm>
            <a:off x="814540" y="5614544"/>
            <a:ext cx="416652" cy="214835"/>
            <a:chOff x="1236160" y="4305198"/>
            <a:chExt cx="897717" cy="462883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AFA04A64-4117-4478-A6F0-3D77B0F53866}"/>
                </a:ext>
              </a:extLst>
            </p:cNvPr>
            <p:cNvGrpSpPr/>
            <p:nvPr/>
          </p:nvGrpSpPr>
          <p:grpSpPr>
            <a:xfrm>
              <a:off x="1236160" y="4305198"/>
              <a:ext cx="897717" cy="462883"/>
              <a:chOff x="1737359" y="5593032"/>
              <a:chExt cx="731061" cy="376952"/>
            </a:xfrm>
          </p:grpSpPr>
          <p:sp>
            <p:nvSpPr>
              <p:cNvPr id="67" name="Скругленный прямоугольник 45">
                <a:extLst>
                  <a:ext uri="{FF2B5EF4-FFF2-40B4-BE49-F238E27FC236}">
                    <a16:creationId xmlns:a16="http://schemas.microsoft.com/office/drawing/2014/main" id="{D3FE4F2F-07D4-44FE-95C9-13566C73C76D}"/>
                  </a:ext>
                </a:extLst>
              </p:cNvPr>
              <p:cNvSpPr/>
              <p:nvPr/>
            </p:nvSpPr>
            <p:spPr>
              <a:xfrm>
                <a:off x="1737359" y="5593032"/>
                <a:ext cx="731061" cy="376952"/>
              </a:xfrm>
              <a:prstGeom prst="roundRect">
                <a:avLst>
                  <a:gd name="adj" fmla="val 50000"/>
                </a:avLst>
              </a:prstGeom>
              <a:solidFill>
                <a:srgbClr val="3A76BB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algn="ctr" defTabSz="791779"/>
                <a:endParaRPr lang="ru-RU" sz="1559" kern="0" dirty="0">
                  <a:solidFill>
                    <a:srgbClr val="F1F4F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id="{B6E7CF09-C8D2-42AF-BE1E-161D5967E4CB}"/>
                  </a:ext>
                </a:extLst>
              </p:cNvPr>
              <p:cNvSpPr/>
              <p:nvPr/>
            </p:nvSpPr>
            <p:spPr>
              <a:xfrm>
                <a:off x="2102890" y="5621563"/>
                <a:ext cx="319896" cy="3198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59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CFDC292B-AEA6-4186-A1EF-8082A439C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641" y="4455365"/>
              <a:ext cx="227575" cy="162554"/>
            </a:xfrm>
            <a:custGeom>
              <a:avLst/>
              <a:gdLst>
                <a:gd name="T0" fmla="*/ 159 w 162"/>
                <a:gd name="T1" fmla="*/ 12 h 115"/>
                <a:gd name="T2" fmla="*/ 58 w 162"/>
                <a:gd name="T3" fmla="*/ 113 h 115"/>
                <a:gd name="T4" fmla="*/ 53 w 162"/>
                <a:gd name="T5" fmla="*/ 115 h 115"/>
                <a:gd name="T6" fmla="*/ 49 w 162"/>
                <a:gd name="T7" fmla="*/ 113 h 115"/>
                <a:gd name="T8" fmla="*/ 3 w 162"/>
                <a:gd name="T9" fmla="*/ 67 h 115"/>
                <a:gd name="T10" fmla="*/ 3 w 162"/>
                <a:gd name="T11" fmla="*/ 58 h 115"/>
                <a:gd name="T12" fmla="*/ 12 w 162"/>
                <a:gd name="T13" fmla="*/ 58 h 115"/>
                <a:gd name="T14" fmla="*/ 53 w 162"/>
                <a:gd name="T15" fmla="*/ 99 h 115"/>
                <a:gd name="T16" fmla="*/ 150 w 162"/>
                <a:gd name="T17" fmla="*/ 3 h 115"/>
                <a:gd name="T18" fmla="*/ 159 w 162"/>
                <a:gd name="T19" fmla="*/ 3 h 115"/>
                <a:gd name="T20" fmla="*/ 159 w 162"/>
                <a:gd name="T2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15">
                  <a:moveTo>
                    <a:pt x="159" y="12"/>
                  </a:moveTo>
                  <a:cubicBezTo>
                    <a:pt x="58" y="113"/>
                    <a:pt x="58" y="113"/>
                    <a:pt x="58" y="113"/>
                  </a:cubicBezTo>
                  <a:cubicBezTo>
                    <a:pt x="57" y="114"/>
                    <a:pt x="55" y="115"/>
                    <a:pt x="53" y="115"/>
                  </a:cubicBezTo>
                  <a:cubicBezTo>
                    <a:pt x="52" y="115"/>
                    <a:pt x="50" y="114"/>
                    <a:pt x="49" y="11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0" y="65"/>
                    <a:pt x="0" y="61"/>
                    <a:pt x="3" y="58"/>
                  </a:cubicBezTo>
                  <a:cubicBezTo>
                    <a:pt x="5" y="56"/>
                    <a:pt x="10" y="56"/>
                    <a:pt x="12" y="58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0"/>
                    <a:pt x="157" y="0"/>
                    <a:pt x="159" y="3"/>
                  </a:cubicBezTo>
                  <a:cubicBezTo>
                    <a:pt x="162" y="5"/>
                    <a:pt x="162" y="10"/>
                    <a:pt x="159" y="12"/>
                  </a:cubicBezTo>
                  <a:close/>
                </a:path>
              </a:pathLst>
            </a:custGeom>
            <a:solidFill>
              <a:srgbClr val="3A76BB"/>
            </a:solidFill>
            <a:ln>
              <a:noFill/>
            </a:ln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sz="1559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88A99F7-5DAF-4C34-BE22-07176697DC17}"/>
              </a:ext>
            </a:extLst>
          </p:cNvPr>
          <p:cNvSpPr/>
          <p:nvPr/>
        </p:nvSpPr>
        <p:spPr>
          <a:xfrm>
            <a:off x="1302252" y="5552711"/>
            <a:ext cx="2495243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693"/>
              </a:spcAft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Софинансирование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DEAF5F7-A864-422A-9F9D-B37CEC758809}"/>
              </a:ext>
            </a:extLst>
          </p:cNvPr>
          <p:cNvGrpSpPr/>
          <p:nvPr/>
        </p:nvGrpSpPr>
        <p:grpSpPr>
          <a:xfrm>
            <a:off x="814540" y="5991216"/>
            <a:ext cx="416652" cy="214835"/>
            <a:chOff x="1236160" y="4305198"/>
            <a:chExt cx="897717" cy="462883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33738E46-65B6-410C-BC65-4725850C0967}"/>
                </a:ext>
              </a:extLst>
            </p:cNvPr>
            <p:cNvGrpSpPr/>
            <p:nvPr/>
          </p:nvGrpSpPr>
          <p:grpSpPr>
            <a:xfrm>
              <a:off x="1236160" y="4305198"/>
              <a:ext cx="897717" cy="462883"/>
              <a:chOff x="1737359" y="5593032"/>
              <a:chExt cx="731061" cy="376952"/>
            </a:xfrm>
          </p:grpSpPr>
          <p:sp>
            <p:nvSpPr>
              <p:cNvPr id="75" name="Скругленный прямоугольник 52">
                <a:extLst>
                  <a:ext uri="{FF2B5EF4-FFF2-40B4-BE49-F238E27FC236}">
                    <a16:creationId xmlns:a16="http://schemas.microsoft.com/office/drawing/2014/main" id="{2A7F1883-73F8-4110-A2C6-B38D9A8404FC}"/>
                  </a:ext>
                </a:extLst>
              </p:cNvPr>
              <p:cNvSpPr/>
              <p:nvPr/>
            </p:nvSpPr>
            <p:spPr>
              <a:xfrm>
                <a:off x="1737359" y="5593032"/>
                <a:ext cx="731061" cy="376952"/>
              </a:xfrm>
              <a:prstGeom prst="roundRect">
                <a:avLst>
                  <a:gd name="adj" fmla="val 50000"/>
                </a:avLst>
              </a:prstGeom>
              <a:solidFill>
                <a:srgbClr val="3A76BB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algn="ctr" defTabSz="791779"/>
                <a:endParaRPr lang="ru-RU" sz="1559" kern="0" dirty="0">
                  <a:solidFill>
                    <a:srgbClr val="F1F4F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" name="Овал 75">
                <a:extLst>
                  <a:ext uri="{FF2B5EF4-FFF2-40B4-BE49-F238E27FC236}">
                    <a16:creationId xmlns:a16="http://schemas.microsoft.com/office/drawing/2014/main" id="{F4CEADEC-173F-4F70-B95F-70AD8FF80127}"/>
                  </a:ext>
                </a:extLst>
              </p:cNvPr>
              <p:cNvSpPr/>
              <p:nvPr/>
            </p:nvSpPr>
            <p:spPr>
              <a:xfrm>
                <a:off x="2102890" y="5621563"/>
                <a:ext cx="319896" cy="3198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59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05A93F9A-47B5-4ECE-A966-1243C57B1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641" y="4455365"/>
              <a:ext cx="227575" cy="162554"/>
            </a:xfrm>
            <a:custGeom>
              <a:avLst/>
              <a:gdLst>
                <a:gd name="T0" fmla="*/ 159 w 162"/>
                <a:gd name="T1" fmla="*/ 12 h 115"/>
                <a:gd name="T2" fmla="*/ 58 w 162"/>
                <a:gd name="T3" fmla="*/ 113 h 115"/>
                <a:gd name="T4" fmla="*/ 53 w 162"/>
                <a:gd name="T5" fmla="*/ 115 h 115"/>
                <a:gd name="T6" fmla="*/ 49 w 162"/>
                <a:gd name="T7" fmla="*/ 113 h 115"/>
                <a:gd name="T8" fmla="*/ 3 w 162"/>
                <a:gd name="T9" fmla="*/ 67 h 115"/>
                <a:gd name="T10" fmla="*/ 3 w 162"/>
                <a:gd name="T11" fmla="*/ 58 h 115"/>
                <a:gd name="T12" fmla="*/ 12 w 162"/>
                <a:gd name="T13" fmla="*/ 58 h 115"/>
                <a:gd name="T14" fmla="*/ 53 w 162"/>
                <a:gd name="T15" fmla="*/ 99 h 115"/>
                <a:gd name="T16" fmla="*/ 150 w 162"/>
                <a:gd name="T17" fmla="*/ 3 h 115"/>
                <a:gd name="T18" fmla="*/ 159 w 162"/>
                <a:gd name="T19" fmla="*/ 3 h 115"/>
                <a:gd name="T20" fmla="*/ 159 w 162"/>
                <a:gd name="T2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15">
                  <a:moveTo>
                    <a:pt x="159" y="12"/>
                  </a:moveTo>
                  <a:cubicBezTo>
                    <a:pt x="58" y="113"/>
                    <a:pt x="58" y="113"/>
                    <a:pt x="58" y="113"/>
                  </a:cubicBezTo>
                  <a:cubicBezTo>
                    <a:pt x="57" y="114"/>
                    <a:pt x="55" y="115"/>
                    <a:pt x="53" y="115"/>
                  </a:cubicBezTo>
                  <a:cubicBezTo>
                    <a:pt x="52" y="115"/>
                    <a:pt x="50" y="114"/>
                    <a:pt x="49" y="11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0" y="65"/>
                    <a:pt x="0" y="61"/>
                    <a:pt x="3" y="58"/>
                  </a:cubicBezTo>
                  <a:cubicBezTo>
                    <a:pt x="5" y="56"/>
                    <a:pt x="10" y="56"/>
                    <a:pt x="12" y="58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0"/>
                    <a:pt x="157" y="0"/>
                    <a:pt x="159" y="3"/>
                  </a:cubicBezTo>
                  <a:cubicBezTo>
                    <a:pt x="162" y="5"/>
                    <a:pt x="162" y="10"/>
                    <a:pt x="159" y="12"/>
                  </a:cubicBezTo>
                  <a:close/>
                </a:path>
              </a:pathLst>
            </a:custGeom>
            <a:solidFill>
              <a:srgbClr val="3A76BB"/>
            </a:solidFill>
            <a:ln>
              <a:noFill/>
            </a:ln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sz="1559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1A257CD9-BBC4-488B-A1F2-DCE72A38CE8A}"/>
              </a:ext>
            </a:extLst>
          </p:cNvPr>
          <p:cNvSpPr/>
          <p:nvPr/>
        </p:nvSpPr>
        <p:spPr>
          <a:xfrm>
            <a:off x="1302252" y="6012649"/>
            <a:ext cx="2637275" cy="2415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039"/>
              </a:lnSpc>
              <a:spcAft>
                <a:spcPts val="693"/>
              </a:spcAft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Налоговый вычет</a:t>
            </a:r>
          </a:p>
        </p:txBody>
      </p:sp>
      <p:sp>
        <p:nvSpPr>
          <p:cNvPr id="79" name="Freeform 16">
            <a:extLst>
              <a:ext uri="{FF2B5EF4-FFF2-40B4-BE49-F238E27FC236}">
                <a16:creationId xmlns:a16="http://schemas.microsoft.com/office/drawing/2014/main" id="{62F29CB5-BA64-4AF9-8C54-ECF7C3217A22}"/>
              </a:ext>
            </a:extLst>
          </p:cNvPr>
          <p:cNvSpPr>
            <a:spLocks noEditPoints="1"/>
          </p:cNvSpPr>
          <p:nvPr/>
        </p:nvSpPr>
        <p:spPr bwMode="auto">
          <a:xfrm>
            <a:off x="838798" y="4134498"/>
            <a:ext cx="368136" cy="323190"/>
          </a:xfrm>
          <a:custGeom>
            <a:avLst/>
            <a:gdLst>
              <a:gd name="T0" fmla="*/ 160 w 160"/>
              <a:gd name="T1" fmla="*/ 19 h 139"/>
              <a:gd name="T2" fmla="*/ 88 w 160"/>
              <a:gd name="T3" fmla="*/ 19 h 139"/>
              <a:gd name="T4" fmla="*/ 124 w 160"/>
              <a:gd name="T5" fmla="*/ 8 h 139"/>
              <a:gd name="T6" fmla="*/ 124 w 160"/>
              <a:gd name="T7" fmla="*/ 29 h 139"/>
              <a:gd name="T8" fmla="*/ 124 w 160"/>
              <a:gd name="T9" fmla="*/ 8 h 139"/>
              <a:gd name="T10" fmla="*/ 146 w 160"/>
              <a:gd name="T11" fmla="*/ 54 h 139"/>
              <a:gd name="T12" fmla="*/ 89 w 160"/>
              <a:gd name="T13" fmla="*/ 44 h 139"/>
              <a:gd name="T14" fmla="*/ 96 w 160"/>
              <a:gd name="T15" fmla="*/ 40 h 139"/>
              <a:gd name="T16" fmla="*/ 152 w 160"/>
              <a:gd name="T17" fmla="*/ 40 h 139"/>
              <a:gd name="T18" fmla="*/ 159 w 160"/>
              <a:gd name="T19" fmla="*/ 43 h 139"/>
              <a:gd name="T20" fmla="*/ 146 w 160"/>
              <a:gd name="T21" fmla="*/ 74 h 139"/>
              <a:gd name="T22" fmla="*/ 89 w 160"/>
              <a:gd name="T23" fmla="*/ 64 h 139"/>
              <a:gd name="T24" fmla="*/ 96 w 160"/>
              <a:gd name="T25" fmla="*/ 61 h 139"/>
              <a:gd name="T26" fmla="*/ 152 w 160"/>
              <a:gd name="T27" fmla="*/ 60 h 139"/>
              <a:gd name="T28" fmla="*/ 159 w 160"/>
              <a:gd name="T29" fmla="*/ 63 h 139"/>
              <a:gd name="T30" fmla="*/ 146 w 160"/>
              <a:gd name="T31" fmla="*/ 95 h 139"/>
              <a:gd name="T32" fmla="*/ 89 w 160"/>
              <a:gd name="T33" fmla="*/ 84 h 139"/>
              <a:gd name="T34" fmla="*/ 96 w 160"/>
              <a:gd name="T35" fmla="*/ 81 h 139"/>
              <a:gd name="T36" fmla="*/ 152 w 160"/>
              <a:gd name="T37" fmla="*/ 81 h 139"/>
              <a:gd name="T38" fmla="*/ 159 w 160"/>
              <a:gd name="T39" fmla="*/ 83 h 139"/>
              <a:gd name="T40" fmla="*/ 146 w 160"/>
              <a:gd name="T41" fmla="*/ 115 h 139"/>
              <a:gd name="T42" fmla="*/ 89 w 160"/>
              <a:gd name="T43" fmla="*/ 105 h 139"/>
              <a:gd name="T44" fmla="*/ 96 w 160"/>
              <a:gd name="T45" fmla="*/ 101 h 139"/>
              <a:gd name="T46" fmla="*/ 152 w 160"/>
              <a:gd name="T47" fmla="*/ 101 h 139"/>
              <a:gd name="T48" fmla="*/ 159 w 160"/>
              <a:gd name="T49" fmla="*/ 104 h 139"/>
              <a:gd name="T50" fmla="*/ 146 w 160"/>
              <a:gd name="T51" fmla="*/ 135 h 139"/>
              <a:gd name="T52" fmla="*/ 89 w 160"/>
              <a:gd name="T53" fmla="*/ 125 h 139"/>
              <a:gd name="T54" fmla="*/ 96 w 160"/>
              <a:gd name="T55" fmla="*/ 122 h 139"/>
              <a:gd name="T56" fmla="*/ 152 w 160"/>
              <a:gd name="T57" fmla="*/ 121 h 139"/>
              <a:gd name="T58" fmla="*/ 159 w 160"/>
              <a:gd name="T59" fmla="*/ 124 h 139"/>
              <a:gd name="T60" fmla="*/ 59 w 160"/>
              <a:gd name="T61" fmla="*/ 95 h 139"/>
              <a:gd name="T62" fmla="*/ 1 w 160"/>
              <a:gd name="T63" fmla="*/ 84 h 139"/>
              <a:gd name="T64" fmla="*/ 8 w 160"/>
              <a:gd name="T65" fmla="*/ 81 h 139"/>
              <a:gd name="T66" fmla="*/ 64 w 160"/>
              <a:gd name="T67" fmla="*/ 81 h 139"/>
              <a:gd name="T68" fmla="*/ 72 w 160"/>
              <a:gd name="T69" fmla="*/ 83 h 139"/>
              <a:gd name="T70" fmla="*/ 59 w 160"/>
              <a:gd name="T71" fmla="*/ 115 h 139"/>
              <a:gd name="T72" fmla="*/ 1 w 160"/>
              <a:gd name="T73" fmla="*/ 105 h 139"/>
              <a:gd name="T74" fmla="*/ 8 w 160"/>
              <a:gd name="T75" fmla="*/ 101 h 139"/>
              <a:gd name="T76" fmla="*/ 64 w 160"/>
              <a:gd name="T77" fmla="*/ 101 h 139"/>
              <a:gd name="T78" fmla="*/ 72 w 160"/>
              <a:gd name="T79" fmla="*/ 104 h 139"/>
              <a:gd name="T80" fmla="*/ 59 w 160"/>
              <a:gd name="T81" fmla="*/ 135 h 139"/>
              <a:gd name="T82" fmla="*/ 1 w 160"/>
              <a:gd name="T83" fmla="*/ 125 h 139"/>
              <a:gd name="T84" fmla="*/ 8 w 160"/>
              <a:gd name="T85" fmla="*/ 122 h 139"/>
              <a:gd name="T86" fmla="*/ 64 w 160"/>
              <a:gd name="T87" fmla="*/ 121 h 139"/>
              <a:gd name="T88" fmla="*/ 72 w 160"/>
              <a:gd name="T89" fmla="*/ 124 h 139"/>
              <a:gd name="T90" fmla="*/ 0 w 160"/>
              <a:gd name="T91" fmla="*/ 59 h 139"/>
              <a:gd name="T92" fmla="*/ 72 w 160"/>
              <a:gd name="T93" fmla="*/ 59 h 139"/>
              <a:gd name="T94" fmla="*/ 36 w 160"/>
              <a:gd name="T95" fmla="*/ 70 h 139"/>
              <a:gd name="T96" fmla="*/ 36 w 160"/>
              <a:gd name="T97" fmla="*/ 49 h 139"/>
              <a:gd name="T98" fmla="*/ 36 w 160"/>
              <a:gd name="T99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39">
                <a:moveTo>
                  <a:pt x="124" y="37"/>
                </a:moveTo>
                <a:cubicBezTo>
                  <a:pt x="144" y="37"/>
                  <a:pt x="160" y="29"/>
                  <a:pt x="160" y="19"/>
                </a:cubicBezTo>
                <a:cubicBezTo>
                  <a:pt x="160" y="8"/>
                  <a:pt x="144" y="0"/>
                  <a:pt x="124" y="0"/>
                </a:cubicBezTo>
                <a:cubicBezTo>
                  <a:pt x="103" y="0"/>
                  <a:pt x="88" y="8"/>
                  <a:pt x="88" y="19"/>
                </a:cubicBezTo>
                <a:cubicBezTo>
                  <a:pt x="88" y="29"/>
                  <a:pt x="103" y="37"/>
                  <a:pt x="124" y="37"/>
                </a:cubicBezTo>
                <a:close/>
                <a:moveTo>
                  <a:pt x="124" y="8"/>
                </a:moveTo>
                <a:cubicBezTo>
                  <a:pt x="141" y="8"/>
                  <a:pt x="152" y="14"/>
                  <a:pt x="152" y="19"/>
                </a:cubicBezTo>
                <a:cubicBezTo>
                  <a:pt x="152" y="23"/>
                  <a:pt x="141" y="29"/>
                  <a:pt x="124" y="29"/>
                </a:cubicBezTo>
                <a:cubicBezTo>
                  <a:pt x="107" y="29"/>
                  <a:pt x="96" y="23"/>
                  <a:pt x="96" y="19"/>
                </a:cubicBezTo>
                <a:cubicBezTo>
                  <a:pt x="96" y="14"/>
                  <a:pt x="107" y="8"/>
                  <a:pt x="124" y="8"/>
                </a:cubicBezTo>
                <a:close/>
                <a:moveTo>
                  <a:pt x="159" y="43"/>
                </a:moveTo>
                <a:cubicBezTo>
                  <a:pt x="158" y="47"/>
                  <a:pt x="153" y="51"/>
                  <a:pt x="146" y="54"/>
                </a:cubicBezTo>
                <a:cubicBezTo>
                  <a:pt x="140" y="56"/>
                  <a:pt x="132" y="58"/>
                  <a:pt x="124" y="58"/>
                </a:cubicBezTo>
                <a:cubicBezTo>
                  <a:pt x="107" y="58"/>
                  <a:pt x="93" y="52"/>
                  <a:pt x="89" y="44"/>
                </a:cubicBezTo>
                <a:cubicBezTo>
                  <a:pt x="88" y="42"/>
                  <a:pt x="89" y="39"/>
                  <a:pt x="91" y="38"/>
                </a:cubicBezTo>
                <a:cubicBezTo>
                  <a:pt x="93" y="38"/>
                  <a:pt x="95" y="38"/>
                  <a:pt x="96" y="40"/>
                </a:cubicBezTo>
                <a:cubicBezTo>
                  <a:pt x="98" y="45"/>
                  <a:pt x="109" y="50"/>
                  <a:pt x="124" y="50"/>
                </a:cubicBezTo>
                <a:cubicBezTo>
                  <a:pt x="139" y="50"/>
                  <a:pt x="150" y="45"/>
                  <a:pt x="152" y="40"/>
                </a:cubicBezTo>
                <a:cubicBezTo>
                  <a:pt x="153" y="38"/>
                  <a:pt x="155" y="37"/>
                  <a:pt x="157" y="38"/>
                </a:cubicBezTo>
                <a:cubicBezTo>
                  <a:pt x="159" y="38"/>
                  <a:pt x="160" y="41"/>
                  <a:pt x="159" y="43"/>
                </a:cubicBezTo>
                <a:close/>
                <a:moveTo>
                  <a:pt x="159" y="63"/>
                </a:moveTo>
                <a:cubicBezTo>
                  <a:pt x="158" y="68"/>
                  <a:pt x="153" y="72"/>
                  <a:pt x="146" y="74"/>
                </a:cubicBezTo>
                <a:cubicBezTo>
                  <a:pt x="140" y="77"/>
                  <a:pt x="132" y="78"/>
                  <a:pt x="124" y="78"/>
                </a:cubicBezTo>
                <a:cubicBezTo>
                  <a:pt x="107" y="78"/>
                  <a:pt x="93" y="72"/>
                  <a:pt x="89" y="64"/>
                </a:cubicBezTo>
                <a:cubicBezTo>
                  <a:pt x="88" y="62"/>
                  <a:pt x="89" y="60"/>
                  <a:pt x="91" y="59"/>
                </a:cubicBezTo>
                <a:cubicBezTo>
                  <a:pt x="93" y="58"/>
                  <a:pt x="95" y="59"/>
                  <a:pt x="96" y="61"/>
                </a:cubicBezTo>
                <a:cubicBezTo>
                  <a:pt x="98" y="65"/>
                  <a:pt x="109" y="70"/>
                  <a:pt x="124" y="70"/>
                </a:cubicBezTo>
                <a:cubicBezTo>
                  <a:pt x="139" y="70"/>
                  <a:pt x="150" y="65"/>
                  <a:pt x="152" y="60"/>
                </a:cubicBezTo>
                <a:cubicBezTo>
                  <a:pt x="153" y="58"/>
                  <a:pt x="155" y="57"/>
                  <a:pt x="157" y="58"/>
                </a:cubicBezTo>
                <a:cubicBezTo>
                  <a:pt x="159" y="59"/>
                  <a:pt x="160" y="61"/>
                  <a:pt x="159" y="63"/>
                </a:cubicBezTo>
                <a:close/>
                <a:moveTo>
                  <a:pt x="159" y="83"/>
                </a:moveTo>
                <a:cubicBezTo>
                  <a:pt x="158" y="88"/>
                  <a:pt x="153" y="92"/>
                  <a:pt x="146" y="95"/>
                </a:cubicBezTo>
                <a:cubicBezTo>
                  <a:pt x="140" y="97"/>
                  <a:pt x="132" y="98"/>
                  <a:pt x="124" y="98"/>
                </a:cubicBezTo>
                <a:cubicBezTo>
                  <a:pt x="107" y="98"/>
                  <a:pt x="93" y="93"/>
                  <a:pt x="89" y="84"/>
                </a:cubicBezTo>
                <a:cubicBezTo>
                  <a:pt x="88" y="82"/>
                  <a:pt x="89" y="80"/>
                  <a:pt x="91" y="79"/>
                </a:cubicBezTo>
                <a:cubicBezTo>
                  <a:pt x="93" y="78"/>
                  <a:pt x="95" y="79"/>
                  <a:pt x="96" y="81"/>
                </a:cubicBezTo>
                <a:cubicBezTo>
                  <a:pt x="98" y="86"/>
                  <a:pt x="109" y="90"/>
                  <a:pt x="124" y="90"/>
                </a:cubicBezTo>
                <a:cubicBezTo>
                  <a:pt x="139" y="90"/>
                  <a:pt x="150" y="85"/>
                  <a:pt x="152" y="81"/>
                </a:cubicBezTo>
                <a:cubicBezTo>
                  <a:pt x="153" y="79"/>
                  <a:pt x="155" y="78"/>
                  <a:pt x="157" y="78"/>
                </a:cubicBezTo>
                <a:cubicBezTo>
                  <a:pt x="159" y="79"/>
                  <a:pt x="160" y="81"/>
                  <a:pt x="159" y="83"/>
                </a:cubicBezTo>
                <a:close/>
                <a:moveTo>
                  <a:pt x="159" y="104"/>
                </a:moveTo>
                <a:cubicBezTo>
                  <a:pt x="158" y="108"/>
                  <a:pt x="153" y="112"/>
                  <a:pt x="146" y="115"/>
                </a:cubicBezTo>
                <a:cubicBezTo>
                  <a:pt x="140" y="117"/>
                  <a:pt x="132" y="119"/>
                  <a:pt x="124" y="119"/>
                </a:cubicBezTo>
                <a:cubicBezTo>
                  <a:pt x="107" y="119"/>
                  <a:pt x="93" y="113"/>
                  <a:pt x="89" y="105"/>
                </a:cubicBezTo>
                <a:cubicBezTo>
                  <a:pt x="88" y="103"/>
                  <a:pt x="89" y="100"/>
                  <a:pt x="91" y="99"/>
                </a:cubicBezTo>
                <a:cubicBezTo>
                  <a:pt x="93" y="99"/>
                  <a:pt x="95" y="99"/>
                  <a:pt x="96" y="101"/>
                </a:cubicBezTo>
                <a:cubicBezTo>
                  <a:pt x="98" y="106"/>
                  <a:pt x="109" y="111"/>
                  <a:pt x="124" y="111"/>
                </a:cubicBezTo>
                <a:cubicBezTo>
                  <a:pt x="139" y="111"/>
                  <a:pt x="150" y="106"/>
                  <a:pt x="152" y="101"/>
                </a:cubicBezTo>
                <a:cubicBezTo>
                  <a:pt x="153" y="99"/>
                  <a:pt x="155" y="98"/>
                  <a:pt x="157" y="99"/>
                </a:cubicBezTo>
                <a:cubicBezTo>
                  <a:pt x="159" y="99"/>
                  <a:pt x="160" y="102"/>
                  <a:pt x="159" y="104"/>
                </a:cubicBezTo>
                <a:close/>
                <a:moveTo>
                  <a:pt x="159" y="124"/>
                </a:moveTo>
                <a:cubicBezTo>
                  <a:pt x="158" y="129"/>
                  <a:pt x="153" y="133"/>
                  <a:pt x="146" y="135"/>
                </a:cubicBezTo>
                <a:cubicBezTo>
                  <a:pt x="140" y="138"/>
                  <a:pt x="132" y="139"/>
                  <a:pt x="124" y="139"/>
                </a:cubicBezTo>
                <a:cubicBezTo>
                  <a:pt x="107" y="139"/>
                  <a:pt x="93" y="133"/>
                  <a:pt x="89" y="125"/>
                </a:cubicBezTo>
                <a:cubicBezTo>
                  <a:pt x="88" y="123"/>
                  <a:pt x="89" y="121"/>
                  <a:pt x="91" y="120"/>
                </a:cubicBezTo>
                <a:cubicBezTo>
                  <a:pt x="93" y="119"/>
                  <a:pt x="95" y="120"/>
                  <a:pt x="96" y="122"/>
                </a:cubicBezTo>
                <a:cubicBezTo>
                  <a:pt x="98" y="126"/>
                  <a:pt x="109" y="131"/>
                  <a:pt x="124" y="131"/>
                </a:cubicBezTo>
                <a:cubicBezTo>
                  <a:pt x="139" y="131"/>
                  <a:pt x="150" y="126"/>
                  <a:pt x="152" y="121"/>
                </a:cubicBezTo>
                <a:cubicBezTo>
                  <a:pt x="153" y="119"/>
                  <a:pt x="155" y="118"/>
                  <a:pt x="157" y="119"/>
                </a:cubicBezTo>
                <a:cubicBezTo>
                  <a:pt x="159" y="120"/>
                  <a:pt x="160" y="122"/>
                  <a:pt x="159" y="124"/>
                </a:cubicBezTo>
                <a:close/>
                <a:moveTo>
                  <a:pt x="72" y="83"/>
                </a:moveTo>
                <a:cubicBezTo>
                  <a:pt x="70" y="88"/>
                  <a:pt x="65" y="92"/>
                  <a:pt x="59" y="95"/>
                </a:cubicBezTo>
                <a:cubicBezTo>
                  <a:pt x="52" y="97"/>
                  <a:pt x="44" y="98"/>
                  <a:pt x="36" y="98"/>
                </a:cubicBezTo>
                <a:cubicBezTo>
                  <a:pt x="19" y="98"/>
                  <a:pt x="5" y="93"/>
                  <a:pt x="1" y="84"/>
                </a:cubicBezTo>
                <a:cubicBezTo>
                  <a:pt x="0" y="82"/>
                  <a:pt x="1" y="80"/>
                  <a:pt x="3" y="79"/>
                </a:cubicBezTo>
                <a:cubicBezTo>
                  <a:pt x="5" y="78"/>
                  <a:pt x="7" y="79"/>
                  <a:pt x="8" y="81"/>
                </a:cubicBezTo>
                <a:cubicBezTo>
                  <a:pt x="10" y="86"/>
                  <a:pt x="21" y="90"/>
                  <a:pt x="36" y="90"/>
                </a:cubicBezTo>
                <a:cubicBezTo>
                  <a:pt x="51" y="90"/>
                  <a:pt x="62" y="85"/>
                  <a:pt x="64" y="81"/>
                </a:cubicBezTo>
                <a:cubicBezTo>
                  <a:pt x="65" y="79"/>
                  <a:pt x="67" y="78"/>
                  <a:pt x="69" y="78"/>
                </a:cubicBezTo>
                <a:cubicBezTo>
                  <a:pt x="71" y="79"/>
                  <a:pt x="72" y="81"/>
                  <a:pt x="72" y="83"/>
                </a:cubicBezTo>
                <a:close/>
                <a:moveTo>
                  <a:pt x="72" y="104"/>
                </a:moveTo>
                <a:cubicBezTo>
                  <a:pt x="70" y="108"/>
                  <a:pt x="65" y="112"/>
                  <a:pt x="59" y="115"/>
                </a:cubicBezTo>
                <a:cubicBezTo>
                  <a:pt x="52" y="117"/>
                  <a:pt x="44" y="119"/>
                  <a:pt x="36" y="119"/>
                </a:cubicBezTo>
                <a:cubicBezTo>
                  <a:pt x="19" y="119"/>
                  <a:pt x="5" y="113"/>
                  <a:pt x="1" y="105"/>
                </a:cubicBezTo>
                <a:cubicBezTo>
                  <a:pt x="0" y="103"/>
                  <a:pt x="1" y="100"/>
                  <a:pt x="3" y="99"/>
                </a:cubicBezTo>
                <a:cubicBezTo>
                  <a:pt x="5" y="99"/>
                  <a:pt x="7" y="99"/>
                  <a:pt x="8" y="101"/>
                </a:cubicBezTo>
                <a:cubicBezTo>
                  <a:pt x="10" y="106"/>
                  <a:pt x="21" y="111"/>
                  <a:pt x="36" y="111"/>
                </a:cubicBezTo>
                <a:cubicBezTo>
                  <a:pt x="51" y="111"/>
                  <a:pt x="62" y="106"/>
                  <a:pt x="64" y="101"/>
                </a:cubicBezTo>
                <a:cubicBezTo>
                  <a:pt x="65" y="99"/>
                  <a:pt x="67" y="98"/>
                  <a:pt x="69" y="99"/>
                </a:cubicBezTo>
                <a:cubicBezTo>
                  <a:pt x="71" y="99"/>
                  <a:pt x="72" y="102"/>
                  <a:pt x="72" y="104"/>
                </a:cubicBezTo>
                <a:close/>
                <a:moveTo>
                  <a:pt x="72" y="124"/>
                </a:moveTo>
                <a:cubicBezTo>
                  <a:pt x="70" y="129"/>
                  <a:pt x="65" y="133"/>
                  <a:pt x="59" y="135"/>
                </a:cubicBezTo>
                <a:cubicBezTo>
                  <a:pt x="52" y="138"/>
                  <a:pt x="44" y="139"/>
                  <a:pt x="36" y="139"/>
                </a:cubicBezTo>
                <a:cubicBezTo>
                  <a:pt x="19" y="139"/>
                  <a:pt x="5" y="133"/>
                  <a:pt x="1" y="125"/>
                </a:cubicBezTo>
                <a:cubicBezTo>
                  <a:pt x="0" y="123"/>
                  <a:pt x="1" y="121"/>
                  <a:pt x="3" y="120"/>
                </a:cubicBezTo>
                <a:cubicBezTo>
                  <a:pt x="5" y="119"/>
                  <a:pt x="7" y="120"/>
                  <a:pt x="8" y="122"/>
                </a:cubicBezTo>
                <a:cubicBezTo>
                  <a:pt x="10" y="126"/>
                  <a:pt x="21" y="131"/>
                  <a:pt x="36" y="131"/>
                </a:cubicBezTo>
                <a:cubicBezTo>
                  <a:pt x="51" y="131"/>
                  <a:pt x="62" y="126"/>
                  <a:pt x="64" y="121"/>
                </a:cubicBezTo>
                <a:cubicBezTo>
                  <a:pt x="65" y="119"/>
                  <a:pt x="67" y="118"/>
                  <a:pt x="69" y="119"/>
                </a:cubicBezTo>
                <a:cubicBezTo>
                  <a:pt x="71" y="120"/>
                  <a:pt x="72" y="122"/>
                  <a:pt x="72" y="124"/>
                </a:cubicBezTo>
                <a:close/>
                <a:moveTo>
                  <a:pt x="36" y="41"/>
                </a:moveTo>
                <a:cubicBezTo>
                  <a:pt x="16" y="41"/>
                  <a:pt x="0" y="49"/>
                  <a:pt x="0" y="59"/>
                </a:cubicBezTo>
                <a:cubicBezTo>
                  <a:pt x="0" y="70"/>
                  <a:pt x="16" y="78"/>
                  <a:pt x="36" y="78"/>
                </a:cubicBezTo>
                <a:cubicBezTo>
                  <a:pt x="57" y="78"/>
                  <a:pt x="72" y="70"/>
                  <a:pt x="72" y="59"/>
                </a:cubicBezTo>
                <a:cubicBezTo>
                  <a:pt x="72" y="49"/>
                  <a:pt x="57" y="41"/>
                  <a:pt x="36" y="41"/>
                </a:cubicBezTo>
                <a:close/>
                <a:moveTo>
                  <a:pt x="36" y="70"/>
                </a:moveTo>
                <a:cubicBezTo>
                  <a:pt x="19" y="70"/>
                  <a:pt x="8" y="64"/>
                  <a:pt x="8" y="59"/>
                </a:cubicBezTo>
                <a:cubicBezTo>
                  <a:pt x="8" y="55"/>
                  <a:pt x="19" y="49"/>
                  <a:pt x="36" y="49"/>
                </a:cubicBezTo>
                <a:cubicBezTo>
                  <a:pt x="53" y="49"/>
                  <a:pt x="64" y="55"/>
                  <a:pt x="64" y="59"/>
                </a:cubicBezTo>
                <a:cubicBezTo>
                  <a:pt x="64" y="64"/>
                  <a:pt x="53" y="70"/>
                  <a:pt x="36" y="70"/>
                </a:cubicBezTo>
                <a:close/>
              </a:path>
            </a:pathLst>
          </a:custGeom>
          <a:solidFill>
            <a:srgbClr val="3A76BB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prstClr val="black"/>
              </a:solidFill>
            </a:endParaRPr>
          </a:p>
        </p:txBody>
      </p:sp>
      <p:sp>
        <p:nvSpPr>
          <p:cNvPr id="80" name="Freeform 1152">
            <a:extLst>
              <a:ext uri="{FF2B5EF4-FFF2-40B4-BE49-F238E27FC236}">
                <a16:creationId xmlns:a16="http://schemas.microsoft.com/office/drawing/2014/main" id="{7919078F-0889-4942-8180-BBF3228E2FED}"/>
              </a:ext>
            </a:extLst>
          </p:cNvPr>
          <p:cNvSpPr>
            <a:spLocks noEditPoints="1"/>
          </p:cNvSpPr>
          <p:nvPr/>
        </p:nvSpPr>
        <p:spPr bwMode="auto">
          <a:xfrm>
            <a:off x="840548" y="4794292"/>
            <a:ext cx="364636" cy="366742"/>
          </a:xfrm>
          <a:custGeom>
            <a:avLst/>
            <a:gdLst>
              <a:gd name="T0" fmla="*/ 112 w 160"/>
              <a:gd name="T1" fmla="*/ 21 h 160"/>
              <a:gd name="T2" fmla="*/ 136 w 160"/>
              <a:gd name="T3" fmla="*/ 27 h 160"/>
              <a:gd name="T4" fmla="*/ 80 w 160"/>
              <a:gd name="T5" fmla="*/ 0 h 160"/>
              <a:gd name="T6" fmla="*/ 80 w 160"/>
              <a:gd name="T7" fmla="*/ 139 h 160"/>
              <a:gd name="T8" fmla="*/ 80 w 160"/>
              <a:gd name="T9" fmla="*/ 27 h 160"/>
              <a:gd name="T10" fmla="*/ 83 w 160"/>
              <a:gd name="T11" fmla="*/ 32 h 160"/>
              <a:gd name="T12" fmla="*/ 80 w 160"/>
              <a:gd name="T13" fmla="*/ 120 h 160"/>
              <a:gd name="T14" fmla="*/ 83 w 160"/>
              <a:gd name="T15" fmla="*/ 123 h 160"/>
              <a:gd name="T16" fmla="*/ 128 w 160"/>
              <a:gd name="T17" fmla="*/ 77 h 160"/>
              <a:gd name="T18" fmla="*/ 32 w 160"/>
              <a:gd name="T19" fmla="*/ 77 h 160"/>
              <a:gd name="T20" fmla="*/ 37 w 160"/>
              <a:gd name="T21" fmla="*/ 77 h 160"/>
              <a:gd name="T22" fmla="*/ 77 w 160"/>
              <a:gd name="T23" fmla="*/ 67 h 160"/>
              <a:gd name="T24" fmla="*/ 51 w 160"/>
              <a:gd name="T25" fmla="*/ 109 h 160"/>
              <a:gd name="T26" fmla="*/ 83 w 160"/>
              <a:gd name="T27" fmla="*/ 67 h 160"/>
              <a:gd name="T28" fmla="*/ 80 w 160"/>
              <a:gd name="T29" fmla="*/ 83 h 160"/>
              <a:gd name="T30" fmla="*/ 35 w 160"/>
              <a:gd name="T31" fmla="*/ 140 h 160"/>
              <a:gd name="T32" fmla="*/ 17 w 160"/>
              <a:gd name="T33" fmla="*/ 128 h 160"/>
              <a:gd name="T34" fmla="*/ 22 w 160"/>
              <a:gd name="T35" fmla="*/ 134 h 160"/>
              <a:gd name="T36" fmla="*/ 26 w 160"/>
              <a:gd name="T37" fmla="*/ 135 h 160"/>
              <a:gd name="T38" fmla="*/ 30 w 160"/>
              <a:gd name="T39" fmla="*/ 135 h 160"/>
              <a:gd name="T40" fmla="*/ 13 w 160"/>
              <a:gd name="T41" fmla="*/ 121 h 160"/>
              <a:gd name="T42" fmla="*/ 160 w 160"/>
              <a:gd name="T43" fmla="*/ 83 h 160"/>
              <a:gd name="T44" fmla="*/ 6 w 160"/>
              <a:gd name="T45" fmla="*/ 88 h 160"/>
              <a:gd name="T46" fmla="*/ 5 w 160"/>
              <a:gd name="T47" fmla="*/ 98 h 160"/>
              <a:gd name="T48" fmla="*/ 5 w 160"/>
              <a:gd name="T49" fmla="*/ 98 h 160"/>
              <a:gd name="T50" fmla="*/ 10 w 160"/>
              <a:gd name="T51" fmla="*/ 114 h 160"/>
              <a:gd name="T52" fmla="*/ 6 w 160"/>
              <a:gd name="T53" fmla="*/ 106 h 160"/>
              <a:gd name="T54" fmla="*/ 78 w 160"/>
              <a:gd name="T55" fmla="*/ 160 h 160"/>
              <a:gd name="T56" fmla="*/ 139 w 160"/>
              <a:gd name="T57" fmla="*/ 129 h 160"/>
              <a:gd name="T58" fmla="*/ 122 w 160"/>
              <a:gd name="T59" fmla="*/ 142 h 160"/>
              <a:gd name="T60" fmla="*/ 122 w 160"/>
              <a:gd name="T61" fmla="*/ 142 h 160"/>
              <a:gd name="T62" fmla="*/ 132 w 160"/>
              <a:gd name="T63" fmla="*/ 137 h 160"/>
              <a:gd name="T64" fmla="*/ 146 w 160"/>
              <a:gd name="T65" fmla="*/ 123 h 160"/>
              <a:gd name="T66" fmla="*/ 136 w 160"/>
              <a:gd name="T67" fmla="*/ 136 h 160"/>
              <a:gd name="T68" fmla="*/ 154 w 160"/>
              <a:gd name="T69" fmla="*/ 91 h 160"/>
              <a:gd name="T70" fmla="*/ 156 w 160"/>
              <a:gd name="T71" fmla="*/ 96 h 160"/>
              <a:gd name="T72" fmla="*/ 156 w 160"/>
              <a:gd name="T73" fmla="*/ 96 h 160"/>
              <a:gd name="T74" fmla="*/ 43 w 160"/>
              <a:gd name="T75" fmla="*/ 148 h 160"/>
              <a:gd name="T76" fmla="*/ 153 w 160"/>
              <a:gd name="T77" fmla="*/ 109 h 160"/>
              <a:gd name="T78" fmla="*/ 148 w 160"/>
              <a:gd name="T79" fmla="*/ 116 h 160"/>
              <a:gd name="T80" fmla="*/ 68 w 160"/>
              <a:gd name="T81" fmla="*/ 156 h 160"/>
              <a:gd name="T82" fmla="*/ 71 w 160"/>
              <a:gd name="T83" fmla="*/ 154 h 160"/>
              <a:gd name="T84" fmla="*/ 58 w 160"/>
              <a:gd name="T85" fmla="*/ 154 h 160"/>
              <a:gd name="T86" fmla="*/ 63 w 160"/>
              <a:gd name="T87" fmla="*/ 158 h 160"/>
              <a:gd name="T88" fmla="*/ 46 w 160"/>
              <a:gd name="T89" fmla="*/ 153 h 160"/>
              <a:gd name="T90" fmla="*/ 92 w 160"/>
              <a:gd name="T91" fmla="*/ 157 h 160"/>
              <a:gd name="T92" fmla="*/ 101 w 160"/>
              <a:gd name="T93" fmla="*/ 152 h 160"/>
              <a:gd name="T94" fmla="*/ 101 w 160"/>
              <a:gd name="T95" fmla="*/ 152 h 160"/>
              <a:gd name="T96" fmla="*/ 112 w 160"/>
              <a:gd name="T97" fmla="*/ 150 h 160"/>
              <a:gd name="T98" fmla="*/ 87 w 160"/>
              <a:gd name="T99" fmla="*/ 160 h 160"/>
              <a:gd name="T100" fmla="*/ 115 w 160"/>
              <a:gd name="T101" fmla="*/ 14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0" h="160">
                <a:moveTo>
                  <a:pt x="3" y="83"/>
                </a:moveTo>
                <a:cubicBezTo>
                  <a:pt x="4" y="83"/>
                  <a:pt x="5" y="81"/>
                  <a:pt x="5" y="80"/>
                </a:cubicBezTo>
                <a:cubicBezTo>
                  <a:pt x="5" y="39"/>
                  <a:pt x="39" y="5"/>
                  <a:pt x="80" y="5"/>
                </a:cubicBezTo>
                <a:cubicBezTo>
                  <a:pt x="97" y="5"/>
                  <a:pt x="113" y="11"/>
                  <a:pt x="126" y="21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1" y="21"/>
                  <a:pt x="109" y="23"/>
                  <a:pt x="109" y="24"/>
                </a:cubicBezTo>
                <a:cubicBezTo>
                  <a:pt x="109" y="25"/>
                  <a:pt x="111" y="27"/>
                  <a:pt x="112" y="27"/>
                </a:cubicBezTo>
                <a:cubicBezTo>
                  <a:pt x="133" y="27"/>
                  <a:pt x="133" y="27"/>
                  <a:pt x="133" y="27"/>
                </a:cubicBezTo>
                <a:cubicBezTo>
                  <a:pt x="133" y="27"/>
                  <a:pt x="133" y="27"/>
                  <a:pt x="134" y="27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1"/>
                  <a:pt x="135" y="0"/>
                  <a:pt x="133" y="0"/>
                </a:cubicBezTo>
                <a:cubicBezTo>
                  <a:pt x="132" y="0"/>
                  <a:pt x="131" y="1"/>
                  <a:pt x="131" y="3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16" y="6"/>
                  <a:pt x="99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81"/>
                  <a:pt x="1" y="83"/>
                  <a:pt x="3" y="83"/>
                </a:cubicBezTo>
                <a:close/>
                <a:moveTo>
                  <a:pt x="80" y="21"/>
                </a:moveTo>
                <a:cubicBezTo>
                  <a:pt x="48" y="21"/>
                  <a:pt x="21" y="48"/>
                  <a:pt x="21" y="80"/>
                </a:cubicBezTo>
                <a:cubicBezTo>
                  <a:pt x="21" y="112"/>
                  <a:pt x="48" y="139"/>
                  <a:pt x="80" y="139"/>
                </a:cubicBezTo>
                <a:cubicBezTo>
                  <a:pt x="112" y="139"/>
                  <a:pt x="139" y="112"/>
                  <a:pt x="139" y="80"/>
                </a:cubicBezTo>
                <a:cubicBezTo>
                  <a:pt x="139" y="48"/>
                  <a:pt x="112" y="21"/>
                  <a:pt x="80" y="21"/>
                </a:cubicBezTo>
                <a:close/>
                <a:moveTo>
                  <a:pt x="80" y="133"/>
                </a:moveTo>
                <a:cubicBezTo>
                  <a:pt x="51" y="133"/>
                  <a:pt x="27" y="109"/>
                  <a:pt x="27" y="80"/>
                </a:cubicBezTo>
                <a:cubicBezTo>
                  <a:pt x="27" y="51"/>
                  <a:pt x="51" y="27"/>
                  <a:pt x="80" y="27"/>
                </a:cubicBezTo>
                <a:cubicBezTo>
                  <a:pt x="109" y="27"/>
                  <a:pt x="133" y="51"/>
                  <a:pt x="133" y="80"/>
                </a:cubicBezTo>
                <a:cubicBezTo>
                  <a:pt x="133" y="109"/>
                  <a:pt x="109" y="133"/>
                  <a:pt x="80" y="133"/>
                </a:cubicBezTo>
                <a:close/>
                <a:moveTo>
                  <a:pt x="80" y="40"/>
                </a:moveTo>
                <a:cubicBezTo>
                  <a:pt x="81" y="40"/>
                  <a:pt x="83" y="39"/>
                  <a:pt x="83" y="37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31"/>
                  <a:pt x="81" y="29"/>
                  <a:pt x="80" y="29"/>
                </a:cubicBezTo>
                <a:cubicBezTo>
                  <a:pt x="79" y="29"/>
                  <a:pt x="77" y="31"/>
                  <a:pt x="77" y="32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39"/>
                  <a:pt x="79" y="40"/>
                  <a:pt x="80" y="40"/>
                </a:cubicBezTo>
                <a:close/>
                <a:moveTo>
                  <a:pt x="80" y="120"/>
                </a:moveTo>
                <a:cubicBezTo>
                  <a:pt x="79" y="120"/>
                  <a:pt x="77" y="121"/>
                  <a:pt x="77" y="123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77" y="129"/>
                  <a:pt x="79" y="131"/>
                  <a:pt x="80" y="131"/>
                </a:cubicBezTo>
                <a:cubicBezTo>
                  <a:pt x="81" y="131"/>
                  <a:pt x="83" y="129"/>
                  <a:pt x="83" y="128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3" y="121"/>
                  <a:pt x="81" y="120"/>
                  <a:pt x="80" y="120"/>
                </a:cubicBezTo>
                <a:close/>
                <a:moveTo>
                  <a:pt x="123" y="83"/>
                </a:moveTo>
                <a:cubicBezTo>
                  <a:pt x="128" y="83"/>
                  <a:pt x="128" y="83"/>
                  <a:pt x="128" y="83"/>
                </a:cubicBezTo>
                <a:cubicBezTo>
                  <a:pt x="129" y="83"/>
                  <a:pt x="131" y="81"/>
                  <a:pt x="131" y="80"/>
                </a:cubicBezTo>
                <a:cubicBezTo>
                  <a:pt x="131" y="79"/>
                  <a:pt x="129" y="77"/>
                  <a:pt x="128" y="77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1" y="77"/>
                  <a:pt x="120" y="79"/>
                  <a:pt x="120" y="80"/>
                </a:cubicBezTo>
                <a:cubicBezTo>
                  <a:pt x="120" y="81"/>
                  <a:pt x="121" y="83"/>
                  <a:pt x="123" y="83"/>
                </a:cubicBezTo>
                <a:close/>
                <a:moveTo>
                  <a:pt x="37" y="77"/>
                </a:moveTo>
                <a:cubicBezTo>
                  <a:pt x="32" y="77"/>
                  <a:pt x="32" y="77"/>
                  <a:pt x="32" y="77"/>
                </a:cubicBezTo>
                <a:cubicBezTo>
                  <a:pt x="31" y="77"/>
                  <a:pt x="29" y="79"/>
                  <a:pt x="29" y="80"/>
                </a:cubicBezTo>
                <a:cubicBezTo>
                  <a:pt x="29" y="81"/>
                  <a:pt x="31" y="83"/>
                  <a:pt x="32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9" y="83"/>
                  <a:pt x="40" y="81"/>
                  <a:pt x="40" y="80"/>
                </a:cubicBezTo>
                <a:cubicBezTo>
                  <a:pt x="40" y="79"/>
                  <a:pt x="39" y="77"/>
                  <a:pt x="37" y="77"/>
                </a:cubicBezTo>
                <a:close/>
                <a:moveTo>
                  <a:pt x="83" y="67"/>
                </a:moveTo>
                <a:cubicBezTo>
                  <a:pt x="83" y="53"/>
                  <a:pt x="83" y="53"/>
                  <a:pt x="83" y="53"/>
                </a:cubicBezTo>
                <a:cubicBezTo>
                  <a:pt x="83" y="52"/>
                  <a:pt x="81" y="51"/>
                  <a:pt x="80" y="51"/>
                </a:cubicBezTo>
                <a:cubicBezTo>
                  <a:pt x="79" y="51"/>
                  <a:pt x="77" y="52"/>
                  <a:pt x="77" y="53"/>
                </a:cubicBezTo>
                <a:cubicBezTo>
                  <a:pt x="77" y="67"/>
                  <a:pt x="77" y="67"/>
                  <a:pt x="77" y="67"/>
                </a:cubicBezTo>
                <a:cubicBezTo>
                  <a:pt x="73" y="68"/>
                  <a:pt x="69" y="72"/>
                  <a:pt x="69" y="77"/>
                </a:cubicBezTo>
                <a:cubicBezTo>
                  <a:pt x="69" y="79"/>
                  <a:pt x="70" y="81"/>
                  <a:pt x="71" y="83"/>
                </a:cubicBezTo>
                <a:cubicBezTo>
                  <a:pt x="49" y="105"/>
                  <a:pt x="49" y="105"/>
                  <a:pt x="49" y="105"/>
                </a:cubicBezTo>
                <a:cubicBezTo>
                  <a:pt x="48" y="106"/>
                  <a:pt x="48" y="108"/>
                  <a:pt x="49" y="109"/>
                </a:cubicBezTo>
                <a:cubicBezTo>
                  <a:pt x="49" y="109"/>
                  <a:pt x="50" y="109"/>
                  <a:pt x="51" y="109"/>
                </a:cubicBezTo>
                <a:cubicBezTo>
                  <a:pt x="51" y="109"/>
                  <a:pt x="52" y="109"/>
                  <a:pt x="53" y="109"/>
                </a:cubicBezTo>
                <a:cubicBezTo>
                  <a:pt x="75" y="87"/>
                  <a:pt x="75" y="87"/>
                  <a:pt x="75" y="87"/>
                </a:cubicBezTo>
                <a:cubicBezTo>
                  <a:pt x="76" y="87"/>
                  <a:pt x="78" y="88"/>
                  <a:pt x="80" y="88"/>
                </a:cubicBezTo>
                <a:cubicBezTo>
                  <a:pt x="86" y="88"/>
                  <a:pt x="91" y="83"/>
                  <a:pt x="91" y="77"/>
                </a:cubicBezTo>
                <a:cubicBezTo>
                  <a:pt x="91" y="72"/>
                  <a:pt x="87" y="68"/>
                  <a:pt x="83" y="67"/>
                </a:cubicBezTo>
                <a:close/>
                <a:moveTo>
                  <a:pt x="80" y="83"/>
                </a:moveTo>
                <a:cubicBezTo>
                  <a:pt x="77" y="83"/>
                  <a:pt x="75" y="80"/>
                  <a:pt x="75" y="77"/>
                </a:cubicBezTo>
                <a:cubicBezTo>
                  <a:pt x="75" y="74"/>
                  <a:pt x="77" y="72"/>
                  <a:pt x="80" y="72"/>
                </a:cubicBezTo>
                <a:cubicBezTo>
                  <a:pt x="83" y="72"/>
                  <a:pt x="85" y="74"/>
                  <a:pt x="85" y="77"/>
                </a:cubicBezTo>
                <a:cubicBezTo>
                  <a:pt x="85" y="80"/>
                  <a:pt x="83" y="83"/>
                  <a:pt x="80" y="83"/>
                </a:cubicBezTo>
                <a:close/>
                <a:moveTo>
                  <a:pt x="32" y="140"/>
                </a:moveTo>
                <a:cubicBezTo>
                  <a:pt x="31" y="142"/>
                  <a:pt x="31" y="143"/>
                  <a:pt x="32" y="144"/>
                </a:cubicBezTo>
                <a:cubicBezTo>
                  <a:pt x="33" y="145"/>
                  <a:pt x="33" y="145"/>
                  <a:pt x="34" y="145"/>
                </a:cubicBezTo>
                <a:cubicBezTo>
                  <a:pt x="35" y="145"/>
                  <a:pt x="35" y="144"/>
                  <a:pt x="36" y="144"/>
                </a:cubicBezTo>
                <a:cubicBezTo>
                  <a:pt x="37" y="142"/>
                  <a:pt x="37" y="141"/>
                  <a:pt x="35" y="140"/>
                </a:cubicBezTo>
                <a:cubicBezTo>
                  <a:pt x="34" y="139"/>
                  <a:pt x="33" y="139"/>
                  <a:pt x="32" y="140"/>
                </a:cubicBezTo>
                <a:close/>
                <a:moveTo>
                  <a:pt x="19" y="123"/>
                </a:moveTo>
                <a:cubicBezTo>
                  <a:pt x="18" y="122"/>
                  <a:pt x="17" y="122"/>
                  <a:pt x="16" y="123"/>
                </a:cubicBezTo>
                <a:cubicBezTo>
                  <a:pt x="14" y="124"/>
                  <a:pt x="14" y="125"/>
                  <a:pt x="15" y="127"/>
                </a:cubicBezTo>
                <a:cubicBezTo>
                  <a:pt x="15" y="127"/>
                  <a:pt x="16" y="128"/>
                  <a:pt x="17" y="128"/>
                </a:cubicBezTo>
                <a:cubicBezTo>
                  <a:pt x="18" y="128"/>
                  <a:pt x="18" y="127"/>
                  <a:pt x="19" y="127"/>
                </a:cubicBezTo>
                <a:cubicBezTo>
                  <a:pt x="20" y="126"/>
                  <a:pt x="20" y="125"/>
                  <a:pt x="19" y="123"/>
                </a:cubicBezTo>
                <a:close/>
                <a:moveTo>
                  <a:pt x="20" y="129"/>
                </a:moveTo>
                <a:cubicBezTo>
                  <a:pt x="19" y="130"/>
                  <a:pt x="19" y="132"/>
                  <a:pt x="20" y="133"/>
                </a:cubicBezTo>
                <a:cubicBezTo>
                  <a:pt x="21" y="134"/>
                  <a:pt x="21" y="134"/>
                  <a:pt x="22" y="134"/>
                </a:cubicBezTo>
                <a:cubicBezTo>
                  <a:pt x="23" y="134"/>
                  <a:pt x="23" y="134"/>
                  <a:pt x="24" y="133"/>
                </a:cubicBezTo>
                <a:cubicBezTo>
                  <a:pt x="25" y="132"/>
                  <a:pt x="25" y="131"/>
                  <a:pt x="24" y="129"/>
                </a:cubicBezTo>
                <a:cubicBezTo>
                  <a:pt x="23" y="128"/>
                  <a:pt x="21" y="128"/>
                  <a:pt x="20" y="129"/>
                </a:cubicBezTo>
                <a:close/>
                <a:moveTo>
                  <a:pt x="30" y="135"/>
                </a:moveTo>
                <a:cubicBezTo>
                  <a:pt x="28" y="134"/>
                  <a:pt x="27" y="134"/>
                  <a:pt x="26" y="135"/>
                </a:cubicBezTo>
                <a:cubicBezTo>
                  <a:pt x="25" y="136"/>
                  <a:pt x="25" y="138"/>
                  <a:pt x="26" y="139"/>
                </a:cubicBezTo>
                <a:cubicBezTo>
                  <a:pt x="26" y="139"/>
                  <a:pt x="27" y="140"/>
                  <a:pt x="28" y="140"/>
                </a:cubicBezTo>
                <a:cubicBezTo>
                  <a:pt x="28" y="140"/>
                  <a:pt x="29" y="139"/>
                  <a:pt x="30" y="139"/>
                </a:cubicBezTo>
                <a:cubicBezTo>
                  <a:pt x="31" y="138"/>
                  <a:pt x="31" y="136"/>
                  <a:pt x="30" y="135"/>
                </a:cubicBezTo>
                <a:cubicBezTo>
                  <a:pt x="30" y="135"/>
                  <a:pt x="30" y="135"/>
                  <a:pt x="30" y="135"/>
                </a:cubicBezTo>
                <a:close/>
                <a:moveTo>
                  <a:pt x="15" y="117"/>
                </a:moveTo>
                <a:cubicBezTo>
                  <a:pt x="15" y="117"/>
                  <a:pt x="15" y="117"/>
                  <a:pt x="15" y="117"/>
                </a:cubicBezTo>
                <a:cubicBezTo>
                  <a:pt x="14" y="116"/>
                  <a:pt x="13" y="115"/>
                  <a:pt x="11" y="116"/>
                </a:cubicBezTo>
                <a:cubicBezTo>
                  <a:pt x="10" y="117"/>
                  <a:pt x="10" y="118"/>
                  <a:pt x="10" y="120"/>
                </a:cubicBezTo>
                <a:cubicBezTo>
                  <a:pt x="11" y="120"/>
                  <a:pt x="12" y="121"/>
                  <a:pt x="13" y="121"/>
                </a:cubicBezTo>
                <a:cubicBezTo>
                  <a:pt x="13" y="121"/>
                  <a:pt x="14" y="121"/>
                  <a:pt x="14" y="121"/>
                </a:cubicBezTo>
                <a:cubicBezTo>
                  <a:pt x="15" y="120"/>
                  <a:pt x="16" y="118"/>
                  <a:pt x="15" y="117"/>
                </a:cubicBezTo>
                <a:close/>
                <a:moveTo>
                  <a:pt x="157" y="86"/>
                </a:moveTo>
                <a:cubicBezTo>
                  <a:pt x="157" y="86"/>
                  <a:pt x="157" y="86"/>
                  <a:pt x="157" y="86"/>
                </a:cubicBezTo>
                <a:cubicBezTo>
                  <a:pt x="159" y="86"/>
                  <a:pt x="160" y="85"/>
                  <a:pt x="160" y="83"/>
                </a:cubicBezTo>
                <a:cubicBezTo>
                  <a:pt x="160" y="82"/>
                  <a:pt x="159" y="80"/>
                  <a:pt x="157" y="80"/>
                </a:cubicBezTo>
                <a:cubicBezTo>
                  <a:pt x="156" y="80"/>
                  <a:pt x="155" y="81"/>
                  <a:pt x="155" y="83"/>
                </a:cubicBezTo>
                <a:cubicBezTo>
                  <a:pt x="155" y="84"/>
                  <a:pt x="156" y="86"/>
                  <a:pt x="157" y="86"/>
                </a:cubicBezTo>
                <a:close/>
                <a:moveTo>
                  <a:pt x="3" y="91"/>
                </a:moveTo>
                <a:cubicBezTo>
                  <a:pt x="5" y="90"/>
                  <a:pt x="6" y="89"/>
                  <a:pt x="6" y="88"/>
                </a:cubicBezTo>
                <a:cubicBezTo>
                  <a:pt x="6" y="86"/>
                  <a:pt x="4" y="85"/>
                  <a:pt x="3" y="85"/>
                </a:cubicBezTo>
                <a:cubicBezTo>
                  <a:pt x="1" y="85"/>
                  <a:pt x="0" y="87"/>
                  <a:pt x="0" y="88"/>
                </a:cubicBezTo>
                <a:cubicBezTo>
                  <a:pt x="1" y="90"/>
                  <a:pt x="2" y="91"/>
                  <a:pt x="3" y="91"/>
                </a:cubicBezTo>
                <a:cubicBezTo>
                  <a:pt x="3" y="91"/>
                  <a:pt x="3" y="91"/>
                  <a:pt x="3" y="91"/>
                </a:cubicBezTo>
                <a:close/>
                <a:moveTo>
                  <a:pt x="5" y="98"/>
                </a:moveTo>
                <a:cubicBezTo>
                  <a:pt x="6" y="98"/>
                  <a:pt x="7" y="97"/>
                  <a:pt x="7" y="95"/>
                </a:cubicBezTo>
                <a:cubicBezTo>
                  <a:pt x="7" y="94"/>
                  <a:pt x="5" y="93"/>
                  <a:pt x="4" y="93"/>
                </a:cubicBezTo>
                <a:cubicBezTo>
                  <a:pt x="2" y="94"/>
                  <a:pt x="1" y="95"/>
                  <a:pt x="2" y="96"/>
                </a:cubicBezTo>
                <a:cubicBezTo>
                  <a:pt x="2" y="98"/>
                  <a:pt x="3" y="99"/>
                  <a:pt x="4" y="99"/>
                </a:cubicBezTo>
                <a:cubicBezTo>
                  <a:pt x="4" y="99"/>
                  <a:pt x="5" y="99"/>
                  <a:pt x="5" y="98"/>
                </a:cubicBezTo>
                <a:close/>
                <a:moveTo>
                  <a:pt x="12" y="110"/>
                </a:moveTo>
                <a:cubicBezTo>
                  <a:pt x="11" y="109"/>
                  <a:pt x="9" y="108"/>
                  <a:pt x="8" y="109"/>
                </a:cubicBezTo>
                <a:cubicBezTo>
                  <a:pt x="7" y="109"/>
                  <a:pt x="6" y="111"/>
                  <a:pt x="7" y="112"/>
                </a:cubicBezTo>
                <a:cubicBezTo>
                  <a:pt x="7" y="113"/>
                  <a:pt x="8" y="114"/>
                  <a:pt x="9" y="114"/>
                </a:cubicBezTo>
                <a:cubicBezTo>
                  <a:pt x="10" y="114"/>
                  <a:pt x="10" y="114"/>
                  <a:pt x="10" y="114"/>
                </a:cubicBezTo>
                <a:cubicBezTo>
                  <a:pt x="12" y="113"/>
                  <a:pt x="12" y="111"/>
                  <a:pt x="12" y="110"/>
                </a:cubicBezTo>
                <a:close/>
                <a:moveTo>
                  <a:pt x="9" y="103"/>
                </a:moveTo>
                <a:cubicBezTo>
                  <a:pt x="8" y="101"/>
                  <a:pt x="7" y="101"/>
                  <a:pt x="6" y="101"/>
                </a:cubicBezTo>
                <a:cubicBezTo>
                  <a:pt x="4" y="102"/>
                  <a:pt x="3" y="103"/>
                  <a:pt x="4" y="104"/>
                </a:cubicBezTo>
                <a:cubicBezTo>
                  <a:pt x="4" y="106"/>
                  <a:pt x="5" y="106"/>
                  <a:pt x="6" y="106"/>
                </a:cubicBezTo>
                <a:cubicBezTo>
                  <a:pt x="7" y="106"/>
                  <a:pt x="7" y="106"/>
                  <a:pt x="7" y="106"/>
                </a:cubicBezTo>
                <a:cubicBezTo>
                  <a:pt x="9" y="106"/>
                  <a:pt x="9" y="104"/>
                  <a:pt x="9" y="103"/>
                </a:cubicBezTo>
                <a:close/>
                <a:moveTo>
                  <a:pt x="79" y="155"/>
                </a:moveTo>
                <a:cubicBezTo>
                  <a:pt x="77" y="155"/>
                  <a:pt x="76" y="156"/>
                  <a:pt x="76" y="157"/>
                </a:cubicBezTo>
                <a:cubicBezTo>
                  <a:pt x="76" y="159"/>
                  <a:pt x="77" y="160"/>
                  <a:pt x="78" y="160"/>
                </a:cubicBezTo>
                <a:cubicBezTo>
                  <a:pt x="78" y="160"/>
                  <a:pt x="79" y="160"/>
                  <a:pt x="79" y="160"/>
                </a:cubicBezTo>
                <a:cubicBezTo>
                  <a:pt x="80" y="160"/>
                  <a:pt x="81" y="159"/>
                  <a:pt x="81" y="157"/>
                </a:cubicBezTo>
                <a:cubicBezTo>
                  <a:pt x="81" y="156"/>
                  <a:pt x="80" y="155"/>
                  <a:pt x="79" y="155"/>
                </a:cubicBezTo>
                <a:close/>
                <a:moveTo>
                  <a:pt x="139" y="126"/>
                </a:moveTo>
                <a:cubicBezTo>
                  <a:pt x="138" y="127"/>
                  <a:pt x="138" y="129"/>
                  <a:pt x="139" y="129"/>
                </a:cubicBezTo>
                <a:cubicBezTo>
                  <a:pt x="140" y="130"/>
                  <a:pt x="141" y="130"/>
                  <a:pt x="141" y="130"/>
                </a:cubicBezTo>
                <a:cubicBezTo>
                  <a:pt x="142" y="130"/>
                  <a:pt x="143" y="130"/>
                  <a:pt x="143" y="129"/>
                </a:cubicBezTo>
                <a:cubicBezTo>
                  <a:pt x="144" y="128"/>
                  <a:pt x="144" y="126"/>
                  <a:pt x="143" y="125"/>
                </a:cubicBezTo>
                <a:cubicBezTo>
                  <a:pt x="142" y="124"/>
                  <a:pt x="140" y="125"/>
                  <a:pt x="139" y="126"/>
                </a:cubicBezTo>
                <a:close/>
                <a:moveTo>
                  <a:pt x="122" y="142"/>
                </a:moveTo>
                <a:cubicBezTo>
                  <a:pt x="121" y="142"/>
                  <a:pt x="121" y="144"/>
                  <a:pt x="122" y="145"/>
                </a:cubicBezTo>
                <a:cubicBezTo>
                  <a:pt x="122" y="146"/>
                  <a:pt x="123" y="146"/>
                  <a:pt x="124" y="146"/>
                </a:cubicBezTo>
                <a:cubicBezTo>
                  <a:pt x="124" y="146"/>
                  <a:pt x="125" y="146"/>
                  <a:pt x="125" y="146"/>
                </a:cubicBezTo>
                <a:cubicBezTo>
                  <a:pt x="126" y="145"/>
                  <a:pt x="127" y="143"/>
                  <a:pt x="126" y="142"/>
                </a:cubicBezTo>
                <a:cubicBezTo>
                  <a:pt x="125" y="141"/>
                  <a:pt x="123" y="141"/>
                  <a:pt x="122" y="142"/>
                </a:cubicBezTo>
                <a:close/>
                <a:moveTo>
                  <a:pt x="128" y="137"/>
                </a:moveTo>
                <a:cubicBezTo>
                  <a:pt x="127" y="138"/>
                  <a:pt x="127" y="140"/>
                  <a:pt x="128" y="141"/>
                </a:cubicBezTo>
                <a:cubicBezTo>
                  <a:pt x="129" y="141"/>
                  <a:pt x="129" y="142"/>
                  <a:pt x="130" y="142"/>
                </a:cubicBezTo>
                <a:cubicBezTo>
                  <a:pt x="131" y="142"/>
                  <a:pt x="131" y="141"/>
                  <a:pt x="132" y="141"/>
                </a:cubicBezTo>
                <a:cubicBezTo>
                  <a:pt x="133" y="140"/>
                  <a:pt x="133" y="138"/>
                  <a:pt x="132" y="137"/>
                </a:cubicBezTo>
                <a:cubicBezTo>
                  <a:pt x="131" y="136"/>
                  <a:pt x="129" y="136"/>
                  <a:pt x="128" y="137"/>
                </a:cubicBezTo>
                <a:close/>
                <a:moveTo>
                  <a:pt x="147" y="119"/>
                </a:moveTo>
                <a:cubicBezTo>
                  <a:pt x="146" y="118"/>
                  <a:pt x="144" y="118"/>
                  <a:pt x="143" y="119"/>
                </a:cubicBezTo>
                <a:cubicBezTo>
                  <a:pt x="143" y="121"/>
                  <a:pt x="143" y="122"/>
                  <a:pt x="144" y="123"/>
                </a:cubicBezTo>
                <a:cubicBezTo>
                  <a:pt x="145" y="123"/>
                  <a:pt x="145" y="123"/>
                  <a:pt x="146" y="123"/>
                </a:cubicBezTo>
                <a:cubicBezTo>
                  <a:pt x="147" y="123"/>
                  <a:pt x="147" y="123"/>
                  <a:pt x="148" y="122"/>
                </a:cubicBezTo>
                <a:cubicBezTo>
                  <a:pt x="149" y="121"/>
                  <a:pt x="148" y="119"/>
                  <a:pt x="147" y="119"/>
                </a:cubicBezTo>
                <a:close/>
                <a:moveTo>
                  <a:pt x="134" y="132"/>
                </a:moveTo>
                <a:cubicBezTo>
                  <a:pt x="133" y="133"/>
                  <a:pt x="133" y="134"/>
                  <a:pt x="134" y="135"/>
                </a:cubicBezTo>
                <a:cubicBezTo>
                  <a:pt x="135" y="136"/>
                  <a:pt x="135" y="136"/>
                  <a:pt x="136" y="136"/>
                </a:cubicBezTo>
                <a:cubicBezTo>
                  <a:pt x="137" y="136"/>
                  <a:pt x="137" y="136"/>
                  <a:pt x="138" y="135"/>
                </a:cubicBezTo>
                <a:cubicBezTo>
                  <a:pt x="139" y="134"/>
                  <a:pt x="139" y="133"/>
                  <a:pt x="138" y="131"/>
                </a:cubicBezTo>
                <a:cubicBezTo>
                  <a:pt x="137" y="130"/>
                  <a:pt x="135" y="131"/>
                  <a:pt x="134" y="132"/>
                </a:cubicBezTo>
                <a:close/>
                <a:moveTo>
                  <a:pt x="157" y="88"/>
                </a:moveTo>
                <a:cubicBezTo>
                  <a:pt x="156" y="88"/>
                  <a:pt x="154" y="89"/>
                  <a:pt x="154" y="91"/>
                </a:cubicBezTo>
                <a:cubicBezTo>
                  <a:pt x="154" y="92"/>
                  <a:pt x="155" y="93"/>
                  <a:pt x="156" y="94"/>
                </a:cubicBezTo>
                <a:cubicBezTo>
                  <a:pt x="156" y="94"/>
                  <a:pt x="156" y="94"/>
                  <a:pt x="157" y="94"/>
                </a:cubicBezTo>
                <a:cubicBezTo>
                  <a:pt x="158" y="94"/>
                  <a:pt x="159" y="93"/>
                  <a:pt x="159" y="91"/>
                </a:cubicBezTo>
                <a:cubicBezTo>
                  <a:pt x="159" y="90"/>
                  <a:pt x="158" y="89"/>
                  <a:pt x="157" y="88"/>
                </a:cubicBezTo>
                <a:close/>
                <a:moveTo>
                  <a:pt x="156" y="96"/>
                </a:moveTo>
                <a:cubicBezTo>
                  <a:pt x="154" y="96"/>
                  <a:pt x="153" y="97"/>
                  <a:pt x="152" y="98"/>
                </a:cubicBezTo>
                <a:cubicBezTo>
                  <a:pt x="152" y="100"/>
                  <a:pt x="153" y="101"/>
                  <a:pt x="154" y="101"/>
                </a:cubicBezTo>
                <a:cubicBezTo>
                  <a:pt x="155" y="101"/>
                  <a:pt x="155" y="101"/>
                  <a:pt x="155" y="101"/>
                </a:cubicBezTo>
                <a:cubicBezTo>
                  <a:pt x="156" y="101"/>
                  <a:pt x="157" y="101"/>
                  <a:pt x="158" y="99"/>
                </a:cubicBezTo>
                <a:cubicBezTo>
                  <a:pt x="158" y="98"/>
                  <a:pt x="157" y="97"/>
                  <a:pt x="156" y="96"/>
                </a:cubicBezTo>
                <a:close/>
                <a:moveTo>
                  <a:pt x="42" y="144"/>
                </a:moveTo>
                <a:cubicBezTo>
                  <a:pt x="41" y="143"/>
                  <a:pt x="39" y="144"/>
                  <a:pt x="38" y="145"/>
                </a:cubicBezTo>
                <a:cubicBezTo>
                  <a:pt x="37" y="146"/>
                  <a:pt x="38" y="148"/>
                  <a:pt x="39" y="149"/>
                </a:cubicBezTo>
                <a:cubicBezTo>
                  <a:pt x="40" y="149"/>
                  <a:pt x="40" y="149"/>
                  <a:pt x="40" y="149"/>
                </a:cubicBezTo>
                <a:cubicBezTo>
                  <a:pt x="41" y="149"/>
                  <a:pt x="42" y="149"/>
                  <a:pt x="43" y="148"/>
                </a:cubicBezTo>
                <a:cubicBezTo>
                  <a:pt x="44" y="147"/>
                  <a:pt x="43" y="145"/>
                  <a:pt x="42" y="144"/>
                </a:cubicBezTo>
                <a:close/>
                <a:moveTo>
                  <a:pt x="154" y="104"/>
                </a:moveTo>
                <a:cubicBezTo>
                  <a:pt x="152" y="103"/>
                  <a:pt x="151" y="104"/>
                  <a:pt x="150" y="106"/>
                </a:cubicBezTo>
                <a:cubicBezTo>
                  <a:pt x="150" y="107"/>
                  <a:pt x="150" y="108"/>
                  <a:pt x="152" y="109"/>
                </a:cubicBezTo>
                <a:cubicBezTo>
                  <a:pt x="152" y="109"/>
                  <a:pt x="152" y="109"/>
                  <a:pt x="153" y="109"/>
                </a:cubicBezTo>
                <a:cubicBezTo>
                  <a:pt x="154" y="109"/>
                  <a:pt x="155" y="108"/>
                  <a:pt x="155" y="107"/>
                </a:cubicBezTo>
                <a:cubicBezTo>
                  <a:pt x="156" y="106"/>
                  <a:pt x="155" y="104"/>
                  <a:pt x="154" y="104"/>
                </a:cubicBezTo>
                <a:close/>
                <a:moveTo>
                  <a:pt x="151" y="111"/>
                </a:moveTo>
                <a:cubicBezTo>
                  <a:pt x="149" y="111"/>
                  <a:pt x="148" y="111"/>
                  <a:pt x="147" y="113"/>
                </a:cubicBezTo>
                <a:cubicBezTo>
                  <a:pt x="147" y="114"/>
                  <a:pt x="147" y="116"/>
                  <a:pt x="148" y="116"/>
                </a:cubicBezTo>
                <a:cubicBezTo>
                  <a:pt x="149" y="116"/>
                  <a:pt x="149" y="116"/>
                  <a:pt x="150" y="116"/>
                </a:cubicBezTo>
                <a:cubicBezTo>
                  <a:pt x="151" y="116"/>
                  <a:pt x="152" y="116"/>
                  <a:pt x="152" y="115"/>
                </a:cubicBezTo>
                <a:cubicBezTo>
                  <a:pt x="153" y="114"/>
                  <a:pt x="152" y="112"/>
                  <a:pt x="151" y="111"/>
                </a:cubicBezTo>
                <a:close/>
                <a:moveTo>
                  <a:pt x="71" y="154"/>
                </a:moveTo>
                <a:cubicBezTo>
                  <a:pt x="69" y="154"/>
                  <a:pt x="68" y="155"/>
                  <a:pt x="68" y="156"/>
                </a:cubicBezTo>
                <a:cubicBezTo>
                  <a:pt x="68" y="158"/>
                  <a:pt x="69" y="159"/>
                  <a:pt x="70" y="159"/>
                </a:cubicBezTo>
                <a:cubicBezTo>
                  <a:pt x="70" y="159"/>
                  <a:pt x="70" y="159"/>
                  <a:pt x="70" y="159"/>
                </a:cubicBezTo>
                <a:cubicBezTo>
                  <a:pt x="70" y="159"/>
                  <a:pt x="70" y="159"/>
                  <a:pt x="71" y="159"/>
                </a:cubicBezTo>
                <a:cubicBezTo>
                  <a:pt x="72" y="159"/>
                  <a:pt x="73" y="158"/>
                  <a:pt x="73" y="157"/>
                </a:cubicBezTo>
                <a:cubicBezTo>
                  <a:pt x="73" y="156"/>
                  <a:pt x="72" y="154"/>
                  <a:pt x="71" y="154"/>
                </a:cubicBezTo>
                <a:close/>
                <a:moveTo>
                  <a:pt x="56" y="151"/>
                </a:moveTo>
                <a:cubicBezTo>
                  <a:pt x="54" y="150"/>
                  <a:pt x="53" y="151"/>
                  <a:pt x="52" y="152"/>
                </a:cubicBezTo>
                <a:cubicBezTo>
                  <a:pt x="52" y="154"/>
                  <a:pt x="53" y="155"/>
                  <a:pt x="54" y="156"/>
                </a:cubicBezTo>
                <a:cubicBezTo>
                  <a:pt x="54" y="156"/>
                  <a:pt x="55" y="156"/>
                  <a:pt x="55" y="156"/>
                </a:cubicBezTo>
                <a:cubicBezTo>
                  <a:pt x="56" y="156"/>
                  <a:pt x="57" y="155"/>
                  <a:pt x="58" y="154"/>
                </a:cubicBezTo>
                <a:cubicBezTo>
                  <a:pt x="58" y="153"/>
                  <a:pt x="57" y="151"/>
                  <a:pt x="56" y="151"/>
                </a:cubicBezTo>
                <a:close/>
                <a:moveTo>
                  <a:pt x="63" y="153"/>
                </a:moveTo>
                <a:cubicBezTo>
                  <a:pt x="62" y="152"/>
                  <a:pt x="60" y="153"/>
                  <a:pt x="60" y="155"/>
                </a:cubicBezTo>
                <a:cubicBezTo>
                  <a:pt x="60" y="156"/>
                  <a:pt x="61" y="158"/>
                  <a:pt x="62" y="158"/>
                </a:cubicBezTo>
                <a:cubicBezTo>
                  <a:pt x="62" y="158"/>
                  <a:pt x="62" y="158"/>
                  <a:pt x="63" y="158"/>
                </a:cubicBezTo>
                <a:cubicBezTo>
                  <a:pt x="64" y="158"/>
                  <a:pt x="65" y="157"/>
                  <a:pt x="65" y="156"/>
                </a:cubicBezTo>
                <a:cubicBezTo>
                  <a:pt x="66" y="155"/>
                  <a:pt x="65" y="153"/>
                  <a:pt x="63" y="153"/>
                </a:cubicBezTo>
                <a:close/>
                <a:moveTo>
                  <a:pt x="49" y="148"/>
                </a:moveTo>
                <a:cubicBezTo>
                  <a:pt x="47" y="147"/>
                  <a:pt x="46" y="148"/>
                  <a:pt x="45" y="149"/>
                </a:cubicBezTo>
                <a:cubicBezTo>
                  <a:pt x="45" y="150"/>
                  <a:pt x="45" y="152"/>
                  <a:pt x="46" y="153"/>
                </a:cubicBezTo>
                <a:cubicBezTo>
                  <a:pt x="47" y="153"/>
                  <a:pt x="47" y="153"/>
                  <a:pt x="48" y="153"/>
                </a:cubicBezTo>
                <a:cubicBezTo>
                  <a:pt x="49" y="153"/>
                  <a:pt x="50" y="152"/>
                  <a:pt x="50" y="151"/>
                </a:cubicBezTo>
                <a:cubicBezTo>
                  <a:pt x="51" y="150"/>
                  <a:pt x="50" y="148"/>
                  <a:pt x="49" y="148"/>
                </a:cubicBezTo>
                <a:close/>
                <a:moveTo>
                  <a:pt x="94" y="153"/>
                </a:moveTo>
                <a:cubicBezTo>
                  <a:pt x="92" y="154"/>
                  <a:pt x="92" y="155"/>
                  <a:pt x="92" y="157"/>
                </a:cubicBezTo>
                <a:cubicBezTo>
                  <a:pt x="92" y="158"/>
                  <a:pt x="93" y="159"/>
                  <a:pt x="94" y="159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96" y="158"/>
                  <a:pt x="97" y="157"/>
                  <a:pt x="97" y="156"/>
                </a:cubicBezTo>
                <a:cubicBezTo>
                  <a:pt x="97" y="154"/>
                  <a:pt x="95" y="153"/>
                  <a:pt x="94" y="153"/>
                </a:cubicBezTo>
                <a:close/>
                <a:moveTo>
                  <a:pt x="101" y="152"/>
                </a:moveTo>
                <a:cubicBezTo>
                  <a:pt x="100" y="152"/>
                  <a:pt x="99" y="153"/>
                  <a:pt x="100" y="155"/>
                </a:cubicBezTo>
                <a:cubicBezTo>
                  <a:pt x="100" y="156"/>
                  <a:pt x="101" y="157"/>
                  <a:pt x="102" y="157"/>
                </a:cubicBezTo>
                <a:cubicBezTo>
                  <a:pt x="102" y="157"/>
                  <a:pt x="103" y="157"/>
                  <a:pt x="103" y="157"/>
                </a:cubicBezTo>
                <a:cubicBezTo>
                  <a:pt x="104" y="156"/>
                  <a:pt x="105" y="155"/>
                  <a:pt x="105" y="153"/>
                </a:cubicBezTo>
                <a:cubicBezTo>
                  <a:pt x="104" y="152"/>
                  <a:pt x="103" y="151"/>
                  <a:pt x="101" y="152"/>
                </a:cubicBezTo>
                <a:close/>
                <a:moveTo>
                  <a:pt x="109" y="149"/>
                </a:moveTo>
                <a:cubicBezTo>
                  <a:pt x="107" y="150"/>
                  <a:pt x="107" y="151"/>
                  <a:pt x="107" y="152"/>
                </a:cubicBezTo>
                <a:cubicBezTo>
                  <a:pt x="108" y="153"/>
                  <a:pt x="109" y="154"/>
                  <a:pt x="110" y="154"/>
                </a:cubicBezTo>
                <a:cubicBezTo>
                  <a:pt x="110" y="154"/>
                  <a:pt x="110" y="154"/>
                  <a:pt x="111" y="154"/>
                </a:cubicBezTo>
                <a:cubicBezTo>
                  <a:pt x="112" y="153"/>
                  <a:pt x="113" y="152"/>
                  <a:pt x="112" y="150"/>
                </a:cubicBezTo>
                <a:cubicBezTo>
                  <a:pt x="112" y="149"/>
                  <a:pt x="110" y="148"/>
                  <a:pt x="109" y="149"/>
                </a:cubicBezTo>
                <a:close/>
                <a:moveTo>
                  <a:pt x="86" y="154"/>
                </a:moveTo>
                <a:cubicBezTo>
                  <a:pt x="85" y="155"/>
                  <a:pt x="84" y="156"/>
                  <a:pt x="84" y="157"/>
                </a:cubicBezTo>
                <a:cubicBezTo>
                  <a:pt x="84" y="159"/>
                  <a:pt x="85" y="160"/>
                  <a:pt x="87" y="160"/>
                </a:cubicBezTo>
                <a:cubicBezTo>
                  <a:pt x="87" y="160"/>
                  <a:pt x="87" y="160"/>
                  <a:pt x="87" y="160"/>
                </a:cubicBezTo>
                <a:cubicBezTo>
                  <a:pt x="87" y="160"/>
                  <a:pt x="87" y="160"/>
                  <a:pt x="87" y="160"/>
                </a:cubicBezTo>
                <a:cubicBezTo>
                  <a:pt x="88" y="160"/>
                  <a:pt x="89" y="158"/>
                  <a:pt x="89" y="157"/>
                </a:cubicBezTo>
                <a:cubicBezTo>
                  <a:pt x="89" y="155"/>
                  <a:pt x="88" y="154"/>
                  <a:pt x="86" y="154"/>
                </a:cubicBezTo>
                <a:close/>
                <a:moveTo>
                  <a:pt x="116" y="146"/>
                </a:moveTo>
                <a:cubicBezTo>
                  <a:pt x="114" y="146"/>
                  <a:pt x="114" y="148"/>
                  <a:pt x="115" y="149"/>
                </a:cubicBezTo>
                <a:cubicBezTo>
                  <a:pt x="115" y="150"/>
                  <a:pt x="116" y="151"/>
                  <a:pt x="117" y="151"/>
                </a:cubicBezTo>
                <a:cubicBezTo>
                  <a:pt x="117" y="151"/>
                  <a:pt x="118" y="151"/>
                  <a:pt x="118" y="150"/>
                </a:cubicBezTo>
                <a:cubicBezTo>
                  <a:pt x="120" y="150"/>
                  <a:pt x="120" y="148"/>
                  <a:pt x="119" y="147"/>
                </a:cubicBezTo>
                <a:cubicBezTo>
                  <a:pt x="119" y="145"/>
                  <a:pt x="117" y="145"/>
                  <a:pt x="116" y="146"/>
                </a:cubicBezTo>
                <a:close/>
              </a:path>
            </a:pathLst>
          </a:custGeom>
          <a:solidFill>
            <a:srgbClr val="3A76BB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prstClr val="black"/>
              </a:solidFill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3D3B8D7F-1B6E-46DC-96D1-F7DA5DD41EFB}"/>
              </a:ext>
            </a:extLst>
          </p:cNvPr>
          <p:cNvSpPr/>
          <p:nvPr/>
        </p:nvSpPr>
        <p:spPr>
          <a:xfrm>
            <a:off x="549323" y="2734748"/>
            <a:ext cx="3341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4102E"/>
                </a:solidFill>
                <a:ea typeface="Open Sans" pitchFamily="2" charset="0"/>
                <a:cs typeface="Open Sans" pitchFamily="2" charset="0"/>
              </a:rPr>
              <a:t>Параметры клиента</a:t>
            </a:r>
            <a:endParaRPr lang="ru-RU" sz="1000" b="1" dirty="0">
              <a:solidFill>
                <a:srgbClr val="14102E"/>
              </a:solidFill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3027A7C-8D30-4898-906D-80AED9A7E42E}"/>
              </a:ext>
            </a:extLst>
          </p:cNvPr>
          <p:cNvGrpSpPr/>
          <p:nvPr/>
        </p:nvGrpSpPr>
        <p:grpSpPr>
          <a:xfrm>
            <a:off x="10244694" y="1876845"/>
            <a:ext cx="1023543" cy="646331"/>
            <a:chOff x="10103482" y="2389294"/>
            <a:chExt cx="664451" cy="646331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4715DF6A-B086-4CD2-B8BA-53A8A0FF4B79}"/>
                </a:ext>
              </a:extLst>
            </p:cNvPr>
            <p:cNvSpPr/>
            <p:nvPr/>
          </p:nvSpPr>
          <p:spPr>
            <a:xfrm>
              <a:off x="10103482" y="2389294"/>
              <a:ext cx="602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395889">
                <a:spcAft>
                  <a:spcPts val="693"/>
                </a:spcAft>
                <a:defRPr/>
              </a:pPr>
              <a:r>
                <a:rPr lang="ru-RU" sz="3600" kern="0" dirty="0">
                  <a:solidFill>
                    <a:srgbClr val="3A76BB"/>
                  </a:solidFill>
                  <a:ea typeface="Open Sans" pitchFamily="2" charset="0"/>
                  <a:cs typeface="Golos Text" panose="020B0503020202020204" pitchFamily="34" charset="-52"/>
                </a:rPr>
                <a:t>10</a:t>
              </a: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1B02C4EC-E466-40B9-AA0F-68B3D2B3A1B5}"/>
                </a:ext>
              </a:extLst>
            </p:cNvPr>
            <p:cNvSpPr/>
            <p:nvPr/>
          </p:nvSpPr>
          <p:spPr>
            <a:xfrm>
              <a:off x="10377085" y="2556872"/>
              <a:ext cx="390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395889">
                <a:spcAft>
                  <a:spcPts val="693"/>
                </a:spcAft>
                <a:defRPr/>
              </a:pPr>
              <a:r>
                <a:rPr lang="ru-RU" kern="0" dirty="0">
                  <a:solidFill>
                    <a:srgbClr val="3A76BB"/>
                  </a:solidFill>
                  <a:ea typeface="Jost SemiBold" pitchFamily="2" charset="-52"/>
                  <a:cs typeface="Arial" panose="020B0604020202020204" pitchFamily="34" charset="0"/>
                </a:rPr>
                <a:t>  %</a:t>
              </a:r>
              <a:endParaRPr lang="ru-RU" sz="3600" kern="0" dirty="0">
                <a:solidFill>
                  <a:srgbClr val="3A76BB"/>
                </a:solidFill>
                <a:ea typeface="Jost SemiBold" pitchFamily="2" charset="-52"/>
                <a:cs typeface="Arial" panose="020B0604020202020204" pitchFamily="34" charset="0"/>
              </a:endParaRPr>
            </a:p>
          </p:txBody>
        </p:sp>
      </p:grpSp>
      <p:sp>
        <p:nvSpPr>
          <p:cNvPr id="58" name="TextBox 3">
            <a:extLst>
              <a:ext uri="{FF2B5EF4-FFF2-40B4-BE49-F238E27FC236}">
                <a16:creationId xmlns:a16="http://schemas.microsoft.com/office/drawing/2014/main" id="{05843374-49F7-5442-9D26-2A0EAE0FCA1A}"/>
              </a:ext>
            </a:extLst>
          </p:cNvPr>
          <p:cNvSpPr txBox="1"/>
          <p:nvPr/>
        </p:nvSpPr>
        <p:spPr>
          <a:xfrm>
            <a:off x="4697300" y="5865344"/>
            <a:ext cx="6950221" cy="639723"/>
          </a:xfrm>
          <a:prstGeom prst="roundRect">
            <a:avLst>
              <a:gd name="adj" fmla="val 24196"/>
            </a:avLst>
          </a:prstGeom>
          <a:solidFill>
            <a:schemeClr val="bg1"/>
          </a:solidFill>
          <a:ln w="12700">
            <a:solidFill>
              <a:srgbClr val="14102E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F2673A"/>
                </a:solidFill>
                <a:ea typeface="Open Sans" pitchFamily="2" charset="0"/>
                <a:cs typeface="Open Sans" pitchFamily="2" charset="0"/>
              </a:rPr>
              <a:t>Размер выплат, получаемый в течение 15 лет — 12,6 тыс. руб. — в 4,2 раз больше ежемесячного взноса</a:t>
            </a:r>
          </a:p>
        </p:txBody>
      </p:sp>
      <p:sp>
        <p:nvSpPr>
          <p:cNvPr id="3" name="Открывающая фигурная скобка 2">
            <a:extLst>
              <a:ext uri="{FF2B5EF4-FFF2-40B4-BE49-F238E27FC236}">
                <a16:creationId xmlns:a16="http://schemas.microsoft.com/office/drawing/2014/main" id="{95CEC446-60E3-8641-B550-3BAF36A79CE7}"/>
              </a:ext>
            </a:extLst>
          </p:cNvPr>
          <p:cNvSpPr/>
          <p:nvPr/>
        </p:nvSpPr>
        <p:spPr>
          <a:xfrm rot="16200000">
            <a:off x="8132547" y="3285192"/>
            <a:ext cx="242596" cy="2144141"/>
          </a:xfrm>
          <a:prstGeom prst="leftBrace">
            <a:avLst/>
          </a:prstGeom>
          <a:ln w="19050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9B789111-3E48-4758-AE2A-67F6EC61BB72}"/>
              </a:ext>
            </a:extLst>
          </p:cNvPr>
          <p:cNvSpPr/>
          <p:nvPr/>
        </p:nvSpPr>
        <p:spPr>
          <a:xfrm>
            <a:off x="8161723" y="4603950"/>
            <a:ext cx="184245" cy="1206541"/>
          </a:xfrm>
          <a:prstGeom prst="downArrow">
            <a:avLst>
              <a:gd name="adj1" fmla="val 50000"/>
              <a:gd name="adj2" fmla="val 57407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72EA30A7-BB79-4542-A095-751E36D84F68}"/>
              </a:ext>
            </a:extLst>
          </p:cNvPr>
          <p:cNvCxnSpPr>
            <a:cxnSpLocks/>
          </p:cNvCxnSpPr>
          <p:nvPr/>
        </p:nvCxnSpPr>
        <p:spPr>
          <a:xfrm flipH="1">
            <a:off x="824744" y="3890025"/>
            <a:ext cx="2767231" cy="0"/>
          </a:xfrm>
          <a:prstGeom prst="line">
            <a:avLst/>
          </a:prstGeom>
          <a:ln w="12700" cap="rnd">
            <a:solidFill>
              <a:srgbClr val="099A8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E91E47-A7B7-4FE3-A9EA-44BF7BB7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166D6E86-828C-415F-A2D5-AAEE60D15B65}"/>
              </a:ext>
            </a:extLst>
          </p:cNvPr>
          <p:cNvSpPr txBox="1">
            <a:spLocks/>
          </p:cNvSpPr>
          <p:nvPr/>
        </p:nvSpPr>
        <p:spPr>
          <a:xfrm>
            <a:off x="29844" y="6530856"/>
            <a:ext cx="11656680" cy="328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1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000" b="1" kern="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*Расчет произведен при сроке софинансирования 10 лет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9364261-7F6F-1924-AF68-4EF47F705C26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ПРИМЕР РАСЧЕТА СБЕРЕЖЕНИЙ ПО ПДС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A7D6830-2F7C-D767-A47C-366AF373AEB7}"/>
              </a:ext>
            </a:extLst>
          </p:cNvPr>
          <p:cNvGrpSpPr/>
          <p:nvPr/>
        </p:nvGrpSpPr>
        <p:grpSpPr>
          <a:xfrm>
            <a:off x="789097" y="3312779"/>
            <a:ext cx="416087" cy="405180"/>
            <a:chOff x="12502947" y="3796897"/>
            <a:chExt cx="374328" cy="364516"/>
          </a:xfrm>
          <a:solidFill>
            <a:srgbClr val="3A76BB"/>
          </a:solidFill>
        </p:grpSpPr>
        <p:grpSp>
          <p:nvGrpSpPr>
            <p:cNvPr id="14" name="Google Shape;1010;p33">
              <a:extLst>
                <a:ext uri="{FF2B5EF4-FFF2-40B4-BE49-F238E27FC236}">
                  <a16:creationId xmlns:a16="http://schemas.microsoft.com/office/drawing/2014/main" id="{C726EDE3-049B-D90F-9797-7A63F23BB145}"/>
                </a:ext>
              </a:extLst>
            </p:cNvPr>
            <p:cNvGrpSpPr/>
            <p:nvPr/>
          </p:nvGrpSpPr>
          <p:grpSpPr>
            <a:xfrm>
              <a:off x="12502947" y="3796897"/>
              <a:ext cx="159950" cy="364516"/>
              <a:chOff x="6410063" y="4135124"/>
              <a:chExt cx="159950" cy="364516"/>
            </a:xfrm>
            <a:grpFill/>
          </p:grpSpPr>
          <p:sp>
            <p:nvSpPr>
              <p:cNvPr id="20" name="Google Shape;1011;p33">
                <a:extLst>
                  <a:ext uri="{FF2B5EF4-FFF2-40B4-BE49-F238E27FC236}">
                    <a16:creationId xmlns:a16="http://schemas.microsoft.com/office/drawing/2014/main" id="{C0A4206F-F1A2-7122-BACE-3CB29A98C390}"/>
                  </a:ext>
                </a:extLst>
              </p:cNvPr>
              <p:cNvSpPr/>
              <p:nvPr/>
            </p:nvSpPr>
            <p:spPr>
              <a:xfrm>
                <a:off x="6493991" y="4299202"/>
                <a:ext cx="36328" cy="200438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6312" extrusionOk="0">
                    <a:moveTo>
                      <a:pt x="965" y="1"/>
                    </a:moveTo>
                    <a:cubicBezTo>
                      <a:pt x="882" y="1"/>
                      <a:pt x="810" y="72"/>
                      <a:pt x="810" y="168"/>
                    </a:cubicBezTo>
                    <a:lnTo>
                      <a:pt x="810" y="5716"/>
                    </a:lnTo>
                    <a:cubicBezTo>
                      <a:pt x="810" y="5847"/>
                      <a:pt x="703" y="5954"/>
                      <a:pt x="584" y="5966"/>
                    </a:cubicBezTo>
                    <a:cubicBezTo>
                      <a:pt x="453" y="5966"/>
                      <a:pt x="334" y="5859"/>
                      <a:pt x="334" y="5728"/>
                    </a:cubicBezTo>
                    <a:lnTo>
                      <a:pt x="334" y="4656"/>
                    </a:lnTo>
                    <a:cubicBezTo>
                      <a:pt x="334" y="4573"/>
                      <a:pt x="251" y="4490"/>
                      <a:pt x="167" y="4490"/>
                    </a:cubicBezTo>
                    <a:cubicBezTo>
                      <a:pt x="72" y="4490"/>
                      <a:pt x="1" y="4573"/>
                      <a:pt x="1" y="4656"/>
                    </a:cubicBezTo>
                    <a:lnTo>
                      <a:pt x="1" y="5728"/>
                    </a:lnTo>
                    <a:cubicBezTo>
                      <a:pt x="1" y="5966"/>
                      <a:pt x="167" y="6192"/>
                      <a:pt x="394" y="6276"/>
                    </a:cubicBezTo>
                    <a:cubicBezTo>
                      <a:pt x="453" y="6299"/>
                      <a:pt x="525" y="6311"/>
                      <a:pt x="596" y="6311"/>
                    </a:cubicBezTo>
                    <a:cubicBezTo>
                      <a:pt x="906" y="6299"/>
                      <a:pt x="1144" y="6037"/>
                      <a:pt x="1144" y="5728"/>
                    </a:cubicBezTo>
                    <a:lnTo>
                      <a:pt x="1144" y="180"/>
                    </a:lnTo>
                    <a:cubicBezTo>
                      <a:pt x="1144" y="72"/>
                      <a:pt x="1072" y="1"/>
                      <a:pt x="9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12;p33">
                <a:extLst>
                  <a:ext uri="{FF2B5EF4-FFF2-40B4-BE49-F238E27FC236}">
                    <a16:creationId xmlns:a16="http://schemas.microsoft.com/office/drawing/2014/main" id="{8D9C21C8-D577-1D6E-2A53-EB4BAEA20912}"/>
                  </a:ext>
                </a:extLst>
              </p:cNvPr>
              <p:cNvSpPr/>
              <p:nvPr/>
            </p:nvSpPr>
            <p:spPr>
              <a:xfrm>
                <a:off x="6454297" y="4135124"/>
                <a:ext cx="71099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40" extrusionOk="0">
                    <a:moveTo>
                      <a:pt x="1120" y="346"/>
                    </a:moveTo>
                    <a:cubicBezTo>
                      <a:pt x="1548" y="346"/>
                      <a:pt x="1894" y="679"/>
                      <a:pt x="1894" y="1120"/>
                    </a:cubicBezTo>
                    <a:cubicBezTo>
                      <a:pt x="1894" y="1548"/>
                      <a:pt x="1548" y="1894"/>
                      <a:pt x="1120" y="1894"/>
                    </a:cubicBezTo>
                    <a:cubicBezTo>
                      <a:pt x="691" y="1894"/>
                      <a:pt x="346" y="1548"/>
                      <a:pt x="346" y="1120"/>
                    </a:cubicBezTo>
                    <a:cubicBezTo>
                      <a:pt x="346" y="679"/>
                      <a:pt x="691" y="346"/>
                      <a:pt x="1120" y="346"/>
                    </a:cubicBezTo>
                    <a:close/>
                    <a:moveTo>
                      <a:pt x="1120" y="1"/>
                    </a:moveTo>
                    <a:cubicBezTo>
                      <a:pt x="513" y="1"/>
                      <a:pt x="1" y="513"/>
                      <a:pt x="1" y="1120"/>
                    </a:cubicBezTo>
                    <a:cubicBezTo>
                      <a:pt x="1" y="1727"/>
                      <a:pt x="513" y="2239"/>
                      <a:pt x="1120" y="2239"/>
                    </a:cubicBezTo>
                    <a:cubicBezTo>
                      <a:pt x="1727" y="2239"/>
                      <a:pt x="2239" y="1727"/>
                      <a:pt x="2239" y="1120"/>
                    </a:cubicBezTo>
                    <a:cubicBezTo>
                      <a:pt x="2239" y="513"/>
                      <a:pt x="1727" y="1"/>
                      <a:pt x="11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13;p33">
                <a:extLst>
                  <a:ext uri="{FF2B5EF4-FFF2-40B4-BE49-F238E27FC236}">
                    <a16:creationId xmlns:a16="http://schemas.microsoft.com/office/drawing/2014/main" id="{533F81D7-F728-380E-231F-3A5591C13A31}"/>
                  </a:ext>
                </a:extLst>
              </p:cNvPr>
              <p:cNvSpPr/>
              <p:nvPr/>
            </p:nvSpPr>
            <p:spPr>
              <a:xfrm>
                <a:off x="6410063" y="4252712"/>
                <a:ext cx="94566" cy="246927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7776" extrusionOk="0">
                    <a:moveTo>
                      <a:pt x="1191" y="0"/>
                    </a:moveTo>
                    <a:cubicBezTo>
                      <a:pt x="977" y="0"/>
                      <a:pt x="798" y="179"/>
                      <a:pt x="798" y="393"/>
                    </a:cubicBezTo>
                    <a:lnTo>
                      <a:pt x="798" y="2894"/>
                    </a:lnTo>
                    <a:cubicBezTo>
                      <a:pt x="798" y="3025"/>
                      <a:pt x="691" y="3132"/>
                      <a:pt x="560" y="3132"/>
                    </a:cubicBezTo>
                    <a:cubicBezTo>
                      <a:pt x="429" y="3132"/>
                      <a:pt x="322" y="3025"/>
                      <a:pt x="322" y="2894"/>
                    </a:cubicBezTo>
                    <a:lnTo>
                      <a:pt x="322" y="2275"/>
                    </a:lnTo>
                    <a:cubicBezTo>
                      <a:pt x="322" y="2191"/>
                      <a:pt x="251" y="2120"/>
                      <a:pt x="155" y="2120"/>
                    </a:cubicBezTo>
                    <a:cubicBezTo>
                      <a:pt x="72" y="2120"/>
                      <a:pt x="1" y="2191"/>
                      <a:pt x="1" y="2275"/>
                    </a:cubicBezTo>
                    <a:lnTo>
                      <a:pt x="1" y="2894"/>
                    </a:lnTo>
                    <a:cubicBezTo>
                      <a:pt x="1" y="3203"/>
                      <a:pt x="251" y="3465"/>
                      <a:pt x="572" y="3465"/>
                    </a:cubicBezTo>
                    <a:cubicBezTo>
                      <a:pt x="894" y="3465"/>
                      <a:pt x="1156" y="3215"/>
                      <a:pt x="1156" y="2894"/>
                    </a:cubicBezTo>
                    <a:lnTo>
                      <a:pt x="1156" y="393"/>
                    </a:lnTo>
                    <a:cubicBezTo>
                      <a:pt x="1156" y="358"/>
                      <a:pt x="1191" y="334"/>
                      <a:pt x="1215" y="334"/>
                    </a:cubicBezTo>
                    <a:cubicBezTo>
                      <a:pt x="1251" y="334"/>
                      <a:pt x="1275" y="358"/>
                      <a:pt x="1275" y="393"/>
                    </a:cubicBezTo>
                    <a:lnTo>
                      <a:pt x="1275" y="7192"/>
                    </a:lnTo>
                    <a:cubicBezTo>
                      <a:pt x="1275" y="7501"/>
                      <a:pt x="1525" y="7775"/>
                      <a:pt x="1858" y="7775"/>
                    </a:cubicBezTo>
                    <a:cubicBezTo>
                      <a:pt x="2168" y="7775"/>
                      <a:pt x="2441" y="7513"/>
                      <a:pt x="2441" y="7192"/>
                    </a:cubicBezTo>
                    <a:lnTo>
                      <a:pt x="2441" y="4251"/>
                    </a:lnTo>
                    <a:cubicBezTo>
                      <a:pt x="2441" y="4168"/>
                      <a:pt x="2501" y="4132"/>
                      <a:pt x="2560" y="4132"/>
                    </a:cubicBezTo>
                    <a:cubicBezTo>
                      <a:pt x="2632" y="4132"/>
                      <a:pt x="2680" y="4191"/>
                      <a:pt x="2680" y="4251"/>
                    </a:cubicBezTo>
                    <a:lnTo>
                      <a:pt x="2644" y="5442"/>
                    </a:lnTo>
                    <a:cubicBezTo>
                      <a:pt x="2644" y="5525"/>
                      <a:pt x="2715" y="5596"/>
                      <a:pt x="2810" y="5596"/>
                    </a:cubicBezTo>
                    <a:cubicBezTo>
                      <a:pt x="2894" y="5596"/>
                      <a:pt x="2977" y="5525"/>
                      <a:pt x="2977" y="5442"/>
                    </a:cubicBezTo>
                    <a:lnTo>
                      <a:pt x="2977" y="4251"/>
                    </a:lnTo>
                    <a:cubicBezTo>
                      <a:pt x="2977" y="3989"/>
                      <a:pt x="2763" y="3787"/>
                      <a:pt x="2513" y="3787"/>
                    </a:cubicBezTo>
                    <a:cubicBezTo>
                      <a:pt x="2263" y="3787"/>
                      <a:pt x="2048" y="3989"/>
                      <a:pt x="2048" y="4251"/>
                    </a:cubicBezTo>
                    <a:lnTo>
                      <a:pt x="2048" y="7192"/>
                    </a:lnTo>
                    <a:cubicBezTo>
                      <a:pt x="2048" y="7323"/>
                      <a:pt x="1941" y="7430"/>
                      <a:pt x="1810" y="7430"/>
                    </a:cubicBezTo>
                    <a:cubicBezTo>
                      <a:pt x="1679" y="7430"/>
                      <a:pt x="1572" y="7323"/>
                      <a:pt x="1572" y="7192"/>
                    </a:cubicBezTo>
                    <a:lnTo>
                      <a:pt x="1572" y="393"/>
                    </a:lnTo>
                    <a:cubicBezTo>
                      <a:pt x="1572" y="179"/>
                      <a:pt x="1394" y="0"/>
                      <a:pt x="1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14;p33">
                <a:extLst>
                  <a:ext uri="{FF2B5EF4-FFF2-40B4-BE49-F238E27FC236}">
                    <a16:creationId xmlns:a16="http://schemas.microsoft.com/office/drawing/2014/main" id="{70ED20E2-5D29-51AF-92E5-A34C7493A0A1}"/>
                  </a:ext>
                </a:extLst>
              </p:cNvPr>
              <p:cNvSpPr/>
              <p:nvPr/>
            </p:nvSpPr>
            <p:spPr>
              <a:xfrm>
                <a:off x="6410063" y="4212638"/>
                <a:ext cx="159950" cy="150519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740" extrusionOk="0">
                    <a:moveTo>
                      <a:pt x="1429" y="0"/>
                    </a:moveTo>
                    <a:cubicBezTo>
                      <a:pt x="632" y="0"/>
                      <a:pt x="1" y="643"/>
                      <a:pt x="1" y="1429"/>
                    </a:cubicBezTo>
                    <a:lnTo>
                      <a:pt x="1" y="2858"/>
                    </a:lnTo>
                    <a:cubicBezTo>
                      <a:pt x="1" y="2953"/>
                      <a:pt x="72" y="3025"/>
                      <a:pt x="155" y="3025"/>
                    </a:cubicBezTo>
                    <a:cubicBezTo>
                      <a:pt x="251" y="3025"/>
                      <a:pt x="322" y="2953"/>
                      <a:pt x="322" y="2858"/>
                    </a:cubicBezTo>
                    <a:lnTo>
                      <a:pt x="322" y="1429"/>
                    </a:lnTo>
                    <a:cubicBezTo>
                      <a:pt x="322" y="822"/>
                      <a:pt x="810" y="334"/>
                      <a:pt x="1429" y="334"/>
                    </a:cubicBezTo>
                    <a:lnTo>
                      <a:pt x="3608" y="334"/>
                    </a:lnTo>
                    <a:cubicBezTo>
                      <a:pt x="4227" y="334"/>
                      <a:pt x="4715" y="822"/>
                      <a:pt x="4715" y="1429"/>
                    </a:cubicBezTo>
                    <a:lnTo>
                      <a:pt x="4715" y="4144"/>
                    </a:lnTo>
                    <a:cubicBezTo>
                      <a:pt x="4715" y="4275"/>
                      <a:pt x="4608" y="4382"/>
                      <a:pt x="4489" y="4394"/>
                    </a:cubicBezTo>
                    <a:cubicBezTo>
                      <a:pt x="4358" y="4394"/>
                      <a:pt x="4239" y="4287"/>
                      <a:pt x="4239" y="4156"/>
                    </a:cubicBezTo>
                    <a:lnTo>
                      <a:pt x="4239" y="1655"/>
                    </a:lnTo>
                    <a:cubicBezTo>
                      <a:pt x="4239" y="1441"/>
                      <a:pt x="4061" y="1262"/>
                      <a:pt x="3846" y="1262"/>
                    </a:cubicBezTo>
                    <a:cubicBezTo>
                      <a:pt x="3644" y="1262"/>
                      <a:pt x="3465" y="1441"/>
                      <a:pt x="3465" y="1655"/>
                    </a:cubicBezTo>
                    <a:lnTo>
                      <a:pt x="3465" y="2239"/>
                    </a:lnTo>
                    <a:cubicBezTo>
                      <a:pt x="3465" y="2322"/>
                      <a:pt x="3537" y="2394"/>
                      <a:pt x="3632" y="2394"/>
                    </a:cubicBezTo>
                    <a:cubicBezTo>
                      <a:pt x="3715" y="2394"/>
                      <a:pt x="3787" y="2322"/>
                      <a:pt x="3787" y="2239"/>
                    </a:cubicBezTo>
                    <a:lnTo>
                      <a:pt x="3787" y="1655"/>
                    </a:lnTo>
                    <a:cubicBezTo>
                      <a:pt x="3787" y="1620"/>
                      <a:pt x="3814" y="1602"/>
                      <a:pt x="3840" y="1602"/>
                    </a:cubicBezTo>
                    <a:cubicBezTo>
                      <a:pt x="3867" y="1602"/>
                      <a:pt x="3894" y="1620"/>
                      <a:pt x="3894" y="1655"/>
                    </a:cubicBezTo>
                    <a:lnTo>
                      <a:pt x="3894" y="4156"/>
                    </a:lnTo>
                    <a:cubicBezTo>
                      <a:pt x="3894" y="4382"/>
                      <a:pt x="4049" y="4596"/>
                      <a:pt x="4251" y="4691"/>
                    </a:cubicBezTo>
                    <a:cubicBezTo>
                      <a:pt x="4323" y="4715"/>
                      <a:pt x="4406" y="4739"/>
                      <a:pt x="4489" y="4739"/>
                    </a:cubicBezTo>
                    <a:cubicBezTo>
                      <a:pt x="4799" y="4715"/>
                      <a:pt x="5037" y="4465"/>
                      <a:pt x="5037" y="4156"/>
                    </a:cubicBezTo>
                    <a:lnTo>
                      <a:pt x="5037" y="1429"/>
                    </a:lnTo>
                    <a:cubicBezTo>
                      <a:pt x="5037" y="643"/>
                      <a:pt x="4406" y="0"/>
                      <a:pt x="36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5;p33">
              <a:extLst>
                <a:ext uri="{FF2B5EF4-FFF2-40B4-BE49-F238E27FC236}">
                  <a16:creationId xmlns:a16="http://schemas.microsoft.com/office/drawing/2014/main" id="{47963982-1ADF-0C9A-121E-E0D21068A9AF}"/>
                </a:ext>
              </a:extLst>
            </p:cNvPr>
            <p:cNvGrpSpPr/>
            <p:nvPr/>
          </p:nvGrpSpPr>
          <p:grpSpPr>
            <a:xfrm>
              <a:off x="12662897" y="3797278"/>
              <a:ext cx="214378" cy="364135"/>
              <a:chOff x="6924652" y="4135505"/>
              <a:chExt cx="214378" cy="364135"/>
            </a:xfrm>
            <a:grpFill/>
          </p:grpSpPr>
          <p:sp>
            <p:nvSpPr>
              <p:cNvPr id="16" name="Google Shape;1016;p33">
                <a:extLst>
                  <a:ext uri="{FF2B5EF4-FFF2-40B4-BE49-F238E27FC236}">
                    <a16:creationId xmlns:a16="http://schemas.microsoft.com/office/drawing/2014/main" id="{21C95961-DE7F-A4C5-13FA-F7E9A1B47AE1}"/>
                  </a:ext>
                </a:extLst>
              </p:cNvPr>
              <p:cNvSpPr/>
              <p:nvPr/>
            </p:nvSpPr>
            <p:spPr>
              <a:xfrm>
                <a:off x="6996482" y="4135505"/>
                <a:ext cx="70718" cy="7109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39" extrusionOk="0">
                    <a:moveTo>
                      <a:pt x="1119" y="346"/>
                    </a:moveTo>
                    <a:cubicBezTo>
                      <a:pt x="1548" y="346"/>
                      <a:pt x="1893" y="691"/>
                      <a:pt x="1893" y="1120"/>
                    </a:cubicBezTo>
                    <a:cubicBezTo>
                      <a:pt x="1893" y="1548"/>
                      <a:pt x="1548" y="1894"/>
                      <a:pt x="1119" y="1894"/>
                    </a:cubicBezTo>
                    <a:cubicBezTo>
                      <a:pt x="679" y="1894"/>
                      <a:pt x="345" y="1548"/>
                      <a:pt x="345" y="1120"/>
                    </a:cubicBezTo>
                    <a:cubicBezTo>
                      <a:pt x="345" y="691"/>
                      <a:pt x="703" y="346"/>
                      <a:pt x="1119" y="346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12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17;p33">
                <a:extLst>
                  <a:ext uri="{FF2B5EF4-FFF2-40B4-BE49-F238E27FC236}">
                    <a16:creationId xmlns:a16="http://schemas.microsoft.com/office/drawing/2014/main" id="{4A27216A-F679-7CE6-C2AA-AE97AFFF0ACA}"/>
                  </a:ext>
                </a:extLst>
              </p:cNvPr>
              <p:cNvSpPr/>
              <p:nvPr/>
            </p:nvSpPr>
            <p:spPr>
              <a:xfrm>
                <a:off x="7018012" y="4345183"/>
                <a:ext cx="88882" cy="154456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864" extrusionOk="0">
                    <a:moveTo>
                      <a:pt x="2293" y="0"/>
                    </a:moveTo>
                    <a:cubicBezTo>
                      <a:pt x="2280" y="0"/>
                      <a:pt x="2266" y="2"/>
                      <a:pt x="2251" y="6"/>
                    </a:cubicBezTo>
                    <a:cubicBezTo>
                      <a:pt x="2168" y="41"/>
                      <a:pt x="2108" y="125"/>
                      <a:pt x="2132" y="220"/>
                    </a:cubicBezTo>
                    <a:lnTo>
                      <a:pt x="2358" y="1077"/>
                    </a:lnTo>
                    <a:lnTo>
                      <a:pt x="1549" y="1077"/>
                    </a:lnTo>
                    <a:cubicBezTo>
                      <a:pt x="1465" y="1077"/>
                      <a:pt x="1394" y="1160"/>
                      <a:pt x="1394" y="1244"/>
                    </a:cubicBezTo>
                    <a:lnTo>
                      <a:pt x="1394" y="4280"/>
                    </a:lnTo>
                    <a:cubicBezTo>
                      <a:pt x="1394" y="4411"/>
                      <a:pt x="1287" y="4518"/>
                      <a:pt x="1156" y="4518"/>
                    </a:cubicBezTo>
                    <a:cubicBezTo>
                      <a:pt x="1013" y="4518"/>
                      <a:pt x="918" y="4411"/>
                      <a:pt x="918" y="4280"/>
                    </a:cubicBezTo>
                    <a:lnTo>
                      <a:pt x="918" y="1244"/>
                    </a:lnTo>
                    <a:cubicBezTo>
                      <a:pt x="918" y="1160"/>
                      <a:pt x="834" y="1077"/>
                      <a:pt x="751" y="1077"/>
                    </a:cubicBezTo>
                    <a:lnTo>
                      <a:pt x="168" y="1077"/>
                    </a:lnTo>
                    <a:cubicBezTo>
                      <a:pt x="84" y="1077"/>
                      <a:pt x="1" y="1160"/>
                      <a:pt x="1" y="1244"/>
                    </a:cubicBezTo>
                    <a:lnTo>
                      <a:pt x="1" y="2482"/>
                    </a:lnTo>
                    <a:cubicBezTo>
                      <a:pt x="1" y="2565"/>
                      <a:pt x="84" y="2649"/>
                      <a:pt x="168" y="2649"/>
                    </a:cubicBezTo>
                    <a:cubicBezTo>
                      <a:pt x="263" y="2649"/>
                      <a:pt x="334" y="2565"/>
                      <a:pt x="334" y="2482"/>
                    </a:cubicBezTo>
                    <a:lnTo>
                      <a:pt x="334" y="1422"/>
                    </a:lnTo>
                    <a:lnTo>
                      <a:pt x="584" y="1422"/>
                    </a:lnTo>
                    <a:lnTo>
                      <a:pt x="584" y="4280"/>
                    </a:lnTo>
                    <a:cubicBezTo>
                      <a:pt x="584" y="4589"/>
                      <a:pt x="834" y="4863"/>
                      <a:pt x="1168" y="4863"/>
                    </a:cubicBezTo>
                    <a:cubicBezTo>
                      <a:pt x="1477" y="4863"/>
                      <a:pt x="1751" y="4601"/>
                      <a:pt x="1751" y="4280"/>
                    </a:cubicBezTo>
                    <a:lnTo>
                      <a:pt x="1751" y="1422"/>
                    </a:lnTo>
                    <a:lnTo>
                      <a:pt x="2608" y="1422"/>
                    </a:lnTo>
                    <a:cubicBezTo>
                      <a:pt x="2715" y="1422"/>
                      <a:pt x="2799" y="1315"/>
                      <a:pt x="2775" y="1208"/>
                    </a:cubicBezTo>
                    <a:lnTo>
                      <a:pt x="2465" y="125"/>
                    </a:lnTo>
                    <a:cubicBezTo>
                      <a:pt x="2435" y="54"/>
                      <a:pt x="2370" y="0"/>
                      <a:pt x="22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18;p33">
                <a:extLst>
                  <a:ext uri="{FF2B5EF4-FFF2-40B4-BE49-F238E27FC236}">
                    <a16:creationId xmlns:a16="http://schemas.microsoft.com/office/drawing/2014/main" id="{93CF70C3-A2BC-A50C-48C8-79C1EEB82446}"/>
                  </a:ext>
                </a:extLst>
              </p:cNvPr>
              <p:cNvSpPr/>
              <p:nvPr/>
            </p:nvSpPr>
            <p:spPr>
              <a:xfrm>
                <a:off x="6948850" y="4212638"/>
                <a:ext cx="190181" cy="149884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720" extrusionOk="0">
                    <a:moveTo>
                      <a:pt x="1548" y="0"/>
                    </a:moveTo>
                    <a:cubicBezTo>
                      <a:pt x="917" y="0"/>
                      <a:pt x="369" y="417"/>
                      <a:pt x="179" y="1012"/>
                    </a:cubicBezTo>
                    <a:lnTo>
                      <a:pt x="179" y="1024"/>
                    </a:lnTo>
                    <a:lnTo>
                      <a:pt x="24" y="1596"/>
                    </a:lnTo>
                    <a:cubicBezTo>
                      <a:pt x="0" y="1679"/>
                      <a:pt x="60" y="1774"/>
                      <a:pt x="143" y="1798"/>
                    </a:cubicBezTo>
                    <a:cubicBezTo>
                      <a:pt x="160" y="1805"/>
                      <a:pt x="177" y="1809"/>
                      <a:pt x="194" y="1809"/>
                    </a:cubicBezTo>
                    <a:cubicBezTo>
                      <a:pt x="262" y="1809"/>
                      <a:pt x="329" y="1755"/>
                      <a:pt x="357" y="1679"/>
                    </a:cubicBezTo>
                    <a:lnTo>
                      <a:pt x="500" y="1132"/>
                    </a:lnTo>
                    <a:lnTo>
                      <a:pt x="500" y="1120"/>
                    </a:lnTo>
                    <a:cubicBezTo>
                      <a:pt x="631" y="655"/>
                      <a:pt x="1072" y="334"/>
                      <a:pt x="1548" y="334"/>
                    </a:cubicBezTo>
                    <a:lnTo>
                      <a:pt x="3727" y="334"/>
                    </a:lnTo>
                    <a:cubicBezTo>
                      <a:pt x="4203" y="334"/>
                      <a:pt x="4643" y="655"/>
                      <a:pt x="4774" y="1120"/>
                    </a:cubicBezTo>
                    <a:lnTo>
                      <a:pt x="4774" y="1132"/>
                    </a:lnTo>
                    <a:lnTo>
                      <a:pt x="5596" y="4084"/>
                    </a:lnTo>
                    <a:cubicBezTo>
                      <a:pt x="5620" y="4191"/>
                      <a:pt x="5548" y="4334"/>
                      <a:pt x="5429" y="4382"/>
                    </a:cubicBezTo>
                    <a:cubicBezTo>
                      <a:pt x="5414" y="4385"/>
                      <a:pt x="5398" y="4386"/>
                      <a:pt x="5383" y="4386"/>
                    </a:cubicBezTo>
                    <a:cubicBezTo>
                      <a:pt x="5278" y="4386"/>
                      <a:pt x="5173" y="4319"/>
                      <a:pt x="5132" y="4215"/>
                    </a:cubicBezTo>
                    <a:lnTo>
                      <a:pt x="4382" y="1560"/>
                    </a:lnTo>
                    <a:cubicBezTo>
                      <a:pt x="4346" y="1405"/>
                      <a:pt x="4179" y="1286"/>
                      <a:pt x="4012" y="1286"/>
                    </a:cubicBezTo>
                    <a:cubicBezTo>
                      <a:pt x="3762" y="1286"/>
                      <a:pt x="3572" y="1524"/>
                      <a:pt x="3631" y="1774"/>
                    </a:cubicBezTo>
                    <a:lnTo>
                      <a:pt x="4131" y="3751"/>
                    </a:lnTo>
                    <a:cubicBezTo>
                      <a:pt x="4161" y="3830"/>
                      <a:pt x="4223" y="3876"/>
                      <a:pt x="4298" y="3876"/>
                    </a:cubicBezTo>
                    <a:cubicBezTo>
                      <a:pt x="4313" y="3876"/>
                      <a:pt x="4329" y="3874"/>
                      <a:pt x="4346" y="3870"/>
                    </a:cubicBezTo>
                    <a:cubicBezTo>
                      <a:pt x="4429" y="3834"/>
                      <a:pt x="4489" y="3751"/>
                      <a:pt x="4465" y="3656"/>
                    </a:cubicBezTo>
                    <a:lnTo>
                      <a:pt x="3953" y="1679"/>
                    </a:lnTo>
                    <a:cubicBezTo>
                      <a:pt x="3946" y="1637"/>
                      <a:pt x="3980" y="1607"/>
                      <a:pt x="4012" y="1607"/>
                    </a:cubicBezTo>
                    <a:cubicBezTo>
                      <a:pt x="4034" y="1607"/>
                      <a:pt x="4055" y="1621"/>
                      <a:pt x="4060" y="1655"/>
                    </a:cubicBezTo>
                    <a:lnTo>
                      <a:pt x="4798" y="4299"/>
                    </a:lnTo>
                    <a:cubicBezTo>
                      <a:pt x="4879" y="4552"/>
                      <a:pt x="5116" y="4719"/>
                      <a:pt x="5368" y="4719"/>
                    </a:cubicBezTo>
                    <a:cubicBezTo>
                      <a:pt x="5412" y="4719"/>
                      <a:pt x="5456" y="4714"/>
                      <a:pt x="5501" y="4703"/>
                    </a:cubicBezTo>
                    <a:cubicBezTo>
                      <a:pt x="5810" y="4620"/>
                      <a:pt x="5989" y="4287"/>
                      <a:pt x="5917" y="3989"/>
                    </a:cubicBezTo>
                    <a:lnTo>
                      <a:pt x="5096" y="1024"/>
                    </a:lnTo>
                    <a:lnTo>
                      <a:pt x="5096" y="1012"/>
                    </a:lnTo>
                    <a:cubicBezTo>
                      <a:pt x="4917" y="417"/>
                      <a:pt x="4358" y="0"/>
                      <a:pt x="37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9;p33">
                <a:extLst>
                  <a:ext uri="{FF2B5EF4-FFF2-40B4-BE49-F238E27FC236}">
                    <a16:creationId xmlns:a16="http://schemas.microsoft.com/office/drawing/2014/main" id="{EEE655FB-51CF-E8FE-16EB-59719732C8E1}"/>
                  </a:ext>
                </a:extLst>
              </p:cNvPr>
              <p:cNvSpPr/>
              <p:nvPr/>
            </p:nvSpPr>
            <p:spPr>
              <a:xfrm>
                <a:off x="6924652" y="4252331"/>
                <a:ext cx="103617" cy="24581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741" extrusionOk="0">
                    <a:moveTo>
                      <a:pt x="1988" y="1"/>
                    </a:moveTo>
                    <a:cubicBezTo>
                      <a:pt x="1810" y="1"/>
                      <a:pt x="1667" y="120"/>
                      <a:pt x="1619" y="286"/>
                    </a:cubicBezTo>
                    <a:lnTo>
                      <a:pt x="881" y="2930"/>
                    </a:lnTo>
                    <a:cubicBezTo>
                      <a:pt x="851" y="3030"/>
                      <a:pt x="754" y="3105"/>
                      <a:pt x="645" y="3105"/>
                    </a:cubicBezTo>
                    <a:cubicBezTo>
                      <a:pt x="625" y="3105"/>
                      <a:pt x="604" y="3102"/>
                      <a:pt x="583" y="3096"/>
                    </a:cubicBezTo>
                    <a:cubicBezTo>
                      <a:pt x="464" y="3072"/>
                      <a:pt x="381" y="2930"/>
                      <a:pt x="417" y="2799"/>
                    </a:cubicBezTo>
                    <a:lnTo>
                      <a:pt x="905" y="1048"/>
                    </a:lnTo>
                    <a:cubicBezTo>
                      <a:pt x="941" y="953"/>
                      <a:pt x="881" y="870"/>
                      <a:pt x="786" y="834"/>
                    </a:cubicBezTo>
                    <a:cubicBezTo>
                      <a:pt x="773" y="830"/>
                      <a:pt x="760" y="829"/>
                      <a:pt x="748" y="829"/>
                    </a:cubicBezTo>
                    <a:cubicBezTo>
                      <a:pt x="675" y="829"/>
                      <a:pt x="604" y="882"/>
                      <a:pt x="583" y="953"/>
                    </a:cubicBezTo>
                    <a:lnTo>
                      <a:pt x="83" y="2715"/>
                    </a:lnTo>
                    <a:cubicBezTo>
                      <a:pt x="0" y="3013"/>
                      <a:pt x="191" y="3334"/>
                      <a:pt x="488" y="3406"/>
                    </a:cubicBezTo>
                    <a:cubicBezTo>
                      <a:pt x="541" y="3423"/>
                      <a:pt x="594" y="3430"/>
                      <a:pt x="647" y="3430"/>
                    </a:cubicBezTo>
                    <a:cubicBezTo>
                      <a:pt x="895" y="3430"/>
                      <a:pt x="1132" y="3258"/>
                      <a:pt x="1191" y="3013"/>
                    </a:cubicBezTo>
                    <a:lnTo>
                      <a:pt x="1929" y="358"/>
                    </a:lnTo>
                    <a:cubicBezTo>
                      <a:pt x="1938" y="329"/>
                      <a:pt x="1964" y="315"/>
                      <a:pt x="1988" y="315"/>
                    </a:cubicBezTo>
                    <a:cubicBezTo>
                      <a:pt x="2024" y="315"/>
                      <a:pt x="2057" y="344"/>
                      <a:pt x="2036" y="393"/>
                    </a:cubicBezTo>
                    <a:lnTo>
                      <a:pt x="1083" y="4096"/>
                    </a:lnTo>
                    <a:cubicBezTo>
                      <a:pt x="1060" y="4203"/>
                      <a:pt x="1143" y="4299"/>
                      <a:pt x="1250" y="4299"/>
                    </a:cubicBezTo>
                    <a:lnTo>
                      <a:pt x="2107" y="4299"/>
                    </a:lnTo>
                    <a:lnTo>
                      <a:pt x="2107" y="7156"/>
                    </a:lnTo>
                    <a:cubicBezTo>
                      <a:pt x="2107" y="7478"/>
                      <a:pt x="2346" y="7728"/>
                      <a:pt x="2667" y="7740"/>
                    </a:cubicBezTo>
                    <a:cubicBezTo>
                      <a:pt x="2676" y="7740"/>
                      <a:pt x="2684" y="7740"/>
                      <a:pt x="2693" y="7740"/>
                    </a:cubicBezTo>
                    <a:cubicBezTo>
                      <a:pt x="2922" y="7740"/>
                      <a:pt x="3146" y="7589"/>
                      <a:pt x="3227" y="7371"/>
                    </a:cubicBezTo>
                    <a:cubicBezTo>
                      <a:pt x="3262" y="7311"/>
                      <a:pt x="3262" y="7240"/>
                      <a:pt x="3262" y="7156"/>
                    </a:cubicBezTo>
                    <a:lnTo>
                      <a:pt x="3262" y="6025"/>
                    </a:lnTo>
                    <a:cubicBezTo>
                      <a:pt x="3262" y="5966"/>
                      <a:pt x="3179" y="5894"/>
                      <a:pt x="3096" y="5894"/>
                    </a:cubicBezTo>
                    <a:cubicBezTo>
                      <a:pt x="3000" y="5894"/>
                      <a:pt x="2929" y="5966"/>
                      <a:pt x="2929" y="6061"/>
                    </a:cubicBezTo>
                    <a:lnTo>
                      <a:pt x="2929" y="7192"/>
                    </a:lnTo>
                    <a:cubicBezTo>
                      <a:pt x="2929" y="7323"/>
                      <a:pt x="2810" y="7430"/>
                      <a:pt x="2679" y="7430"/>
                    </a:cubicBezTo>
                    <a:cubicBezTo>
                      <a:pt x="2560" y="7430"/>
                      <a:pt x="2453" y="7311"/>
                      <a:pt x="2453" y="7180"/>
                    </a:cubicBezTo>
                    <a:lnTo>
                      <a:pt x="2453" y="4156"/>
                    </a:lnTo>
                    <a:cubicBezTo>
                      <a:pt x="2453" y="4061"/>
                      <a:pt x="2381" y="3989"/>
                      <a:pt x="2286" y="3989"/>
                    </a:cubicBezTo>
                    <a:lnTo>
                      <a:pt x="1488" y="3989"/>
                    </a:lnTo>
                    <a:lnTo>
                      <a:pt x="2381" y="489"/>
                    </a:lnTo>
                    <a:cubicBezTo>
                      <a:pt x="2441" y="251"/>
                      <a:pt x="2250" y="1"/>
                      <a:pt x="19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5918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5EBE55DF-045E-AA49-0B4A-7847E78FD034}"/>
              </a:ext>
            </a:extLst>
          </p:cNvPr>
          <p:cNvSpPr/>
          <p:nvPr/>
        </p:nvSpPr>
        <p:spPr>
          <a:xfrm rot="13928628">
            <a:off x="1362497" y="2105898"/>
            <a:ext cx="3821229" cy="3316077"/>
          </a:xfrm>
          <a:custGeom>
            <a:avLst/>
            <a:gdLst>
              <a:gd name="connsiteX0" fmla="*/ 3757851 w 3757851"/>
              <a:gd name="connsiteY0" fmla="*/ 2759807 h 3267210"/>
              <a:gd name="connsiteX1" fmla="*/ 3607799 w 3757851"/>
              <a:gd name="connsiteY1" fmla="*/ 2872013 h 3267210"/>
              <a:gd name="connsiteX2" fmla="*/ 2314013 w 3757851"/>
              <a:gd name="connsiteY2" fmla="*/ 3267210 h 3267210"/>
              <a:gd name="connsiteX3" fmla="*/ 0 w 3757851"/>
              <a:gd name="connsiteY3" fmla="*/ 953197 h 3267210"/>
              <a:gd name="connsiteX4" fmla="*/ 181847 w 3757851"/>
              <a:gd name="connsiteY4" fmla="*/ 52479 h 3267210"/>
              <a:gd name="connsiteX5" fmla="*/ 207127 w 3757851"/>
              <a:gd name="connsiteY5" fmla="*/ 0 h 326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7851" h="3267210">
                <a:moveTo>
                  <a:pt x="3757851" y="2759807"/>
                </a:moveTo>
                <a:lnTo>
                  <a:pt x="3607799" y="2872013"/>
                </a:lnTo>
                <a:cubicBezTo>
                  <a:pt x="3238481" y="3121520"/>
                  <a:pt x="2793261" y="3267210"/>
                  <a:pt x="2314013" y="3267210"/>
                </a:cubicBezTo>
                <a:cubicBezTo>
                  <a:pt x="1036019" y="3267210"/>
                  <a:pt x="0" y="2231191"/>
                  <a:pt x="0" y="953197"/>
                </a:cubicBezTo>
                <a:cubicBezTo>
                  <a:pt x="0" y="633698"/>
                  <a:pt x="64751" y="329324"/>
                  <a:pt x="181847" y="52479"/>
                </a:cubicBezTo>
                <a:lnTo>
                  <a:pt x="207127" y="0"/>
                </a:lnTo>
                <a:close/>
              </a:path>
            </a:pathLst>
          </a:custGeom>
          <a:noFill/>
          <a:ln w="38100">
            <a:solidFill>
              <a:srgbClr val="099A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4341B4F-95E7-CF0E-90A5-EA1A65C6E124}"/>
              </a:ext>
            </a:extLst>
          </p:cNvPr>
          <p:cNvSpPr/>
          <p:nvPr/>
        </p:nvSpPr>
        <p:spPr>
          <a:xfrm>
            <a:off x="2423409" y="1363084"/>
            <a:ext cx="645163" cy="4932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Номер слайда 3">
            <a:extLst>
              <a:ext uri="{FF2B5EF4-FFF2-40B4-BE49-F238E27FC236}">
                <a16:creationId xmlns:a16="http://schemas.microsoft.com/office/drawing/2014/main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15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6AE4CCE-0B50-D93C-3C8E-1D09BA81D604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СИНЕРГЕТИЧЕСКИЙ ЭФФЕКТ С РАБОТОДАТЕЛЕМ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33177CC3-C88A-2C28-DE1C-DC78A8CF28C4}"/>
              </a:ext>
            </a:extLst>
          </p:cNvPr>
          <p:cNvSpPr/>
          <p:nvPr/>
        </p:nvSpPr>
        <p:spPr>
          <a:xfrm>
            <a:off x="986914" y="2198991"/>
            <a:ext cx="3272701" cy="3272700"/>
          </a:xfrm>
          <a:custGeom>
            <a:avLst/>
            <a:gdLst>
              <a:gd name="connsiteX0" fmla="*/ 2681917 w 2681916"/>
              <a:gd name="connsiteY0" fmla="*/ 1340958 h 2681916"/>
              <a:gd name="connsiteX1" fmla="*/ 1340958 w 2681916"/>
              <a:gd name="connsiteY1" fmla="*/ 2681917 h 2681916"/>
              <a:gd name="connsiteX2" fmla="*/ 0 w 2681916"/>
              <a:gd name="connsiteY2" fmla="*/ 1340958 h 2681916"/>
              <a:gd name="connsiteX3" fmla="*/ 1340958 w 2681916"/>
              <a:gd name="connsiteY3" fmla="*/ 0 h 2681916"/>
              <a:gd name="connsiteX4" fmla="*/ 2681917 w 2681916"/>
              <a:gd name="connsiteY4" fmla="*/ 1340958 h 268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916" h="2681916">
                <a:moveTo>
                  <a:pt x="2681917" y="1340958"/>
                </a:moveTo>
                <a:cubicBezTo>
                  <a:pt x="2681917" y="2081549"/>
                  <a:pt x="2081549" y="2681917"/>
                  <a:pt x="1340958" y="2681917"/>
                </a:cubicBezTo>
                <a:cubicBezTo>
                  <a:pt x="600367" y="2681917"/>
                  <a:pt x="0" y="2081549"/>
                  <a:pt x="0" y="1340958"/>
                </a:cubicBezTo>
                <a:cubicBezTo>
                  <a:pt x="0" y="600367"/>
                  <a:pt x="600367" y="0"/>
                  <a:pt x="1340958" y="0"/>
                </a:cubicBezTo>
                <a:cubicBezTo>
                  <a:pt x="2081549" y="0"/>
                  <a:pt x="2681917" y="600367"/>
                  <a:pt x="2681917" y="1340958"/>
                </a:cubicBezTo>
                <a:close/>
              </a:path>
            </a:pathLst>
          </a:custGeom>
          <a:noFill/>
          <a:ln w="38100" cap="rnd">
            <a:solidFill>
              <a:srgbClr val="099A85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5364BE-235B-0AF5-9C10-66BC2C7A70A4}"/>
              </a:ext>
            </a:extLst>
          </p:cNvPr>
          <p:cNvSpPr txBox="1"/>
          <p:nvPr/>
        </p:nvSpPr>
        <p:spPr>
          <a:xfrm flipH="1">
            <a:off x="1945272" y="2806630"/>
            <a:ext cx="1462094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3600" dirty="0">
                <a:solidFill>
                  <a:srgbClr val="099A85"/>
                </a:solidFill>
                <a:latin typeface="+mj-lt"/>
              </a:rPr>
              <a:t>КПП</a:t>
            </a:r>
          </a:p>
          <a:p>
            <a:pPr algn="ctr"/>
            <a:r>
              <a:rPr lang="ru-RU" sz="3600" dirty="0">
                <a:solidFill>
                  <a:srgbClr val="099A85"/>
                </a:solidFill>
                <a:latin typeface="+mj-lt"/>
              </a:rPr>
              <a:t>+</a:t>
            </a:r>
          </a:p>
          <a:p>
            <a:pPr algn="ctr"/>
            <a:r>
              <a:rPr lang="ru-RU" sz="3600" dirty="0">
                <a:solidFill>
                  <a:srgbClr val="099A85"/>
                </a:solidFill>
                <a:latin typeface="+mj-lt"/>
              </a:rPr>
              <a:t>ПДС</a:t>
            </a:r>
          </a:p>
        </p:txBody>
      </p:sp>
      <p:sp>
        <p:nvSpPr>
          <p:cNvPr id="2" name="Google Shape;331;g277b4458855_0_0">
            <a:extLst>
              <a:ext uri="{FF2B5EF4-FFF2-40B4-BE49-F238E27FC236}">
                <a16:creationId xmlns:a16="http://schemas.microsoft.com/office/drawing/2014/main" id="{618AF6F9-4E5D-2115-B576-CC8DC3C5F031}"/>
              </a:ext>
            </a:extLst>
          </p:cNvPr>
          <p:cNvSpPr/>
          <p:nvPr/>
        </p:nvSpPr>
        <p:spPr bwMode="auto">
          <a:xfrm>
            <a:off x="3130880" y="3961848"/>
            <a:ext cx="740224" cy="417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sz="1600" b="1" i="0" u="none" strike="noStrike" cap="none" dirty="0">
                <a:solidFill>
                  <a:schemeClr val="bg1"/>
                </a:solidFill>
                <a:highlight>
                  <a:srgbClr val="F2673A"/>
                </a:highlight>
                <a:ea typeface="Arial"/>
                <a:cs typeface="Arial"/>
              </a:rPr>
              <a:t>NEW</a:t>
            </a:r>
            <a:endParaRPr lang="ru-RU" sz="160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3A4669E8-17AA-3B17-F087-1B604604E07E}"/>
              </a:ext>
            </a:extLst>
          </p:cNvPr>
          <p:cNvSpPr txBox="1">
            <a:spLocks/>
          </p:cNvSpPr>
          <p:nvPr/>
        </p:nvSpPr>
        <p:spPr>
          <a:xfrm>
            <a:off x="5851282" y="2296505"/>
            <a:ext cx="3372064" cy="7588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Возврат </a:t>
            </a:r>
            <a:b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14102E"/>
                </a:solidFill>
                <a:cs typeface="Arial" panose="020B0604020202020204" pitchFamily="34" charset="0"/>
              </a:rPr>
              <a:t>НДФЛ на личные взносы </a:t>
            </a:r>
            <a:endParaRPr lang="en-US" sz="2000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06931F3-6A97-A159-1258-59DAC81DE8C3}"/>
              </a:ext>
            </a:extLst>
          </p:cNvPr>
          <p:cNvSpPr/>
          <p:nvPr/>
        </p:nvSpPr>
        <p:spPr>
          <a:xfrm>
            <a:off x="4966609" y="2304040"/>
            <a:ext cx="4741501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63842D45-138C-643E-5F9B-D06886BE8EEA}"/>
              </a:ext>
            </a:extLst>
          </p:cNvPr>
          <p:cNvGrpSpPr/>
          <p:nvPr/>
        </p:nvGrpSpPr>
        <p:grpSpPr>
          <a:xfrm>
            <a:off x="5013600" y="2345425"/>
            <a:ext cx="692452" cy="692452"/>
            <a:chOff x="5013600" y="2345425"/>
            <a:chExt cx="692452" cy="69245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713119F0-0BEA-D024-100F-2643F5E8C444}"/>
                </a:ext>
              </a:extLst>
            </p:cNvPr>
            <p:cNvSpPr/>
            <p:nvPr/>
          </p:nvSpPr>
          <p:spPr>
            <a:xfrm>
              <a:off x="5013600" y="2345425"/>
              <a:ext cx="692452" cy="692452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Google Shape;1947;p35">
              <a:extLst>
                <a:ext uri="{FF2B5EF4-FFF2-40B4-BE49-F238E27FC236}">
                  <a16:creationId xmlns:a16="http://schemas.microsoft.com/office/drawing/2014/main" id="{58B54E53-50F4-15FC-8B14-B0D2C35DB957}"/>
                </a:ext>
              </a:extLst>
            </p:cNvPr>
            <p:cNvGrpSpPr/>
            <p:nvPr/>
          </p:nvGrpSpPr>
          <p:grpSpPr>
            <a:xfrm>
              <a:off x="5122183" y="2475783"/>
              <a:ext cx="460666" cy="415960"/>
              <a:chOff x="3988156" y="3380210"/>
              <a:chExt cx="353954" cy="318880"/>
            </a:xfrm>
            <a:solidFill>
              <a:schemeClr val="bg1"/>
            </a:solidFill>
          </p:grpSpPr>
          <p:sp>
            <p:nvSpPr>
              <p:cNvPr id="6" name="Google Shape;1949;p35">
                <a:extLst>
                  <a:ext uri="{FF2B5EF4-FFF2-40B4-BE49-F238E27FC236}">
                    <a16:creationId xmlns:a16="http://schemas.microsoft.com/office/drawing/2014/main" id="{A6831A4D-9F46-578E-494C-091B5D434A71}"/>
                  </a:ext>
                </a:extLst>
              </p:cNvPr>
              <p:cNvSpPr/>
              <p:nvPr/>
            </p:nvSpPr>
            <p:spPr>
              <a:xfrm>
                <a:off x="4188988" y="3398001"/>
                <a:ext cx="81510" cy="8151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561" extrusionOk="0">
                    <a:moveTo>
                      <a:pt x="1287" y="311"/>
                    </a:moveTo>
                    <a:cubicBezTo>
                      <a:pt x="1823" y="311"/>
                      <a:pt x="2251" y="739"/>
                      <a:pt x="2251" y="1275"/>
                    </a:cubicBezTo>
                    <a:cubicBezTo>
                      <a:pt x="2251" y="1811"/>
                      <a:pt x="1823" y="2251"/>
                      <a:pt x="1287" y="2251"/>
                    </a:cubicBezTo>
                    <a:cubicBezTo>
                      <a:pt x="751" y="2251"/>
                      <a:pt x="310" y="1811"/>
                      <a:pt x="310" y="1275"/>
                    </a:cubicBezTo>
                    <a:cubicBezTo>
                      <a:pt x="310" y="739"/>
                      <a:pt x="751" y="311"/>
                      <a:pt x="1287" y="311"/>
                    </a:cubicBezTo>
                    <a:close/>
                    <a:moveTo>
                      <a:pt x="1287" y="1"/>
                    </a:moveTo>
                    <a:cubicBezTo>
                      <a:pt x="572" y="1"/>
                      <a:pt x="1" y="584"/>
                      <a:pt x="1" y="1275"/>
                    </a:cubicBezTo>
                    <a:cubicBezTo>
                      <a:pt x="1" y="1989"/>
                      <a:pt x="584" y="2561"/>
                      <a:pt x="1287" y="2561"/>
                    </a:cubicBezTo>
                    <a:cubicBezTo>
                      <a:pt x="2001" y="2561"/>
                      <a:pt x="2561" y="1977"/>
                      <a:pt x="2561" y="1275"/>
                    </a:cubicBezTo>
                    <a:cubicBezTo>
                      <a:pt x="2561" y="584"/>
                      <a:pt x="2001" y="1"/>
                      <a:pt x="12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8" name="Google Shape;1950;p35">
                <a:extLst>
                  <a:ext uri="{FF2B5EF4-FFF2-40B4-BE49-F238E27FC236}">
                    <a16:creationId xmlns:a16="http://schemas.microsoft.com/office/drawing/2014/main" id="{4DBBC265-4766-7C21-8C21-0606528B82C1}"/>
                  </a:ext>
                </a:extLst>
              </p:cNvPr>
              <p:cNvSpPr/>
              <p:nvPr/>
            </p:nvSpPr>
            <p:spPr>
              <a:xfrm>
                <a:off x="4090863" y="3380210"/>
                <a:ext cx="195930" cy="146311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597" extrusionOk="0">
                    <a:moveTo>
                      <a:pt x="1810" y="1834"/>
                    </a:moveTo>
                    <a:cubicBezTo>
                      <a:pt x="2131" y="1834"/>
                      <a:pt x="2429" y="2001"/>
                      <a:pt x="2608" y="2274"/>
                    </a:cubicBezTo>
                    <a:cubicBezTo>
                      <a:pt x="2643" y="2405"/>
                      <a:pt x="2703" y="2536"/>
                      <a:pt x="2762" y="2667"/>
                    </a:cubicBezTo>
                    <a:cubicBezTo>
                      <a:pt x="2762" y="2715"/>
                      <a:pt x="2774" y="2763"/>
                      <a:pt x="2774" y="2810"/>
                    </a:cubicBezTo>
                    <a:cubicBezTo>
                      <a:pt x="2774" y="3346"/>
                      <a:pt x="2346" y="3775"/>
                      <a:pt x="1810" y="3775"/>
                    </a:cubicBezTo>
                    <a:cubicBezTo>
                      <a:pt x="1274" y="3775"/>
                      <a:pt x="834" y="3346"/>
                      <a:pt x="834" y="2810"/>
                    </a:cubicBezTo>
                    <a:cubicBezTo>
                      <a:pt x="834" y="2274"/>
                      <a:pt x="1274" y="1834"/>
                      <a:pt x="1810" y="1834"/>
                    </a:cubicBezTo>
                    <a:close/>
                    <a:moveTo>
                      <a:pt x="1810" y="1322"/>
                    </a:moveTo>
                    <a:cubicBezTo>
                      <a:pt x="2084" y="1322"/>
                      <a:pt x="2346" y="1393"/>
                      <a:pt x="2584" y="1536"/>
                    </a:cubicBezTo>
                    <a:cubicBezTo>
                      <a:pt x="2560" y="1620"/>
                      <a:pt x="2560" y="1703"/>
                      <a:pt x="2548" y="1774"/>
                    </a:cubicBezTo>
                    <a:cubicBezTo>
                      <a:pt x="2346" y="1632"/>
                      <a:pt x="2072" y="1536"/>
                      <a:pt x="1810" y="1536"/>
                    </a:cubicBezTo>
                    <a:cubicBezTo>
                      <a:pt x="1096" y="1536"/>
                      <a:pt x="524" y="2120"/>
                      <a:pt x="524" y="2822"/>
                    </a:cubicBezTo>
                    <a:cubicBezTo>
                      <a:pt x="524" y="3537"/>
                      <a:pt x="1107" y="4096"/>
                      <a:pt x="1810" y="4096"/>
                    </a:cubicBezTo>
                    <a:cubicBezTo>
                      <a:pt x="2417" y="4096"/>
                      <a:pt x="2917" y="3668"/>
                      <a:pt x="3060" y="3108"/>
                    </a:cubicBezTo>
                    <a:cubicBezTo>
                      <a:pt x="3120" y="3167"/>
                      <a:pt x="3155" y="3203"/>
                      <a:pt x="3239" y="3263"/>
                    </a:cubicBezTo>
                    <a:cubicBezTo>
                      <a:pt x="3036" y="3882"/>
                      <a:pt x="2477" y="4299"/>
                      <a:pt x="1810" y="4299"/>
                    </a:cubicBezTo>
                    <a:cubicBezTo>
                      <a:pt x="988" y="4299"/>
                      <a:pt x="322" y="3620"/>
                      <a:pt x="322" y="2810"/>
                    </a:cubicBezTo>
                    <a:cubicBezTo>
                      <a:pt x="322" y="1989"/>
                      <a:pt x="988" y="1322"/>
                      <a:pt x="1810" y="1322"/>
                    </a:cubicBezTo>
                    <a:close/>
                    <a:moveTo>
                      <a:pt x="4382" y="0"/>
                    </a:moveTo>
                    <a:cubicBezTo>
                      <a:pt x="3608" y="0"/>
                      <a:pt x="2929" y="500"/>
                      <a:pt x="2679" y="1179"/>
                    </a:cubicBezTo>
                    <a:cubicBezTo>
                      <a:pt x="2417" y="1036"/>
                      <a:pt x="2131" y="953"/>
                      <a:pt x="1822" y="953"/>
                    </a:cubicBezTo>
                    <a:cubicBezTo>
                      <a:pt x="822" y="953"/>
                      <a:pt x="0" y="1774"/>
                      <a:pt x="0" y="2775"/>
                    </a:cubicBezTo>
                    <a:cubicBezTo>
                      <a:pt x="0" y="3775"/>
                      <a:pt x="822" y="4596"/>
                      <a:pt x="1822" y="4596"/>
                    </a:cubicBezTo>
                    <a:cubicBezTo>
                      <a:pt x="2596" y="4596"/>
                      <a:pt x="3262" y="4120"/>
                      <a:pt x="3512" y="3417"/>
                    </a:cubicBezTo>
                    <a:cubicBezTo>
                      <a:pt x="3763" y="3548"/>
                      <a:pt x="4060" y="3644"/>
                      <a:pt x="4382" y="3644"/>
                    </a:cubicBezTo>
                    <a:cubicBezTo>
                      <a:pt x="4798" y="3644"/>
                      <a:pt x="5191" y="3489"/>
                      <a:pt x="5513" y="3239"/>
                    </a:cubicBezTo>
                    <a:cubicBezTo>
                      <a:pt x="5822" y="2989"/>
                      <a:pt x="6049" y="2632"/>
                      <a:pt x="6132" y="2239"/>
                    </a:cubicBezTo>
                    <a:cubicBezTo>
                      <a:pt x="6156" y="2167"/>
                      <a:pt x="6096" y="2072"/>
                      <a:pt x="6013" y="2060"/>
                    </a:cubicBezTo>
                    <a:cubicBezTo>
                      <a:pt x="6004" y="2059"/>
                      <a:pt x="5996" y="2058"/>
                      <a:pt x="5987" y="2058"/>
                    </a:cubicBezTo>
                    <a:cubicBezTo>
                      <a:pt x="5911" y="2058"/>
                      <a:pt x="5833" y="2104"/>
                      <a:pt x="5822" y="2179"/>
                    </a:cubicBezTo>
                    <a:cubicBezTo>
                      <a:pt x="5656" y="2870"/>
                      <a:pt x="5060" y="3322"/>
                      <a:pt x="4370" y="3322"/>
                    </a:cubicBezTo>
                    <a:cubicBezTo>
                      <a:pt x="3834" y="3322"/>
                      <a:pt x="3334" y="3048"/>
                      <a:pt x="3072" y="2572"/>
                    </a:cubicBezTo>
                    <a:cubicBezTo>
                      <a:pt x="3036" y="2417"/>
                      <a:pt x="2977" y="2274"/>
                      <a:pt x="2905" y="2132"/>
                    </a:cubicBezTo>
                    <a:cubicBezTo>
                      <a:pt x="2715" y="1215"/>
                      <a:pt x="3429" y="334"/>
                      <a:pt x="4370" y="334"/>
                    </a:cubicBezTo>
                    <a:cubicBezTo>
                      <a:pt x="5060" y="334"/>
                      <a:pt x="5656" y="810"/>
                      <a:pt x="5822" y="1477"/>
                    </a:cubicBezTo>
                    <a:cubicBezTo>
                      <a:pt x="5832" y="1556"/>
                      <a:pt x="5899" y="1602"/>
                      <a:pt x="5969" y="1602"/>
                    </a:cubicBezTo>
                    <a:cubicBezTo>
                      <a:pt x="5984" y="1602"/>
                      <a:pt x="5998" y="1600"/>
                      <a:pt x="6013" y="1596"/>
                    </a:cubicBezTo>
                    <a:cubicBezTo>
                      <a:pt x="6108" y="1584"/>
                      <a:pt x="6144" y="1489"/>
                      <a:pt x="6132" y="1405"/>
                    </a:cubicBezTo>
                    <a:cubicBezTo>
                      <a:pt x="6049" y="1024"/>
                      <a:pt x="5822" y="667"/>
                      <a:pt x="5513" y="405"/>
                    </a:cubicBezTo>
                    <a:cubicBezTo>
                      <a:pt x="5191" y="155"/>
                      <a:pt x="4775" y="0"/>
                      <a:pt x="43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9" name="Google Shape;1952;p35">
                <a:extLst>
                  <a:ext uri="{FF2B5EF4-FFF2-40B4-BE49-F238E27FC236}">
                    <a16:creationId xmlns:a16="http://schemas.microsoft.com/office/drawing/2014/main" id="{06896774-22D2-D3FB-955E-2C6D55394B2E}"/>
                  </a:ext>
                </a:extLst>
              </p:cNvPr>
              <p:cNvSpPr/>
              <p:nvPr/>
            </p:nvSpPr>
            <p:spPr>
              <a:xfrm>
                <a:off x="3988156" y="3495935"/>
                <a:ext cx="353954" cy="203155"/>
              </a:xfrm>
              <a:custGeom>
                <a:avLst/>
                <a:gdLst/>
                <a:ahLst/>
                <a:cxnLst/>
                <a:rect l="l" t="t" r="r" b="b"/>
                <a:pathLst>
                  <a:path w="11121" h="6383" extrusionOk="0">
                    <a:moveTo>
                      <a:pt x="3525" y="1884"/>
                    </a:moveTo>
                    <a:cubicBezTo>
                      <a:pt x="3540" y="1884"/>
                      <a:pt x="3561" y="1898"/>
                      <a:pt x="3561" y="1925"/>
                    </a:cubicBezTo>
                    <a:cubicBezTo>
                      <a:pt x="3632" y="2103"/>
                      <a:pt x="4632" y="4770"/>
                      <a:pt x="4680" y="4854"/>
                    </a:cubicBezTo>
                    <a:cubicBezTo>
                      <a:pt x="4692" y="4865"/>
                      <a:pt x="4680" y="4901"/>
                      <a:pt x="4644" y="4901"/>
                    </a:cubicBezTo>
                    <a:lnTo>
                      <a:pt x="3930" y="5163"/>
                    </a:lnTo>
                    <a:cubicBezTo>
                      <a:pt x="3882" y="5032"/>
                      <a:pt x="2870" y="2341"/>
                      <a:pt x="2799" y="2163"/>
                    </a:cubicBezTo>
                    <a:lnTo>
                      <a:pt x="3513" y="1889"/>
                    </a:lnTo>
                    <a:cubicBezTo>
                      <a:pt x="3516" y="1886"/>
                      <a:pt x="3520" y="1884"/>
                      <a:pt x="3525" y="1884"/>
                    </a:cubicBezTo>
                    <a:close/>
                    <a:moveTo>
                      <a:pt x="2501" y="2294"/>
                    </a:moveTo>
                    <a:lnTo>
                      <a:pt x="3632" y="5306"/>
                    </a:lnTo>
                    <a:cubicBezTo>
                      <a:pt x="3096" y="5496"/>
                      <a:pt x="1763" y="5997"/>
                      <a:pt x="1536" y="6092"/>
                    </a:cubicBezTo>
                    <a:cubicBezTo>
                      <a:pt x="1528" y="6095"/>
                      <a:pt x="1520" y="6096"/>
                      <a:pt x="1511" y="6096"/>
                    </a:cubicBezTo>
                    <a:cubicBezTo>
                      <a:pt x="1485" y="6096"/>
                      <a:pt x="1459" y="6081"/>
                      <a:pt x="1441" y="6044"/>
                    </a:cubicBezTo>
                    <a:lnTo>
                      <a:pt x="358" y="3175"/>
                    </a:lnTo>
                    <a:cubicBezTo>
                      <a:pt x="346" y="3139"/>
                      <a:pt x="358" y="3103"/>
                      <a:pt x="405" y="3080"/>
                    </a:cubicBezTo>
                    <a:cubicBezTo>
                      <a:pt x="1084" y="2829"/>
                      <a:pt x="2025" y="2472"/>
                      <a:pt x="2501" y="2294"/>
                    </a:cubicBezTo>
                    <a:close/>
                    <a:moveTo>
                      <a:pt x="10195" y="0"/>
                    </a:moveTo>
                    <a:cubicBezTo>
                      <a:pt x="9949" y="0"/>
                      <a:pt x="9714" y="126"/>
                      <a:pt x="9537" y="282"/>
                    </a:cubicBezTo>
                    <a:lnTo>
                      <a:pt x="7835" y="1698"/>
                    </a:lnTo>
                    <a:cubicBezTo>
                      <a:pt x="7740" y="1496"/>
                      <a:pt x="7537" y="1282"/>
                      <a:pt x="7144" y="1282"/>
                    </a:cubicBezTo>
                    <a:cubicBezTo>
                      <a:pt x="6745" y="1282"/>
                      <a:pt x="6434" y="1280"/>
                      <a:pt x="6185" y="1280"/>
                    </a:cubicBezTo>
                    <a:cubicBezTo>
                      <a:pt x="5437" y="1280"/>
                      <a:pt x="5254" y="1294"/>
                      <a:pt x="4977" y="1401"/>
                    </a:cubicBezTo>
                    <a:lnTo>
                      <a:pt x="3882" y="1853"/>
                    </a:lnTo>
                    <a:lnTo>
                      <a:pt x="3870" y="1806"/>
                    </a:lnTo>
                    <a:cubicBezTo>
                      <a:pt x="3814" y="1665"/>
                      <a:pt x="3669" y="1569"/>
                      <a:pt x="3523" y="1569"/>
                    </a:cubicBezTo>
                    <a:cubicBezTo>
                      <a:pt x="3484" y="1569"/>
                      <a:pt x="3444" y="1576"/>
                      <a:pt x="3406" y="1591"/>
                    </a:cubicBezTo>
                    <a:lnTo>
                      <a:pt x="2596" y="1913"/>
                    </a:lnTo>
                    <a:cubicBezTo>
                      <a:pt x="2239" y="2044"/>
                      <a:pt x="1084" y="2472"/>
                      <a:pt x="298" y="2770"/>
                    </a:cubicBezTo>
                    <a:cubicBezTo>
                      <a:pt x="108" y="2841"/>
                      <a:pt x="1" y="3068"/>
                      <a:pt x="72" y="3258"/>
                    </a:cubicBezTo>
                    <a:lnTo>
                      <a:pt x="1167" y="6139"/>
                    </a:lnTo>
                    <a:cubicBezTo>
                      <a:pt x="1222" y="6285"/>
                      <a:pt x="1368" y="6382"/>
                      <a:pt x="1518" y="6382"/>
                    </a:cubicBezTo>
                    <a:cubicBezTo>
                      <a:pt x="1564" y="6382"/>
                      <a:pt x="1611" y="6373"/>
                      <a:pt x="1656" y="6354"/>
                    </a:cubicBezTo>
                    <a:cubicBezTo>
                      <a:pt x="1906" y="6270"/>
                      <a:pt x="3549" y="5639"/>
                      <a:pt x="3894" y="5508"/>
                    </a:cubicBezTo>
                    <a:lnTo>
                      <a:pt x="4763" y="5175"/>
                    </a:lnTo>
                    <a:cubicBezTo>
                      <a:pt x="4942" y="5104"/>
                      <a:pt x="5049" y="4901"/>
                      <a:pt x="4965" y="4723"/>
                    </a:cubicBezTo>
                    <a:lnTo>
                      <a:pt x="4954" y="4675"/>
                    </a:lnTo>
                    <a:cubicBezTo>
                      <a:pt x="5525" y="4437"/>
                      <a:pt x="5537" y="4413"/>
                      <a:pt x="6120" y="4413"/>
                    </a:cubicBezTo>
                    <a:cubicBezTo>
                      <a:pt x="6204" y="4413"/>
                      <a:pt x="6275" y="4330"/>
                      <a:pt x="6275" y="4246"/>
                    </a:cubicBezTo>
                    <a:cubicBezTo>
                      <a:pt x="6275" y="4151"/>
                      <a:pt x="6204" y="4080"/>
                      <a:pt x="6120" y="4080"/>
                    </a:cubicBezTo>
                    <a:cubicBezTo>
                      <a:pt x="5477" y="4080"/>
                      <a:pt x="5418" y="4127"/>
                      <a:pt x="4834" y="4377"/>
                    </a:cubicBezTo>
                    <a:lnTo>
                      <a:pt x="3989" y="2127"/>
                    </a:lnTo>
                    <a:lnTo>
                      <a:pt x="5073" y="1686"/>
                    </a:lnTo>
                    <a:cubicBezTo>
                      <a:pt x="5294" y="1601"/>
                      <a:pt x="5460" y="1589"/>
                      <a:pt x="6106" y="1589"/>
                    </a:cubicBezTo>
                    <a:cubicBezTo>
                      <a:pt x="6364" y="1589"/>
                      <a:pt x="6699" y="1591"/>
                      <a:pt x="7144" y="1591"/>
                    </a:cubicBezTo>
                    <a:cubicBezTo>
                      <a:pt x="7323" y="1591"/>
                      <a:pt x="7442" y="1651"/>
                      <a:pt x="7513" y="1770"/>
                    </a:cubicBezTo>
                    <a:cubicBezTo>
                      <a:pt x="7573" y="1865"/>
                      <a:pt x="7573" y="1948"/>
                      <a:pt x="7585" y="1984"/>
                    </a:cubicBezTo>
                    <a:cubicBezTo>
                      <a:pt x="7585" y="2044"/>
                      <a:pt x="7549" y="2341"/>
                      <a:pt x="7263" y="2389"/>
                    </a:cubicBezTo>
                    <a:cubicBezTo>
                      <a:pt x="6835" y="2460"/>
                      <a:pt x="5882" y="2591"/>
                      <a:pt x="5882" y="2591"/>
                    </a:cubicBezTo>
                    <a:cubicBezTo>
                      <a:pt x="5787" y="2603"/>
                      <a:pt x="5727" y="2687"/>
                      <a:pt x="5739" y="2770"/>
                    </a:cubicBezTo>
                    <a:cubicBezTo>
                      <a:pt x="5763" y="2841"/>
                      <a:pt x="5823" y="2901"/>
                      <a:pt x="5906" y="2901"/>
                    </a:cubicBezTo>
                    <a:lnTo>
                      <a:pt x="5942" y="2901"/>
                    </a:lnTo>
                    <a:cubicBezTo>
                      <a:pt x="5954" y="2901"/>
                      <a:pt x="6894" y="2770"/>
                      <a:pt x="7335" y="2699"/>
                    </a:cubicBezTo>
                    <a:cubicBezTo>
                      <a:pt x="7740" y="2627"/>
                      <a:pt x="7882" y="2282"/>
                      <a:pt x="7918" y="2056"/>
                    </a:cubicBezTo>
                    <a:lnTo>
                      <a:pt x="9764" y="520"/>
                    </a:lnTo>
                    <a:cubicBezTo>
                      <a:pt x="9875" y="408"/>
                      <a:pt x="10028" y="311"/>
                      <a:pt x="10188" y="311"/>
                    </a:cubicBezTo>
                    <a:cubicBezTo>
                      <a:pt x="10285" y="311"/>
                      <a:pt x="10384" y="347"/>
                      <a:pt x="10478" y="436"/>
                    </a:cubicBezTo>
                    <a:cubicBezTo>
                      <a:pt x="10776" y="734"/>
                      <a:pt x="10502" y="1091"/>
                      <a:pt x="10430" y="1151"/>
                    </a:cubicBezTo>
                    <a:cubicBezTo>
                      <a:pt x="10359" y="1222"/>
                      <a:pt x="8097" y="3651"/>
                      <a:pt x="8097" y="3651"/>
                    </a:cubicBezTo>
                    <a:cubicBezTo>
                      <a:pt x="7763" y="4020"/>
                      <a:pt x="7323" y="4080"/>
                      <a:pt x="7144" y="4092"/>
                    </a:cubicBezTo>
                    <a:lnTo>
                      <a:pt x="6847" y="4092"/>
                    </a:lnTo>
                    <a:cubicBezTo>
                      <a:pt x="6751" y="4092"/>
                      <a:pt x="6680" y="4175"/>
                      <a:pt x="6680" y="4258"/>
                    </a:cubicBezTo>
                    <a:cubicBezTo>
                      <a:pt x="6680" y="4353"/>
                      <a:pt x="6751" y="4425"/>
                      <a:pt x="6847" y="4425"/>
                    </a:cubicBezTo>
                    <a:lnTo>
                      <a:pt x="7156" y="4425"/>
                    </a:lnTo>
                    <a:cubicBezTo>
                      <a:pt x="7382" y="4413"/>
                      <a:pt x="7918" y="4330"/>
                      <a:pt x="8335" y="3877"/>
                    </a:cubicBezTo>
                    <a:cubicBezTo>
                      <a:pt x="10669" y="1377"/>
                      <a:pt x="10669" y="1377"/>
                      <a:pt x="10669" y="1353"/>
                    </a:cubicBezTo>
                    <a:cubicBezTo>
                      <a:pt x="10883" y="1151"/>
                      <a:pt x="11121" y="627"/>
                      <a:pt x="10704" y="210"/>
                    </a:cubicBezTo>
                    <a:cubicBezTo>
                      <a:pt x="10539" y="60"/>
                      <a:pt x="10365" y="0"/>
                      <a:pt x="101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</p:grp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5A17E6A1-25DF-F5D0-5977-802AA3736388}"/>
              </a:ext>
            </a:extLst>
          </p:cNvPr>
          <p:cNvSpPr txBox="1">
            <a:spLocks/>
          </p:cNvSpPr>
          <p:nvPr/>
        </p:nvSpPr>
        <p:spPr>
          <a:xfrm>
            <a:off x="5522558" y="1219792"/>
            <a:ext cx="4003307" cy="710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До 36 000 </a:t>
            </a:r>
            <a:r>
              <a:rPr lang="ru-RU" sz="2000" b="1" dirty="0">
                <a:solidFill>
                  <a:srgbClr val="14102E"/>
                </a:solidFill>
                <a:latin typeface="+mj-lt"/>
                <a:cs typeface="Arial" panose="020B0604020202020204" pitchFamily="34" charset="0"/>
              </a:rPr>
              <a:t>₽</a:t>
            </a: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 в год </a:t>
            </a:r>
            <a:b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14102E"/>
                </a:solidFill>
                <a:cs typeface="Arial" panose="020B0604020202020204" pitchFamily="34" charset="0"/>
              </a:rPr>
              <a:t>софинансирование государства </a:t>
            </a:r>
            <a:endParaRPr lang="ru-RU" sz="2000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CBA5513-AC93-D2E2-371A-AD1124CA943D}"/>
              </a:ext>
            </a:extLst>
          </p:cNvPr>
          <p:cNvSpPr/>
          <p:nvPr/>
        </p:nvSpPr>
        <p:spPr>
          <a:xfrm>
            <a:off x="4611183" y="1196513"/>
            <a:ext cx="4865841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46518D8-6E51-0783-7589-CD4D42F18A76}"/>
              </a:ext>
            </a:extLst>
          </p:cNvPr>
          <p:cNvGrpSpPr/>
          <p:nvPr/>
        </p:nvGrpSpPr>
        <p:grpSpPr>
          <a:xfrm>
            <a:off x="4658173" y="1237898"/>
            <a:ext cx="692452" cy="692452"/>
            <a:chOff x="4658173" y="1237898"/>
            <a:chExt cx="692452" cy="692452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4F870CD7-4BE1-AD88-2124-9FE3BED37598}"/>
                </a:ext>
              </a:extLst>
            </p:cNvPr>
            <p:cNvSpPr/>
            <p:nvPr/>
          </p:nvSpPr>
          <p:spPr>
            <a:xfrm>
              <a:off x="4658173" y="1237898"/>
              <a:ext cx="692452" cy="692452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7" name="Группа 86">
              <a:extLst>
                <a:ext uri="{FF2B5EF4-FFF2-40B4-BE49-F238E27FC236}">
                  <a16:creationId xmlns:a16="http://schemas.microsoft.com/office/drawing/2014/main" id="{44CA29DD-D966-8079-9AFF-4292202A0B24}"/>
                </a:ext>
              </a:extLst>
            </p:cNvPr>
            <p:cNvGrpSpPr/>
            <p:nvPr/>
          </p:nvGrpSpPr>
          <p:grpSpPr>
            <a:xfrm>
              <a:off x="4777619" y="1363084"/>
              <a:ext cx="461548" cy="440671"/>
              <a:chOff x="7390435" y="3215893"/>
              <a:chExt cx="372073" cy="355244"/>
            </a:xfrm>
          </p:grpSpPr>
          <p:grpSp>
            <p:nvGrpSpPr>
              <p:cNvPr id="88" name="Google Shape;943;p33">
                <a:extLst>
                  <a:ext uri="{FF2B5EF4-FFF2-40B4-BE49-F238E27FC236}">
                    <a16:creationId xmlns:a16="http://schemas.microsoft.com/office/drawing/2014/main" id="{40D01D27-B260-79A8-763E-DDF834C85B39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90" name="Google Shape;944;p33">
                  <a:extLst>
                    <a:ext uri="{FF2B5EF4-FFF2-40B4-BE49-F238E27FC236}">
                      <a16:creationId xmlns:a16="http://schemas.microsoft.com/office/drawing/2014/main" id="{7B3C9A71-52CC-467C-D8E2-7D6FD3449674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45;p33">
                  <a:extLst>
                    <a:ext uri="{FF2B5EF4-FFF2-40B4-BE49-F238E27FC236}">
                      <a16:creationId xmlns:a16="http://schemas.microsoft.com/office/drawing/2014/main" id="{19D11A7B-3190-0C9E-6B90-E0EB954DE0C9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46;p33">
                  <a:extLst>
                    <a:ext uri="{FF2B5EF4-FFF2-40B4-BE49-F238E27FC236}">
                      <a16:creationId xmlns:a16="http://schemas.microsoft.com/office/drawing/2014/main" id="{895EAEC7-8925-D42A-0CFD-D15F830F936C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47;p33">
                  <a:extLst>
                    <a:ext uri="{FF2B5EF4-FFF2-40B4-BE49-F238E27FC236}">
                      <a16:creationId xmlns:a16="http://schemas.microsoft.com/office/drawing/2014/main" id="{FC4FD614-CC67-0CD6-8E9E-AE5140C8DDD2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8;p33">
                  <a:extLst>
                    <a:ext uri="{FF2B5EF4-FFF2-40B4-BE49-F238E27FC236}">
                      <a16:creationId xmlns:a16="http://schemas.microsoft.com/office/drawing/2014/main" id="{3E7D547C-1110-B6A6-CCC5-823E5E1AB5F6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89" name="Рисунок 88">
                <a:extLst>
                  <a:ext uri="{FF2B5EF4-FFF2-40B4-BE49-F238E27FC236}">
                    <a16:creationId xmlns:a16="http://schemas.microsoft.com/office/drawing/2014/main" id="{78AF6D9B-A314-6F1E-0F44-F19D68BF49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74C3F836-2227-6245-669E-D193BC24A12B}"/>
              </a:ext>
            </a:extLst>
          </p:cNvPr>
          <p:cNvGrpSpPr/>
          <p:nvPr/>
        </p:nvGrpSpPr>
        <p:grpSpPr>
          <a:xfrm>
            <a:off x="299216" y="1392925"/>
            <a:ext cx="1721471" cy="5057923"/>
            <a:chOff x="299216" y="1392925"/>
            <a:chExt cx="1721471" cy="5057923"/>
          </a:xfrm>
        </p:grpSpPr>
        <p:grpSp>
          <p:nvGrpSpPr>
            <p:cNvPr id="97" name="Рисунок 94">
              <a:extLst>
                <a:ext uri="{FF2B5EF4-FFF2-40B4-BE49-F238E27FC236}">
                  <a16:creationId xmlns:a16="http://schemas.microsoft.com/office/drawing/2014/main" id="{8831D9D9-37CC-660A-D244-6384220148C6}"/>
                </a:ext>
              </a:extLst>
            </p:cNvPr>
            <p:cNvGrpSpPr/>
            <p:nvPr/>
          </p:nvGrpSpPr>
          <p:grpSpPr>
            <a:xfrm>
              <a:off x="1498854" y="6098588"/>
              <a:ext cx="521833" cy="322092"/>
              <a:chOff x="1498854" y="6098588"/>
              <a:chExt cx="521833" cy="322092"/>
            </a:xfrm>
            <a:solidFill>
              <a:srgbClr val="FFFFFF"/>
            </a:solidFill>
          </p:grpSpPr>
          <p:sp>
            <p:nvSpPr>
              <p:cNvPr id="98" name="Полилиния: фигура 97">
                <a:extLst>
                  <a:ext uri="{FF2B5EF4-FFF2-40B4-BE49-F238E27FC236}">
                    <a16:creationId xmlns:a16="http://schemas.microsoft.com/office/drawing/2014/main" id="{70F70A48-4A81-FFB0-B9E1-C8B9D1BB1915}"/>
                  </a:ext>
                </a:extLst>
              </p:cNvPr>
              <p:cNvSpPr/>
              <p:nvPr/>
            </p:nvSpPr>
            <p:spPr>
              <a:xfrm>
                <a:off x="1498854" y="6098588"/>
                <a:ext cx="521833" cy="322092"/>
              </a:xfrm>
              <a:custGeom>
                <a:avLst/>
                <a:gdLst>
                  <a:gd name="connsiteX0" fmla="*/ 17916 w 521833"/>
                  <a:gd name="connsiteY0" fmla="*/ 8860 h 322092"/>
                  <a:gd name="connsiteX1" fmla="*/ 1678 w 521833"/>
                  <a:gd name="connsiteY1" fmla="*/ 231444 h 322092"/>
                  <a:gd name="connsiteX2" fmla="*/ 53693 w 521833"/>
                  <a:gd name="connsiteY2" fmla="*/ 253360 h 322092"/>
                  <a:gd name="connsiteX3" fmla="*/ 160497 w 521833"/>
                  <a:gd name="connsiteY3" fmla="*/ 267090 h 322092"/>
                  <a:gd name="connsiteX4" fmla="*/ 335687 w 521833"/>
                  <a:gd name="connsiteY4" fmla="*/ 316333 h 322092"/>
                  <a:gd name="connsiteX5" fmla="*/ 521834 w 521833"/>
                  <a:gd name="connsiteY5" fmla="*/ 291645 h 322092"/>
                  <a:gd name="connsiteX6" fmla="*/ 488961 w 521833"/>
                  <a:gd name="connsiteY6" fmla="*/ 214942 h 322092"/>
                  <a:gd name="connsiteX7" fmla="*/ 343872 w 521833"/>
                  <a:gd name="connsiteY7" fmla="*/ 99953 h 322092"/>
                  <a:gd name="connsiteX8" fmla="*/ 296741 w 521833"/>
                  <a:gd name="connsiteY8" fmla="*/ 8860 h 322092"/>
                  <a:gd name="connsiteX9" fmla="*/ 17784 w 521833"/>
                  <a:gd name="connsiteY9" fmla="*/ 8860 h 322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1833" h="322092">
                    <a:moveTo>
                      <a:pt x="17916" y="8860"/>
                    </a:moveTo>
                    <a:cubicBezTo>
                      <a:pt x="17916" y="8860"/>
                      <a:pt x="-6507" y="225899"/>
                      <a:pt x="1678" y="231444"/>
                    </a:cubicBezTo>
                    <a:cubicBezTo>
                      <a:pt x="9863" y="236857"/>
                      <a:pt x="20821" y="247815"/>
                      <a:pt x="53693" y="253360"/>
                    </a:cubicBezTo>
                    <a:cubicBezTo>
                      <a:pt x="86566" y="258773"/>
                      <a:pt x="143995" y="261545"/>
                      <a:pt x="160497" y="267090"/>
                    </a:cubicBezTo>
                    <a:cubicBezTo>
                      <a:pt x="176867" y="272502"/>
                      <a:pt x="253571" y="299962"/>
                      <a:pt x="335687" y="316333"/>
                    </a:cubicBezTo>
                    <a:cubicBezTo>
                      <a:pt x="417802" y="332703"/>
                      <a:pt x="521834" y="310920"/>
                      <a:pt x="521834" y="291645"/>
                    </a:cubicBezTo>
                    <a:cubicBezTo>
                      <a:pt x="521834" y="272371"/>
                      <a:pt x="510876" y="236857"/>
                      <a:pt x="488961" y="214942"/>
                    </a:cubicBezTo>
                    <a:cubicBezTo>
                      <a:pt x="467046" y="193027"/>
                      <a:pt x="360242" y="124641"/>
                      <a:pt x="343872" y="99953"/>
                    </a:cubicBezTo>
                    <a:cubicBezTo>
                      <a:pt x="327501" y="75266"/>
                      <a:pt x="296741" y="8860"/>
                      <a:pt x="296741" y="8860"/>
                    </a:cubicBezTo>
                    <a:cubicBezTo>
                      <a:pt x="296741" y="8860"/>
                      <a:pt x="94223" y="-11075"/>
                      <a:pt x="17784" y="88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9" name="Полилиния: фигура 98">
                <a:extLst>
                  <a:ext uri="{FF2B5EF4-FFF2-40B4-BE49-F238E27FC236}">
                    <a16:creationId xmlns:a16="http://schemas.microsoft.com/office/drawing/2014/main" id="{49919915-FDF3-81A1-0DAC-93BF4A6039E1}"/>
                  </a:ext>
                </a:extLst>
              </p:cNvPr>
              <p:cNvSpPr/>
              <p:nvPr/>
            </p:nvSpPr>
            <p:spPr>
              <a:xfrm>
                <a:off x="1498877" y="6295971"/>
                <a:ext cx="521809" cy="124709"/>
              </a:xfrm>
              <a:custGeom>
                <a:avLst/>
                <a:gdLst>
                  <a:gd name="connsiteX0" fmla="*/ 521810 w 521809"/>
                  <a:gd name="connsiteY0" fmla="*/ 94262 h 124709"/>
                  <a:gd name="connsiteX1" fmla="*/ 520754 w 521809"/>
                  <a:gd name="connsiteY1" fmla="*/ 83040 h 124709"/>
                  <a:gd name="connsiteX2" fmla="*/ 420551 w 521809"/>
                  <a:gd name="connsiteY2" fmla="*/ 94262 h 124709"/>
                  <a:gd name="connsiteX3" fmla="*/ 165886 w 521809"/>
                  <a:gd name="connsiteY3" fmla="*/ 36833 h 124709"/>
                  <a:gd name="connsiteX4" fmla="*/ 598 w 521809"/>
                  <a:gd name="connsiteY4" fmla="*/ 0 h 124709"/>
                  <a:gd name="connsiteX5" fmla="*/ 1654 w 521809"/>
                  <a:gd name="connsiteY5" fmla="*/ 34061 h 124709"/>
                  <a:gd name="connsiteX6" fmla="*/ 53670 w 521809"/>
                  <a:gd name="connsiteY6" fmla="*/ 55976 h 124709"/>
                  <a:gd name="connsiteX7" fmla="*/ 160473 w 521809"/>
                  <a:gd name="connsiteY7" fmla="*/ 69706 h 124709"/>
                  <a:gd name="connsiteX8" fmla="*/ 335663 w 521809"/>
                  <a:gd name="connsiteY8" fmla="*/ 118949 h 124709"/>
                  <a:gd name="connsiteX9" fmla="*/ 521810 w 521809"/>
                  <a:gd name="connsiteY9" fmla="*/ 94262 h 124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1809" h="124709">
                    <a:moveTo>
                      <a:pt x="521810" y="94262"/>
                    </a:moveTo>
                    <a:cubicBezTo>
                      <a:pt x="521810" y="90961"/>
                      <a:pt x="521414" y="87132"/>
                      <a:pt x="520754" y="83040"/>
                    </a:cubicBezTo>
                    <a:cubicBezTo>
                      <a:pt x="502667" y="88585"/>
                      <a:pt x="471775" y="94262"/>
                      <a:pt x="420551" y="94262"/>
                    </a:cubicBezTo>
                    <a:cubicBezTo>
                      <a:pt x="319292" y="94262"/>
                      <a:pt x="226219" y="47659"/>
                      <a:pt x="165886" y="36833"/>
                    </a:cubicBezTo>
                    <a:cubicBezTo>
                      <a:pt x="123112" y="29044"/>
                      <a:pt x="43372" y="10297"/>
                      <a:pt x="598" y="0"/>
                    </a:cubicBezTo>
                    <a:cubicBezTo>
                      <a:pt x="-326" y="19406"/>
                      <a:pt x="-326" y="32741"/>
                      <a:pt x="1654" y="34061"/>
                    </a:cubicBezTo>
                    <a:cubicBezTo>
                      <a:pt x="9839" y="39474"/>
                      <a:pt x="20797" y="50431"/>
                      <a:pt x="53670" y="55976"/>
                    </a:cubicBezTo>
                    <a:cubicBezTo>
                      <a:pt x="86542" y="61389"/>
                      <a:pt x="143971" y="64161"/>
                      <a:pt x="160473" y="69706"/>
                    </a:cubicBezTo>
                    <a:cubicBezTo>
                      <a:pt x="176844" y="75119"/>
                      <a:pt x="253547" y="102579"/>
                      <a:pt x="335663" y="118949"/>
                    </a:cubicBezTo>
                    <a:cubicBezTo>
                      <a:pt x="417779" y="135320"/>
                      <a:pt x="521810" y="113536"/>
                      <a:pt x="521810" y="942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00" name="Рисунок 94">
              <a:extLst>
                <a:ext uri="{FF2B5EF4-FFF2-40B4-BE49-F238E27FC236}">
                  <a16:creationId xmlns:a16="http://schemas.microsoft.com/office/drawing/2014/main" id="{C1CD4EA5-E766-428E-2071-2F3D8C39A935}"/>
                </a:ext>
              </a:extLst>
            </p:cNvPr>
            <p:cNvGrpSpPr/>
            <p:nvPr/>
          </p:nvGrpSpPr>
          <p:grpSpPr>
            <a:xfrm>
              <a:off x="572568" y="6155767"/>
              <a:ext cx="405573" cy="295081"/>
              <a:chOff x="572568" y="6155767"/>
              <a:chExt cx="405573" cy="295081"/>
            </a:xfrm>
            <a:solidFill>
              <a:srgbClr val="FFFFFF"/>
            </a:solidFill>
          </p:grpSpPr>
          <p:sp>
            <p:nvSpPr>
              <p:cNvPr id="101" name="Полилиния: фигура 100">
                <a:extLst>
                  <a:ext uri="{FF2B5EF4-FFF2-40B4-BE49-F238E27FC236}">
                    <a16:creationId xmlns:a16="http://schemas.microsoft.com/office/drawing/2014/main" id="{B9333874-D5AF-8548-83DC-256DD14B10F5}"/>
                  </a:ext>
                </a:extLst>
              </p:cNvPr>
              <p:cNvSpPr/>
              <p:nvPr/>
            </p:nvSpPr>
            <p:spPr>
              <a:xfrm>
                <a:off x="572568" y="6155767"/>
                <a:ext cx="405573" cy="295081"/>
              </a:xfrm>
              <a:custGeom>
                <a:avLst/>
                <a:gdLst>
                  <a:gd name="connsiteX0" fmla="*/ 150370 w 405573"/>
                  <a:gd name="connsiteY0" fmla="*/ 0 h 295081"/>
                  <a:gd name="connsiteX1" fmla="*/ 93074 w 405573"/>
                  <a:gd name="connsiteY1" fmla="*/ 122250 h 295081"/>
                  <a:gd name="connsiteX2" fmla="*/ 0 w 405573"/>
                  <a:gd name="connsiteY2" fmla="*/ 256382 h 295081"/>
                  <a:gd name="connsiteX3" fmla="*/ 172417 w 405573"/>
                  <a:gd name="connsiteY3" fmla="*/ 294667 h 295081"/>
                  <a:gd name="connsiteX4" fmla="*/ 328464 w 405573"/>
                  <a:gd name="connsiteY4" fmla="*/ 245424 h 295081"/>
                  <a:gd name="connsiteX5" fmla="*/ 396850 w 405573"/>
                  <a:gd name="connsiteY5" fmla="*/ 174266 h 295081"/>
                  <a:gd name="connsiteX6" fmla="*/ 396982 w 405573"/>
                  <a:gd name="connsiteY6" fmla="*/ 5413 h 295081"/>
                  <a:gd name="connsiteX7" fmla="*/ 150238 w 405573"/>
                  <a:gd name="connsiteY7" fmla="*/ 0 h 295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73" h="295081">
                    <a:moveTo>
                      <a:pt x="150370" y="0"/>
                    </a:moveTo>
                    <a:cubicBezTo>
                      <a:pt x="150370" y="0"/>
                      <a:pt x="101259" y="108520"/>
                      <a:pt x="93074" y="122250"/>
                    </a:cubicBezTo>
                    <a:cubicBezTo>
                      <a:pt x="84888" y="135980"/>
                      <a:pt x="0" y="226281"/>
                      <a:pt x="0" y="256382"/>
                    </a:cubicBezTo>
                    <a:cubicBezTo>
                      <a:pt x="0" y="286482"/>
                      <a:pt x="73931" y="297439"/>
                      <a:pt x="172417" y="294667"/>
                    </a:cubicBezTo>
                    <a:cubicBezTo>
                      <a:pt x="271036" y="291895"/>
                      <a:pt x="306549" y="280937"/>
                      <a:pt x="328464" y="245424"/>
                    </a:cubicBezTo>
                    <a:cubicBezTo>
                      <a:pt x="350379" y="209779"/>
                      <a:pt x="396850" y="174266"/>
                      <a:pt x="396850" y="174266"/>
                    </a:cubicBezTo>
                    <a:cubicBezTo>
                      <a:pt x="396850" y="174266"/>
                      <a:pt x="416389" y="80136"/>
                      <a:pt x="396982" y="5413"/>
                    </a:cubicBezTo>
                    <a:lnTo>
                      <a:pt x="1502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2" name="Полилиния: фигура 101">
                <a:extLst>
                  <a:ext uri="{FF2B5EF4-FFF2-40B4-BE49-F238E27FC236}">
                    <a16:creationId xmlns:a16="http://schemas.microsoft.com/office/drawing/2014/main" id="{DCEBCF84-6D85-16A9-09BC-521E9C339719}"/>
                  </a:ext>
                </a:extLst>
              </p:cNvPr>
              <p:cNvSpPr/>
              <p:nvPr/>
            </p:nvSpPr>
            <p:spPr>
              <a:xfrm>
                <a:off x="572568" y="6282241"/>
                <a:ext cx="403450" cy="168606"/>
              </a:xfrm>
              <a:custGeom>
                <a:avLst/>
                <a:gdLst>
                  <a:gd name="connsiteX0" fmla="*/ 328464 w 403450"/>
                  <a:gd name="connsiteY0" fmla="*/ 118949 h 168606"/>
                  <a:gd name="connsiteX1" fmla="*/ 396850 w 403450"/>
                  <a:gd name="connsiteY1" fmla="*/ 47791 h 168606"/>
                  <a:gd name="connsiteX2" fmla="*/ 403451 w 403450"/>
                  <a:gd name="connsiteY2" fmla="*/ 0 h 168606"/>
                  <a:gd name="connsiteX3" fmla="*/ 369522 w 403450"/>
                  <a:gd name="connsiteY3" fmla="*/ 23103 h 168606"/>
                  <a:gd name="connsiteX4" fmla="*/ 235390 w 403450"/>
                  <a:gd name="connsiteY4" fmla="*/ 127135 h 168606"/>
                  <a:gd name="connsiteX5" fmla="*/ 2508 w 403450"/>
                  <a:gd name="connsiteY5" fmla="*/ 119081 h 168606"/>
                  <a:gd name="connsiteX6" fmla="*/ 0 w 403450"/>
                  <a:gd name="connsiteY6" fmla="*/ 129907 h 168606"/>
                  <a:gd name="connsiteX7" fmla="*/ 172417 w 403450"/>
                  <a:gd name="connsiteY7" fmla="*/ 168192 h 168606"/>
                  <a:gd name="connsiteX8" fmla="*/ 328464 w 403450"/>
                  <a:gd name="connsiteY8" fmla="*/ 118949 h 168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3450" h="168606">
                    <a:moveTo>
                      <a:pt x="328464" y="118949"/>
                    </a:moveTo>
                    <a:cubicBezTo>
                      <a:pt x="350379" y="83304"/>
                      <a:pt x="396850" y="47791"/>
                      <a:pt x="396850" y="47791"/>
                    </a:cubicBezTo>
                    <a:cubicBezTo>
                      <a:pt x="396850" y="47791"/>
                      <a:pt x="400810" y="28252"/>
                      <a:pt x="403451" y="0"/>
                    </a:cubicBezTo>
                    <a:cubicBezTo>
                      <a:pt x="392493" y="6997"/>
                      <a:pt x="380479" y="14918"/>
                      <a:pt x="369522" y="23103"/>
                    </a:cubicBezTo>
                    <a:cubicBezTo>
                      <a:pt x="336649" y="47791"/>
                      <a:pt x="333877" y="94262"/>
                      <a:pt x="235390" y="127135"/>
                    </a:cubicBezTo>
                    <a:cubicBezTo>
                      <a:pt x="163836" y="151030"/>
                      <a:pt x="56108" y="131491"/>
                      <a:pt x="2508" y="119081"/>
                    </a:cubicBezTo>
                    <a:cubicBezTo>
                      <a:pt x="924" y="123174"/>
                      <a:pt x="0" y="126870"/>
                      <a:pt x="0" y="129907"/>
                    </a:cubicBezTo>
                    <a:cubicBezTo>
                      <a:pt x="0" y="160007"/>
                      <a:pt x="73931" y="170965"/>
                      <a:pt x="172417" y="168192"/>
                    </a:cubicBezTo>
                    <a:cubicBezTo>
                      <a:pt x="271036" y="165420"/>
                      <a:pt x="306549" y="154462"/>
                      <a:pt x="328464" y="1189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9C64C7C3-9CC9-DF00-3B6A-5C646D434E17}"/>
                </a:ext>
              </a:extLst>
            </p:cNvPr>
            <p:cNvSpPr/>
            <p:nvPr/>
          </p:nvSpPr>
          <p:spPr>
            <a:xfrm>
              <a:off x="680032" y="3688328"/>
              <a:ext cx="1115958" cy="2472851"/>
            </a:xfrm>
            <a:custGeom>
              <a:avLst/>
              <a:gdLst>
                <a:gd name="connsiteX0" fmla="*/ 0 w 1115958"/>
                <a:gd name="connsiteY0" fmla="*/ 48319 h 2472851"/>
                <a:gd name="connsiteX1" fmla="*/ 21519 w 1115958"/>
                <a:gd name="connsiteY1" fmla="*/ 1335639 h 2472851"/>
                <a:gd name="connsiteX2" fmla="*/ 48319 w 1115958"/>
                <a:gd name="connsiteY2" fmla="*/ 2295814 h 2472851"/>
                <a:gd name="connsiteX3" fmla="*/ 21519 w 1115958"/>
                <a:gd name="connsiteY3" fmla="*/ 2381627 h 2472851"/>
                <a:gd name="connsiteX4" fmla="*/ 43038 w 1115958"/>
                <a:gd name="connsiteY4" fmla="*/ 2467439 h 2472851"/>
                <a:gd name="connsiteX5" fmla="*/ 289782 w 1115958"/>
                <a:gd name="connsiteY5" fmla="*/ 2472852 h 2472851"/>
                <a:gd name="connsiteX6" fmla="*/ 311301 w 1115958"/>
                <a:gd name="connsiteY6" fmla="*/ 2274427 h 2472851"/>
                <a:gd name="connsiteX7" fmla="*/ 295195 w 1115958"/>
                <a:gd name="connsiteY7" fmla="*/ 2065177 h 2472851"/>
                <a:gd name="connsiteX8" fmla="*/ 376915 w 1115958"/>
                <a:gd name="connsiteY8" fmla="*/ 1348708 h 2472851"/>
                <a:gd name="connsiteX9" fmla="*/ 531245 w 1115958"/>
                <a:gd name="connsiteY9" fmla="*/ 439888 h 2472851"/>
                <a:gd name="connsiteX10" fmla="*/ 723201 w 1115958"/>
                <a:gd name="connsiteY10" fmla="*/ 1482312 h 2472851"/>
                <a:gd name="connsiteX11" fmla="*/ 826308 w 1115958"/>
                <a:gd name="connsiteY11" fmla="*/ 2247495 h 2472851"/>
                <a:gd name="connsiteX12" fmla="*/ 788815 w 1115958"/>
                <a:gd name="connsiteY12" fmla="*/ 2301095 h 2472851"/>
                <a:gd name="connsiteX13" fmla="*/ 837134 w 1115958"/>
                <a:gd name="connsiteY13" fmla="*/ 2419120 h 2472851"/>
                <a:gd name="connsiteX14" fmla="*/ 992653 w 1115958"/>
                <a:gd name="connsiteY14" fmla="*/ 2413708 h 2472851"/>
                <a:gd name="connsiteX15" fmla="*/ 1115959 w 1115958"/>
                <a:gd name="connsiteY15" fmla="*/ 2419120 h 2472851"/>
                <a:gd name="connsiteX16" fmla="*/ 1099852 w 1115958"/>
                <a:gd name="connsiteY16" fmla="*/ 2242083 h 2472851"/>
                <a:gd name="connsiteX17" fmla="*/ 1067640 w 1115958"/>
                <a:gd name="connsiteY17" fmla="*/ 2129470 h 2472851"/>
                <a:gd name="connsiteX18" fmla="*/ 1038991 w 1115958"/>
                <a:gd name="connsiteY18" fmla="*/ 1409305 h 2472851"/>
                <a:gd name="connsiteX19" fmla="*/ 1024733 w 1115958"/>
                <a:gd name="connsiteY19" fmla="*/ 477382 h 2472851"/>
                <a:gd name="connsiteX20" fmla="*/ 992521 w 1115958"/>
                <a:gd name="connsiteY20" fmla="*/ 0 h 2472851"/>
                <a:gd name="connsiteX21" fmla="*/ 264 w 1115958"/>
                <a:gd name="connsiteY21" fmla="*/ 48319 h 247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15958" h="2472851">
                  <a:moveTo>
                    <a:pt x="0" y="48319"/>
                  </a:moveTo>
                  <a:lnTo>
                    <a:pt x="21519" y="1335639"/>
                  </a:lnTo>
                  <a:lnTo>
                    <a:pt x="48319" y="2295814"/>
                  </a:lnTo>
                  <a:cubicBezTo>
                    <a:pt x="48319" y="2295814"/>
                    <a:pt x="10826" y="2338721"/>
                    <a:pt x="21519" y="2381627"/>
                  </a:cubicBezTo>
                  <a:cubicBezTo>
                    <a:pt x="32213" y="2424533"/>
                    <a:pt x="43038" y="2467439"/>
                    <a:pt x="43038" y="2467439"/>
                  </a:cubicBezTo>
                  <a:lnTo>
                    <a:pt x="289782" y="2472852"/>
                  </a:lnTo>
                  <a:cubicBezTo>
                    <a:pt x="289782" y="2472852"/>
                    <a:pt x="300476" y="2328027"/>
                    <a:pt x="311301" y="2274427"/>
                  </a:cubicBezTo>
                  <a:cubicBezTo>
                    <a:pt x="321995" y="2220827"/>
                    <a:pt x="289782" y="2113496"/>
                    <a:pt x="295195" y="2065177"/>
                  </a:cubicBezTo>
                  <a:cubicBezTo>
                    <a:pt x="300608" y="2016858"/>
                    <a:pt x="376915" y="1348708"/>
                    <a:pt x="376915" y="1348708"/>
                  </a:cubicBezTo>
                  <a:lnTo>
                    <a:pt x="531245" y="439888"/>
                  </a:lnTo>
                  <a:lnTo>
                    <a:pt x="723201" y="1482312"/>
                  </a:lnTo>
                  <a:lnTo>
                    <a:pt x="826308" y="2247495"/>
                  </a:lnTo>
                  <a:cubicBezTo>
                    <a:pt x="826308" y="2247495"/>
                    <a:pt x="788815" y="2284989"/>
                    <a:pt x="788815" y="2301095"/>
                  </a:cubicBezTo>
                  <a:cubicBezTo>
                    <a:pt x="788815" y="2317202"/>
                    <a:pt x="837134" y="2419120"/>
                    <a:pt x="837134" y="2419120"/>
                  </a:cubicBezTo>
                  <a:cubicBezTo>
                    <a:pt x="837134" y="2419120"/>
                    <a:pt x="955159" y="2413708"/>
                    <a:pt x="992653" y="2413708"/>
                  </a:cubicBezTo>
                  <a:cubicBezTo>
                    <a:pt x="1030146" y="2413708"/>
                    <a:pt x="1115959" y="2419120"/>
                    <a:pt x="1115959" y="2419120"/>
                  </a:cubicBezTo>
                  <a:cubicBezTo>
                    <a:pt x="1115959" y="2419120"/>
                    <a:pt x="1099852" y="2274295"/>
                    <a:pt x="1099852" y="2242083"/>
                  </a:cubicBezTo>
                  <a:cubicBezTo>
                    <a:pt x="1099852" y="2209870"/>
                    <a:pt x="1067640" y="2129470"/>
                    <a:pt x="1067640" y="2129470"/>
                  </a:cubicBezTo>
                  <a:cubicBezTo>
                    <a:pt x="1067640" y="2129470"/>
                    <a:pt x="1038991" y="1473731"/>
                    <a:pt x="1038991" y="1409305"/>
                  </a:cubicBezTo>
                  <a:cubicBezTo>
                    <a:pt x="1038991" y="1344880"/>
                    <a:pt x="1024733" y="557781"/>
                    <a:pt x="1024733" y="477382"/>
                  </a:cubicBezTo>
                  <a:cubicBezTo>
                    <a:pt x="1024733" y="396982"/>
                    <a:pt x="992521" y="0"/>
                    <a:pt x="992521" y="0"/>
                  </a:cubicBezTo>
                  <a:lnTo>
                    <a:pt x="264" y="48319"/>
                  </a:lnTo>
                  <a:close/>
                </a:path>
              </a:pathLst>
            </a:custGeom>
            <a:solidFill>
              <a:srgbClr val="221A30"/>
            </a:solidFill>
            <a:ln w="13160" cap="rnd">
              <a:solidFill>
                <a:srgbClr val="22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04" name="Рисунок 94">
              <a:extLst>
                <a:ext uri="{FF2B5EF4-FFF2-40B4-BE49-F238E27FC236}">
                  <a16:creationId xmlns:a16="http://schemas.microsoft.com/office/drawing/2014/main" id="{BFD42A13-6832-4E49-0F3A-394ACA4DCFBF}"/>
                </a:ext>
              </a:extLst>
            </p:cNvPr>
            <p:cNvGrpSpPr/>
            <p:nvPr/>
          </p:nvGrpSpPr>
          <p:grpSpPr>
            <a:xfrm>
              <a:off x="389062" y="1976566"/>
              <a:ext cx="1478251" cy="1872914"/>
              <a:chOff x="389062" y="1976566"/>
              <a:chExt cx="1478251" cy="1872914"/>
            </a:xfrm>
          </p:grpSpPr>
          <p:sp>
            <p:nvSpPr>
              <p:cNvPr id="105" name="Полилиния: фигура 104">
                <a:extLst>
                  <a:ext uri="{FF2B5EF4-FFF2-40B4-BE49-F238E27FC236}">
                    <a16:creationId xmlns:a16="http://schemas.microsoft.com/office/drawing/2014/main" id="{9C072989-8758-B0E9-CC87-1751576E881D}"/>
                  </a:ext>
                </a:extLst>
              </p:cNvPr>
              <p:cNvSpPr/>
              <p:nvPr/>
            </p:nvSpPr>
            <p:spPr>
              <a:xfrm>
                <a:off x="389062" y="1976566"/>
                <a:ext cx="1478251" cy="1872914"/>
              </a:xfrm>
              <a:custGeom>
                <a:avLst/>
                <a:gdLst>
                  <a:gd name="connsiteX0" fmla="*/ 577848 w 1478251"/>
                  <a:gd name="connsiteY0" fmla="*/ 528 h 1872914"/>
                  <a:gd name="connsiteX1" fmla="*/ 560554 w 1478251"/>
                  <a:gd name="connsiteY1" fmla="*/ 226149 h 1872914"/>
                  <a:gd name="connsiteX2" fmla="*/ 359488 w 1478251"/>
                  <a:gd name="connsiteY2" fmla="*/ 270904 h 1872914"/>
                  <a:gd name="connsiteX3" fmla="*/ 38682 w 1478251"/>
                  <a:gd name="connsiteY3" fmla="*/ 440284 h 1872914"/>
                  <a:gd name="connsiteX4" fmla="*/ 0 w 1478251"/>
                  <a:gd name="connsiteY4" fmla="*/ 790795 h 1872914"/>
                  <a:gd name="connsiteX5" fmla="*/ 49639 w 1478251"/>
                  <a:gd name="connsiteY5" fmla="*/ 787627 h 1872914"/>
                  <a:gd name="connsiteX6" fmla="*/ 273544 w 1478251"/>
                  <a:gd name="connsiteY6" fmla="*/ 699966 h 1872914"/>
                  <a:gd name="connsiteX7" fmla="*/ 293743 w 1478251"/>
                  <a:gd name="connsiteY7" fmla="*/ 1481388 h 1872914"/>
                  <a:gd name="connsiteX8" fmla="*/ 279881 w 1478251"/>
                  <a:gd name="connsiteY8" fmla="*/ 1812492 h 1872914"/>
                  <a:gd name="connsiteX9" fmla="*/ 655872 w 1478251"/>
                  <a:gd name="connsiteY9" fmla="*/ 1866092 h 1872914"/>
                  <a:gd name="connsiteX10" fmla="*/ 1172859 w 1478251"/>
                  <a:gd name="connsiteY10" fmla="*/ 1826618 h 1872914"/>
                  <a:gd name="connsiteX11" fmla="*/ 1291544 w 1478251"/>
                  <a:gd name="connsiteY11" fmla="*/ 1766549 h 1872914"/>
                  <a:gd name="connsiteX12" fmla="*/ 1258539 w 1478251"/>
                  <a:gd name="connsiteY12" fmla="*/ 1378677 h 1872914"/>
                  <a:gd name="connsiteX13" fmla="*/ 1195962 w 1478251"/>
                  <a:gd name="connsiteY13" fmla="*/ 878060 h 1872914"/>
                  <a:gd name="connsiteX14" fmla="*/ 1327717 w 1478251"/>
                  <a:gd name="connsiteY14" fmla="*/ 1151340 h 1872914"/>
                  <a:gd name="connsiteX15" fmla="*/ 1442970 w 1478251"/>
                  <a:gd name="connsiteY15" fmla="*/ 1184213 h 1872914"/>
                  <a:gd name="connsiteX16" fmla="*/ 1472675 w 1478251"/>
                  <a:gd name="connsiteY16" fmla="*/ 947106 h 1872914"/>
                  <a:gd name="connsiteX17" fmla="*/ 1347520 w 1478251"/>
                  <a:gd name="connsiteY17" fmla="*/ 515667 h 1872914"/>
                  <a:gd name="connsiteX18" fmla="*/ 1179592 w 1478251"/>
                  <a:gd name="connsiteY18" fmla="*/ 304832 h 1872914"/>
                  <a:gd name="connsiteX19" fmla="*/ 883209 w 1478251"/>
                  <a:gd name="connsiteY19" fmla="*/ 225753 h 1872914"/>
                  <a:gd name="connsiteX20" fmla="*/ 873307 w 1478251"/>
                  <a:gd name="connsiteY20" fmla="*/ 14918 h 1872914"/>
                  <a:gd name="connsiteX21" fmla="*/ 577716 w 1478251"/>
                  <a:gd name="connsiteY21" fmla="*/ 0 h 187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478251" h="1872914">
                    <a:moveTo>
                      <a:pt x="577848" y="528"/>
                    </a:moveTo>
                    <a:lnTo>
                      <a:pt x="560554" y="226149"/>
                    </a:lnTo>
                    <a:cubicBezTo>
                      <a:pt x="560554" y="226149"/>
                      <a:pt x="422726" y="246084"/>
                      <a:pt x="359488" y="270904"/>
                    </a:cubicBezTo>
                    <a:cubicBezTo>
                      <a:pt x="296251" y="295723"/>
                      <a:pt x="38682" y="440284"/>
                      <a:pt x="38682" y="440284"/>
                    </a:cubicBezTo>
                    <a:lnTo>
                      <a:pt x="0" y="790795"/>
                    </a:lnTo>
                    <a:lnTo>
                      <a:pt x="49639" y="787627"/>
                    </a:lnTo>
                    <a:lnTo>
                      <a:pt x="273544" y="699966"/>
                    </a:lnTo>
                    <a:cubicBezTo>
                      <a:pt x="273544" y="699966"/>
                      <a:pt x="283841" y="1343032"/>
                      <a:pt x="293743" y="1481388"/>
                    </a:cubicBezTo>
                    <a:cubicBezTo>
                      <a:pt x="303644" y="1619744"/>
                      <a:pt x="279881" y="1812492"/>
                      <a:pt x="279881" y="1812492"/>
                    </a:cubicBezTo>
                    <a:cubicBezTo>
                      <a:pt x="279881" y="1812492"/>
                      <a:pt x="333217" y="1846289"/>
                      <a:pt x="655872" y="1866092"/>
                    </a:cubicBezTo>
                    <a:cubicBezTo>
                      <a:pt x="978659" y="1885895"/>
                      <a:pt x="1077409" y="1859491"/>
                      <a:pt x="1172859" y="1826618"/>
                    </a:cubicBezTo>
                    <a:cubicBezTo>
                      <a:pt x="1268309" y="1793745"/>
                      <a:pt x="1291544" y="1766549"/>
                      <a:pt x="1291544" y="1766549"/>
                    </a:cubicBezTo>
                    <a:cubicBezTo>
                      <a:pt x="1291544" y="1766549"/>
                      <a:pt x="1271741" y="1517033"/>
                      <a:pt x="1258539" y="1378677"/>
                    </a:cubicBezTo>
                    <a:cubicBezTo>
                      <a:pt x="1245338" y="1240321"/>
                      <a:pt x="1195962" y="878060"/>
                      <a:pt x="1195962" y="878060"/>
                    </a:cubicBezTo>
                    <a:cubicBezTo>
                      <a:pt x="1195962" y="878060"/>
                      <a:pt x="1314516" y="1125068"/>
                      <a:pt x="1327717" y="1151340"/>
                    </a:cubicBezTo>
                    <a:cubicBezTo>
                      <a:pt x="1340919" y="1177744"/>
                      <a:pt x="1410098" y="1207316"/>
                      <a:pt x="1442970" y="1184213"/>
                    </a:cubicBezTo>
                    <a:cubicBezTo>
                      <a:pt x="1475843" y="1161109"/>
                      <a:pt x="1485745" y="1012984"/>
                      <a:pt x="1472675" y="947106"/>
                    </a:cubicBezTo>
                    <a:cubicBezTo>
                      <a:pt x="1459473" y="881228"/>
                      <a:pt x="1386994" y="627619"/>
                      <a:pt x="1347520" y="515667"/>
                    </a:cubicBezTo>
                    <a:cubicBezTo>
                      <a:pt x="1308047" y="403715"/>
                      <a:pt x="1347520" y="370710"/>
                      <a:pt x="1179592" y="304832"/>
                    </a:cubicBezTo>
                    <a:cubicBezTo>
                      <a:pt x="1011663" y="238955"/>
                      <a:pt x="886773" y="253873"/>
                      <a:pt x="883209" y="225753"/>
                    </a:cubicBezTo>
                    <a:cubicBezTo>
                      <a:pt x="876608" y="173077"/>
                      <a:pt x="873307" y="14918"/>
                      <a:pt x="873307" y="14918"/>
                    </a:cubicBezTo>
                    <a:lnTo>
                      <a:pt x="577716" y="0"/>
                    </a:lnTo>
                    <a:close/>
                  </a:path>
                </a:pathLst>
              </a:custGeom>
              <a:solidFill>
                <a:srgbClr val="F2673A"/>
              </a:solidFill>
              <a:ln w="20530" cap="flat">
                <a:solidFill>
                  <a:srgbClr val="22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6" name="Полилиния: фигура 105">
                <a:extLst>
                  <a:ext uri="{FF2B5EF4-FFF2-40B4-BE49-F238E27FC236}">
                    <a16:creationId xmlns:a16="http://schemas.microsoft.com/office/drawing/2014/main" id="{28446083-3659-F31B-BC1F-2222E194152A}"/>
                  </a:ext>
                </a:extLst>
              </p:cNvPr>
              <p:cNvSpPr/>
              <p:nvPr/>
            </p:nvSpPr>
            <p:spPr>
              <a:xfrm>
                <a:off x="1185270" y="3727933"/>
                <a:ext cx="46734" cy="3168"/>
              </a:xfrm>
              <a:custGeom>
                <a:avLst/>
                <a:gdLst>
                  <a:gd name="connsiteX0" fmla="*/ 0 w 46734"/>
                  <a:gd name="connsiteY0" fmla="*/ 0 h 3168"/>
                  <a:gd name="connsiteX1" fmla="*/ 46735 w 46734"/>
                  <a:gd name="connsiteY1" fmla="*/ 3169 h 3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734" h="3168">
                    <a:moveTo>
                      <a:pt x="0" y="0"/>
                    </a:moveTo>
                    <a:cubicBezTo>
                      <a:pt x="15182" y="1188"/>
                      <a:pt x="30760" y="2244"/>
                      <a:pt x="46735" y="3169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7" name="Полилиния: фигура 106">
                <a:extLst>
                  <a:ext uri="{FF2B5EF4-FFF2-40B4-BE49-F238E27FC236}">
                    <a16:creationId xmlns:a16="http://schemas.microsoft.com/office/drawing/2014/main" id="{4D7F7F37-02EE-C323-1545-0E01947C9860}"/>
                  </a:ext>
                </a:extLst>
              </p:cNvPr>
              <p:cNvSpPr/>
              <p:nvPr/>
            </p:nvSpPr>
            <p:spPr>
              <a:xfrm>
                <a:off x="732180" y="3642517"/>
                <a:ext cx="408731" cy="81587"/>
              </a:xfrm>
              <a:custGeom>
                <a:avLst/>
                <a:gdLst>
                  <a:gd name="connsiteX0" fmla="*/ 0 w 408731"/>
                  <a:gd name="connsiteY0" fmla="*/ 0 h 81587"/>
                  <a:gd name="connsiteX1" fmla="*/ 408732 w 408731"/>
                  <a:gd name="connsiteY1" fmla="*/ 81588 h 81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8731" h="81587">
                    <a:moveTo>
                      <a:pt x="0" y="0"/>
                    </a:moveTo>
                    <a:cubicBezTo>
                      <a:pt x="0" y="0"/>
                      <a:pt x="146277" y="56768"/>
                      <a:pt x="408732" y="81588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8" name="Полилиния: фигура 107">
                <a:extLst>
                  <a:ext uri="{FF2B5EF4-FFF2-40B4-BE49-F238E27FC236}">
                    <a16:creationId xmlns:a16="http://schemas.microsoft.com/office/drawing/2014/main" id="{295BBF10-7A46-87D2-1653-0154D86784B3}"/>
                  </a:ext>
                </a:extLst>
              </p:cNvPr>
              <p:cNvSpPr/>
              <p:nvPr/>
            </p:nvSpPr>
            <p:spPr>
              <a:xfrm>
                <a:off x="791588" y="3739155"/>
                <a:ext cx="219151" cy="37097"/>
              </a:xfrm>
              <a:custGeom>
                <a:avLst/>
                <a:gdLst>
                  <a:gd name="connsiteX0" fmla="*/ 0 w 219151"/>
                  <a:gd name="connsiteY0" fmla="*/ 0 h 37097"/>
                  <a:gd name="connsiteX1" fmla="*/ 219152 w 219151"/>
                  <a:gd name="connsiteY1" fmla="*/ 37097 h 37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151" h="37097">
                    <a:moveTo>
                      <a:pt x="0" y="0"/>
                    </a:moveTo>
                    <a:cubicBezTo>
                      <a:pt x="0" y="0"/>
                      <a:pt x="163440" y="37097"/>
                      <a:pt x="219152" y="37097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9" name="Полилиния: фигура 108">
                <a:extLst>
                  <a:ext uri="{FF2B5EF4-FFF2-40B4-BE49-F238E27FC236}">
                    <a16:creationId xmlns:a16="http://schemas.microsoft.com/office/drawing/2014/main" id="{00FDD159-12B9-4909-A16B-94DF214AD83A}"/>
                  </a:ext>
                </a:extLst>
              </p:cNvPr>
              <p:cNvSpPr/>
              <p:nvPr/>
            </p:nvSpPr>
            <p:spPr>
              <a:xfrm>
                <a:off x="708680" y="2482200"/>
                <a:ext cx="45282" cy="173077"/>
              </a:xfrm>
              <a:custGeom>
                <a:avLst/>
                <a:gdLst>
                  <a:gd name="connsiteX0" fmla="*/ 45283 w 45282"/>
                  <a:gd name="connsiteY0" fmla="*/ 0 h 173077"/>
                  <a:gd name="connsiteX1" fmla="*/ 0 w 45282"/>
                  <a:gd name="connsiteY1" fmla="*/ 173077 h 173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282" h="173077">
                    <a:moveTo>
                      <a:pt x="45283" y="0"/>
                    </a:moveTo>
                    <a:cubicBezTo>
                      <a:pt x="45283" y="0"/>
                      <a:pt x="28780" y="74195"/>
                      <a:pt x="0" y="173077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0" name="Полилиния: фигура 109">
                <a:extLst>
                  <a:ext uri="{FF2B5EF4-FFF2-40B4-BE49-F238E27FC236}">
                    <a16:creationId xmlns:a16="http://schemas.microsoft.com/office/drawing/2014/main" id="{21EA095B-520D-898D-092F-5A62F96025C7}"/>
                  </a:ext>
                </a:extLst>
              </p:cNvPr>
              <p:cNvSpPr/>
              <p:nvPr/>
            </p:nvSpPr>
            <p:spPr>
              <a:xfrm>
                <a:off x="716733" y="2585307"/>
                <a:ext cx="49507" cy="164891"/>
              </a:xfrm>
              <a:custGeom>
                <a:avLst/>
                <a:gdLst>
                  <a:gd name="connsiteX0" fmla="*/ 49507 w 49507"/>
                  <a:gd name="connsiteY0" fmla="*/ 0 h 164891"/>
                  <a:gd name="connsiteX1" fmla="*/ 0 w 49507"/>
                  <a:gd name="connsiteY1" fmla="*/ 164892 h 16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507" h="164891">
                    <a:moveTo>
                      <a:pt x="49507" y="0"/>
                    </a:moveTo>
                    <a:cubicBezTo>
                      <a:pt x="49507" y="0"/>
                      <a:pt x="20595" y="90697"/>
                      <a:pt x="0" y="164892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1" name="Полилиния: фигура 110">
                <a:extLst>
                  <a:ext uri="{FF2B5EF4-FFF2-40B4-BE49-F238E27FC236}">
                    <a16:creationId xmlns:a16="http://schemas.microsoft.com/office/drawing/2014/main" id="{9ED3CBDC-2EA1-CBBE-6F5E-2EEDB6977B2F}"/>
                  </a:ext>
                </a:extLst>
              </p:cNvPr>
              <p:cNvSpPr/>
              <p:nvPr/>
            </p:nvSpPr>
            <p:spPr>
              <a:xfrm>
                <a:off x="867367" y="3220188"/>
                <a:ext cx="34853" cy="65745"/>
              </a:xfrm>
              <a:custGeom>
                <a:avLst/>
                <a:gdLst>
                  <a:gd name="connsiteX0" fmla="*/ 0 w 34853"/>
                  <a:gd name="connsiteY0" fmla="*/ 0 h 65745"/>
                  <a:gd name="connsiteX1" fmla="*/ 34853 w 34853"/>
                  <a:gd name="connsiteY1" fmla="*/ 65746 h 65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853" h="65745">
                    <a:moveTo>
                      <a:pt x="0" y="0"/>
                    </a:moveTo>
                    <a:cubicBezTo>
                      <a:pt x="12146" y="26932"/>
                      <a:pt x="24027" y="49771"/>
                      <a:pt x="34853" y="65746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2" name="Полилиния: фигура 111">
                <a:extLst>
                  <a:ext uri="{FF2B5EF4-FFF2-40B4-BE49-F238E27FC236}">
                    <a16:creationId xmlns:a16="http://schemas.microsoft.com/office/drawing/2014/main" id="{6EF50E12-367D-0BC6-CE18-2D28B41FBDB3}"/>
                  </a:ext>
                </a:extLst>
              </p:cNvPr>
              <p:cNvSpPr/>
              <p:nvPr/>
            </p:nvSpPr>
            <p:spPr>
              <a:xfrm>
                <a:off x="725050" y="2803799"/>
                <a:ext cx="130435" cy="388928"/>
              </a:xfrm>
              <a:custGeom>
                <a:avLst/>
                <a:gdLst>
                  <a:gd name="connsiteX0" fmla="*/ 0 w 130435"/>
                  <a:gd name="connsiteY0" fmla="*/ 0 h 388928"/>
                  <a:gd name="connsiteX1" fmla="*/ 130435 w 130435"/>
                  <a:gd name="connsiteY1" fmla="*/ 388929 h 38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0435" h="388928">
                    <a:moveTo>
                      <a:pt x="0" y="0"/>
                    </a:moveTo>
                    <a:cubicBezTo>
                      <a:pt x="0" y="0"/>
                      <a:pt x="67462" y="238823"/>
                      <a:pt x="130435" y="388929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3" name="Полилиния: фигура 112">
                <a:extLst>
                  <a:ext uri="{FF2B5EF4-FFF2-40B4-BE49-F238E27FC236}">
                    <a16:creationId xmlns:a16="http://schemas.microsoft.com/office/drawing/2014/main" id="{DC6BC369-AA41-0F52-06F6-D5E7D7A8D6BA}"/>
                  </a:ext>
                </a:extLst>
              </p:cNvPr>
              <p:cNvSpPr/>
              <p:nvPr/>
            </p:nvSpPr>
            <p:spPr>
              <a:xfrm>
                <a:off x="1252599" y="2433485"/>
                <a:ext cx="12673" cy="48715"/>
              </a:xfrm>
              <a:custGeom>
                <a:avLst/>
                <a:gdLst>
                  <a:gd name="connsiteX0" fmla="*/ 12674 w 12673"/>
                  <a:gd name="connsiteY0" fmla="*/ 0 h 48715"/>
                  <a:gd name="connsiteX1" fmla="*/ 0 w 12673"/>
                  <a:gd name="connsiteY1" fmla="*/ 48715 h 48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73" h="48715">
                    <a:moveTo>
                      <a:pt x="12674" y="0"/>
                    </a:moveTo>
                    <a:cubicBezTo>
                      <a:pt x="8449" y="16370"/>
                      <a:pt x="4225" y="32873"/>
                      <a:pt x="0" y="48715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4" name="Полилиния: фигура 113">
                <a:extLst>
                  <a:ext uri="{FF2B5EF4-FFF2-40B4-BE49-F238E27FC236}">
                    <a16:creationId xmlns:a16="http://schemas.microsoft.com/office/drawing/2014/main" id="{D69F770E-F461-DE10-B73B-8EBC02D1D5E7}"/>
                  </a:ext>
                </a:extLst>
              </p:cNvPr>
              <p:cNvSpPr/>
              <p:nvPr/>
            </p:nvSpPr>
            <p:spPr>
              <a:xfrm>
                <a:off x="1274251" y="2272025"/>
                <a:ext cx="31948" cy="126342"/>
              </a:xfrm>
              <a:custGeom>
                <a:avLst/>
                <a:gdLst>
                  <a:gd name="connsiteX0" fmla="*/ 31949 w 31948"/>
                  <a:gd name="connsiteY0" fmla="*/ 0 h 126342"/>
                  <a:gd name="connsiteX1" fmla="*/ 0 w 31948"/>
                  <a:gd name="connsiteY1" fmla="*/ 126342 h 12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48" h="126342">
                    <a:moveTo>
                      <a:pt x="31949" y="0"/>
                    </a:moveTo>
                    <a:cubicBezTo>
                      <a:pt x="31949" y="0"/>
                      <a:pt x="17294" y="58485"/>
                      <a:pt x="0" y="126342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5" name="Полилиния: фигура 114">
                <a:extLst>
                  <a:ext uri="{FF2B5EF4-FFF2-40B4-BE49-F238E27FC236}">
                    <a16:creationId xmlns:a16="http://schemas.microsoft.com/office/drawing/2014/main" id="{4E0C293C-FA2F-11FB-41E0-4B91846DE640}"/>
                  </a:ext>
                </a:extLst>
              </p:cNvPr>
              <p:cNvSpPr/>
              <p:nvPr/>
            </p:nvSpPr>
            <p:spPr>
              <a:xfrm>
                <a:off x="955820" y="2243113"/>
                <a:ext cx="78287" cy="144297"/>
              </a:xfrm>
              <a:custGeom>
                <a:avLst/>
                <a:gdLst>
                  <a:gd name="connsiteX0" fmla="*/ 0 w 78287"/>
                  <a:gd name="connsiteY0" fmla="*/ 0 h 144297"/>
                  <a:gd name="connsiteX1" fmla="*/ 78287 w 78287"/>
                  <a:gd name="connsiteY1" fmla="*/ 144297 h 14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287" h="144297">
                    <a:moveTo>
                      <a:pt x="0" y="0"/>
                    </a:moveTo>
                    <a:cubicBezTo>
                      <a:pt x="0" y="0"/>
                      <a:pt x="45283" y="103107"/>
                      <a:pt x="78287" y="144297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17" name="Полилиния: фигура 116">
              <a:extLst>
                <a:ext uri="{FF2B5EF4-FFF2-40B4-BE49-F238E27FC236}">
                  <a16:creationId xmlns:a16="http://schemas.microsoft.com/office/drawing/2014/main" id="{7ABF59A6-8CF0-3712-D4FD-7D85A3FC9249}"/>
                </a:ext>
              </a:extLst>
            </p:cNvPr>
            <p:cNvSpPr/>
            <p:nvPr/>
          </p:nvSpPr>
          <p:spPr>
            <a:xfrm>
              <a:off x="389194" y="2385826"/>
              <a:ext cx="191181" cy="381535"/>
            </a:xfrm>
            <a:custGeom>
              <a:avLst/>
              <a:gdLst>
                <a:gd name="connsiteX0" fmla="*/ 94394 w 191181"/>
                <a:gd name="connsiteY0" fmla="*/ 0 h 381535"/>
                <a:gd name="connsiteX1" fmla="*/ 38682 w 191181"/>
                <a:gd name="connsiteY1" fmla="*/ 31024 h 381535"/>
                <a:gd name="connsiteX2" fmla="*/ 0 w 191181"/>
                <a:gd name="connsiteY2" fmla="*/ 381536 h 381535"/>
                <a:gd name="connsiteX3" fmla="*/ 49639 w 191181"/>
                <a:gd name="connsiteY3" fmla="*/ 378367 h 381535"/>
                <a:gd name="connsiteX4" fmla="*/ 190900 w 191181"/>
                <a:gd name="connsiteY4" fmla="*/ 323051 h 381535"/>
                <a:gd name="connsiteX5" fmla="*/ 94262 w 191181"/>
                <a:gd name="connsiteY5" fmla="*/ 0 h 38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181" h="381535">
                  <a:moveTo>
                    <a:pt x="94394" y="0"/>
                  </a:moveTo>
                  <a:cubicBezTo>
                    <a:pt x="61125" y="18351"/>
                    <a:pt x="38682" y="31024"/>
                    <a:pt x="38682" y="31024"/>
                  </a:cubicBezTo>
                  <a:lnTo>
                    <a:pt x="0" y="381536"/>
                  </a:lnTo>
                  <a:lnTo>
                    <a:pt x="49639" y="378367"/>
                  </a:lnTo>
                  <a:lnTo>
                    <a:pt x="190900" y="323051"/>
                  </a:lnTo>
                  <a:cubicBezTo>
                    <a:pt x="196313" y="124494"/>
                    <a:pt x="122382" y="28912"/>
                    <a:pt x="94262" y="0"/>
                  </a:cubicBezTo>
                  <a:close/>
                </a:path>
              </a:pathLst>
            </a:custGeom>
            <a:noFill/>
            <a:ln w="13160" cap="rnd">
              <a:solidFill>
                <a:srgbClr val="22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: фигура 117">
              <a:extLst>
                <a:ext uri="{FF2B5EF4-FFF2-40B4-BE49-F238E27FC236}">
                  <a16:creationId xmlns:a16="http://schemas.microsoft.com/office/drawing/2014/main" id="{8AD4C4F8-A0D9-76AB-E6E3-1B64A9E19ACD}"/>
                </a:ext>
              </a:extLst>
            </p:cNvPr>
            <p:cNvSpPr/>
            <p:nvPr/>
          </p:nvSpPr>
          <p:spPr>
            <a:xfrm>
              <a:off x="949615" y="1977095"/>
              <a:ext cx="322787" cy="400535"/>
            </a:xfrm>
            <a:custGeom>
              <a:avLst/>
              <a:gdLst>
                <a:gd name="connsiteX0" fmla="*/ 312886 w 322787"/>
                <a:gd name="connsiteY0" fmla="*/ 14786 h 400535"/>
                <a:gd name="connsiteX1" fmla="*/ 17295 w 322787"/>
                <a:gd name="connsiteY1" fmla="*/ 0 h 400535"/>
                <a:gd name="connsiteX2" fmla="*/ 0 w 322787"/>
                <a:gd name="connsiteY2" fmla="*/ 225621 h 400535"/>
                <a:gd name="connsiteX3" fmla="*/ 204234 w 322787"/>
                <a:gd name="connsiteY3" fmla="*/ 400150 h 400535"/>
                <a:gd name="connsiteX4" fmla="*/ 322787 w 322787"/>
                <a:gd name="connsiteY4" fmla="*/ 225621 h 400535"/>
                <a:gd name="connsiteX5" fmla="*/ 312886 w 322787"/>
                <a:gd name="connsiteY5" fmla="*/ 14786 h 40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787" h="400535">
                  <a:moveTo>
                    <a:pt x="312886" y="14786"/>
                  </a:moveTo>
                  <a:lnTo>
                    <a:pt x="17295" y="0"/>
                  </a:lnTo>
                  <a:lnTo>
                    <a:pt x="0" y="225621"/>
                  </a:lnTo>
                  <a:cubicBezTo>
                    <a:pt x="0" y="225621"/>
                    <a:pt x="171229" y="410052"/>
                    <a:pt x="204234" y="400150"/>
                  </a:cubicBezTo>
                  <a:cubicBezTo>
                    <a:pt x="237107" y="390249"/>
                    <a:pt x="322787" y="225621"/>
                    <a:pt x="322787" y="225621"/>
                  </a:cubicBezTo>
                  <a:cubicBezTo>
                    <a:pt x="316186" y="172945"/>
                    <a:pt x="312886" y="14786"/>
                    <a:pt x="312886" y="14786"/>
                  </a:cubicBezTo>
                  <a:close/>
                </a:path>
              </a:pathLst>
            </a:custGeom>
            <a:solidFill>
              <a:srgbClr val="FFFFFF"/>
            </a:solidFill>
            <a:ln w="13160" cap="rnd">
              <a:solidFill>
                <a:srgbClr val="22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: фигура 118">
              <a:extLst>
                <a:ext uri="{FF2B5EF4-FFF2-40B4-BE49-F238E27FC236}">
                  <a16:creationId xmlns:a16="http://schemas.microsoft.com/office/drawing/2014/main" id="{B7B7A618-BEDA-86B1-C41D-7BEB86953306}"/>
                </a:ext>
              </a:extLst>
            </p:cNvPr>
            <p:cNvSpPr/>
            <p:nvPr/>
          </p:nvSpPr>
          <p:spPr>
            <a:xfrm>
              <a:off x="953444" y="2003894"/>
              <a:ext cx="131095" cy="148785"/>
            </a:xfrm>
            <a:custGeom>
              <a:avLst/>
              <a:gdLst>
                <a:gd name="connsiteX0" fmla="*/ 131095 w 131095"/>
                <a:gd name="connsiteY0" fmla="*/ 106276 h 148785"/>
                <a:gd name="connsiteX1" fmla="*/ 0 w 131095"/>
                <a:gd name="connsiteY1" fmla="*/ 148786 h 148785"/>
                <a:gd name="connsiteX2" fmla="*/ 10562 w 131095"/>
                <a:gd name="connsiteY2" fmla="*/ 0 h 148785"/>
                <a:gd name="connsiteX3" fmla="*/ 131095 w 131095"/>
                <a:gd name="connsiteY3" fmla="*/ 106276 h 14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95" h="148785">
                  <a:moveTo>
                    <a:pt x="131095" y="106276"/>
                  </a:moveTo>
                  <a:lnTo>
                    <a:pt x="0" y="148786"/>
                  </a:lnTo>
                  <a:lnTo>
                    <a:pt x="10562" y="0"/>
                  </a:lnTo>
                  <a:lnTo>
                    <a:pt x="131095" y="106276"/>
                  </a:lnTo>
                  <a:close/>
                </a:path>
              </a:pathLst>
            </a:custGeom>
            <a:solidFill>
              <a:srgbClr val="221A30"/>
            </a:solidFill>
            <a:ln w="13160" cap="rnd">
              <a:solidFill>
                <a:srgbClr val="22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20" name="Рисунок 94">
              <a:extLst>
                <a:ext uri="{FF2B5EF4-FFF2-40B4-BE49-F238E27FC236}">
                  <a16:creationId xmlns:a16="http://schemas.microsoft.com/office/drawing/2014/main" id="{70B3BB24-065B-C92E-1559-1E79FDF26114}"/>
                </a:ext>
              </a:extLst>
            </p:cNvPr>
            <p:cNvGrpSpPr/>
            <p:nvPr/>
          </p:nvGrpSpPr>
          <p:grpSpPr>
            <a:xfrm>
              <a:off x="857202" y="1392925"/>
              <a:ext cx="511927" cy="759710"/>
              <a:chOff x="857202" y="1392925"/>
              <a:chExt cx="511927" cy="759710"/>
            </a:xfrm>
          </p:grpSpPr>
          <p:sp>
            <p:nvSpPr>
              <p:cNvPr id="121" name="Полилиния: фигура 120">
                <a:extLst>
                  <a:ext uri="{FF2B5EF4-FFF2-40B4-BE49-F238E27FC236}">
                    <a16:creationId xmlns:a16="http://schemas.microsoft.com/office/drawing/2014/main" id="{08166AC5-8087-1E10-2755-9FDF06E03481}"/>
                  </a:ext>
                </a:extLst>
              </p:cNvPr>
              <p:cNvSpPr/>
              <p:nvPr/>
            </p:nvSpPr>
            <p:spPr>
              <a:xfrm>
                <a:off x="857202" y="1393057"/>
                <a:ext cx="511927" cy="759578"/>
              </a:xfrm>
              <a:custGeom>
                <a:avLst/>
                <a:gdLst>
                  <a:gd name="connsiteX0" fmla="*/ 105879 w 511927"/>
                  <a:gd name="connsiteY0" fmla="*/ 139001 h 759578"/>
                  <a:gd name="connsiteX1" fmla="*/ 36437 w 511927"/>
                  <a:gd name="connsiteY1" fmla="*/ 217552 h 759578"/>
                  <a:gd name="connsiteX2" fmla="*/ 33401 w 511927"/>
                  <a:gd name="connsiteY2" fmla="*/ 410960 h 759578"/>
                  <a:gd name="connsiteX3" fmla="*/ 0 w 511927"/>
                  <a:gd name="connsiteY3" fmla="*/ 444493 h 759578"/>
                  <a:gd name="connsiteX4" fmla="*/ 21387 w 511927"/>
                  <a:gd name="connsiteY4" fmla="*/ 537831 h 759578"/>
                  <a:gd name="connsiteX5" fmla="*/ 62577 w 511927"/>
                  <a:gd name="connsiteY5" fmla="*/ 531362 h 759578"/>
                  <a:gd name="connsiteX6" fmla="*/ 82776 w 511927"/>
                  <a:gd name="connsiteY6" fmla="*/ 624039 h 759578"/>
                  <a:gd name="connsiteX7" fmla="*/ 228393 w 511927"/>
                  <a:gd name="connsiteY7" fmla="*/ 754078 h 759578"/>
                  <a:gd name="connsiteX8" fmla="*/ 316054 w 511927"/>
                  <a:gd name="connsiteY8" fmla="*/ 751042 h 759578"/>
                  <a:gd name="connsiteX9" fmla="*/ 414276 w 511927"/>
                  <a:gd name="connsiteY9" fmla="*/ 646482 h 759578"/>
                  <a:gd name="connsiteX10" fmla="*/ 439624 w 511927"/>
                  <a:gd name="connsiteY10" fmla="*/ 558822 h 759578"/>
                  <a:gd name="connsiteX11" fmla="*/ 489923 w 511927"/>
                  <a:gd name="connsiteY11" fmla="*/ 552749 h 759578"/>
                  <a:gd name="connsiteX12" fmla="*/ 500617 w 511927"/>
                  <a:gd name="connsiteY12" fmla="*/ 456639 h 759578"/>
                  <a:gd name="connsiteX13" fmla="*/ 468668 w 511927"/>
                  <a:gd name="connsiteY13" fmla="*/ 459279 h 759578"/>
                  <a:gd name="connsiteX14" fmla="*/ 480814 w 511927"/>
                  <a:gd name="connsiteY14" fmla="*/ 302176 h 759578"/>
                  <a:gd name="connsiteX15" fmla="*/ 447545 w 511927"/>
                  <a:gd name="connsiteY15" fmla="*/ 199465 h 759578"/>
                  <a:gd name="connsiteX16" fmla="*/ 462595 w 511927"/>
                  <a:gd name="connsiteY16" fmla="*/ 157219 h 759578"/>
                  <a:gd name="connsiteX17" fmla="*/ 350775 w 511927"/>
                  <a:gd name="connsiteY17" fmla="*/ 48435 h 759578"/>
                  <a:gd name="connsiteX18" fmla="*/ 211759 w 511927"/>
                  <a:gd name="connsiteY18" fmla="*/ 54508 h 759578"/>
                  <a:gd name="connsiteX19" fmla="*/ 211759 w 511927"/>
                  <a:gd name="connsiteY19" fmla="*/ 116 h 759578"/>
                  <a:gd name="connsiteX20" fmla="*/ 106011 w 511927"/>
                  <a:gd name="connsiteY20" fmla="*/ 139133 h 75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11927" h="759578">
                    <a:moveTo>
                      <a:pt x="105879" y="139001"/>
                    </a:moveTo>
                    <a:cubicBezTo>
                      <a:pt x="105879" y="139001"/>
                      <a:pt x="57560" y="151146"/>
                      <a:pt x="36437" y="217552"/>
                    </a:cubicBezTo>
                    <a:cubicBezTo>
                      <a:pt x="15314" y="284090"/>
                      <a:pt x="33401" y="410960"/>
                      <a:pt x="33401" y="410960"/>
                    </a:cubicBezTo>
                    <a:cubicBezTo>
                      <a:pt x="33401" y="410960"/>
                      <a:pt x="0" y="408188"/>
                      <a:pt x="0" y="444493"/>
                    </a:cubicBezTo>
                    <a:cubicBezTo>
                      <a:pt x="0" y="480798"/>
                      <a:pt x="3300" y="513671"/>
                      <a:pt x="21387" y="537831"/>
                    </a:cubicBezTo>
                    <a:cubicBezTo>
                      <a:pt x="39474" y="561990"/>
                      <a:pt x="62577" y="531362"/>
                      <a:pt x="62577" y="531362"/>
                    </a:cubicBezTo>
                    <a:cubicBezTo>
                      <a:pt x="62577" y="531362"/>
                      <a:pt x="64557" y="599880"/>
                      <a:pt x="82776" y="624039"/>
                    </a:cubicBezTo>
                    <a:cubicBezTo>
                      <a:pt x="100863" y="648199"/>
                      <a:pt x="177038" y="745101"/>
                      <a:pt x="228393" y="754078"/>
                    </a:cubicBezTo>
                    <a:cubicBezTo>
                      <a:pt x="279749" y="763187"/>
                      <a:pt x="300872" y="760151"/>
                      <a:pt x="316054" y="751042"/>
                    </a:cubicBezTo>
                    <a:cubicBezTo>
                      <a:pt x="331104" y="741932"/>
                      <a:pt x="396190" y="682788"/>
                      <a:pt x="414276" y="646482"/>
                    </a:cubicBezTo>
                    <a:cubicBezTo>
                      <a:pt x="432363" y="610177"/>
                      <a:pt x="439624" y="558822"/>
                      <a:pt x="439624" y="558822"/>
                    </a:cubicBezTo>
                    <a:cubicBezTo>
                      <a:pt x="439624" y="558822"/>
                      <a:pt x="461671" y="592355"/>
                      <a:pt x="489923" y="552749"/>
                    </a:cubicBezTo>
                    <a:cubicBezTo>
                      <a:pt x="516327" y="515783"/>
                      <a:pt x="517779" y="469313"/>
                      <a:pt x="500617" y="456639"/>
                    </a:cubicBezTo>
                    <a:cubicBezTo>
                      <a:pt x="480682" y="441721"/>
                      <a:pt x="468668" y="459279"/>
                      <a:pt x="468668" y="459279"/>
                    </a:cubicBezTo>
                    <a:cubicBezTo>
                      <a:pt x="468668" y="459279"/>
                      <a:pt x="477778" y="344422"/>
                      <a:pt x="480814" y="302176"/>
                    </a:cubicBezTo>
                    <a:cubicBezTo>
                      <a:pt x="483850" y="259930"/>
                      <a:pt x="462727" y="214516"/>
                      <a:pt x="447545" y="199465"/>
                    </a:cubicBezTo>
                    <a:cubicBezTo>
                      <a:pt x="432363" y="184415"/>
                      <a:pt x="480814" y="205538"/>
                      <a:pt x="462595" y="157219"/>
                    </a:cubicBezTo>
                    <a:cubicBezTo>
                      <a:pt x="444509" y="108900"/>
                      <a:pt x="420349" y="69558"/>
                      <a:pt x="350775" y="48435"/>
                    </a:cubicBezTo>
                    <a:cubicBezTo>
                      <a:pt x="281333" y="27312"/>
                      <a:pt x="211759" y="54508"/>
                      <a:pt x="211759" y="54508"/>
                    </a:cubicBezTo>
                    <a:cubicBezTo>
                      <a:pt x="211759" y="54508"/>
                      <a:pt x="263114" y="-2920"/>
                      <a:pt x="211759" y="116"/>
                    </a:cubicBezTo>
                    <a:cubicBezTo>
                      <a:pt x="160403" y="3153"/>
                      <a:pt x="96902" y="118009"/>
                      <a:pt x="106011" y="13913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2" name="Полилиния: фигура 121">
                <a:extLst>
                  <a:ext uri="{FF2B5EF4-FFF2-40B4-BE49-F238E27FC236}">
                    <a16:creationId xmlns:a16="http://schemas.microsoft.com/office/drawing/2014/main" id="{D7FF8EFE-270A-4875-AE9F-408137DA469D}"/>
                  </a:ext>
                </a:extLst>
              </p:cNvPr>
              <p:cNvSpPr/>
              <p:nvPr/>
            </p:nvSpPr>
            <p:spPr>
              <a:xfrm>
                <a:off x="883394" y="1392925"/>
                <a:ext cx="454652" cy="462383"/>
              </a:xfrm>
              <a:custGeom>
                <a:avLst/>
                <a:gdLst>
                  <a:gd name="connsiteX0" fmla="*/ 436272 w 454652"/>
                  <a:gd name="connsiteY0" fmla="*/ 157219 h 462383"/>
                  <a:gd name="connsiteX1" fmla="*/ 324451 w 454652"/>
                  <a:gd name="connsiteY1" fmla="*/ 48435 h 462383"/>
                  <a:gd name="connsiteX2" fmla="*/ 185435 w 454652"/>
                  <a:gd name="connsiteY2" fmla="*/ 54508 h 462383"/>
                  <a:gd name="connsiteX3" fmla="*/ 185435 w 454652"/>
                  <a:gd name="connsiteY3" fmla="*/ 116 h 462383"/>
                  <a:gd name="connsiteX4" fmla="*/ 79688 w 454652"/>
                  <a:gd name="connsiteY4" fmla="*/ 139133 h 462383"/>
                  <a:gd name="connsiteX5" fmla="*/ 10246 w 454652"/>
                  <a:gd name="connsiteY5" fmla="*/ 217684 h 462383"/>
                  <a:gd name="connsiteX6" fmla="*/ 7209 w 454652"/>
                  <a:gd name="connsiteY6" fmla="*/ 411092 h 462383"/>
                  <a:gd name="connsiteX7" fmla="*/ 28332 w 454652"/>
                  <a:gd name="connsiteY7" fmla="*/ 432215 h 462383"/>
                  <a:gd name="connsiteX8" fmla="*/ 37441 w 454652"/>
                  <a:gd name="connsiteY8" fmla="*/ 383896 h 462383"/>
                  <a:gd name="connsiteX9" fmla="*/ 73747 w 454652"/>
                  <a:gd name="connsiteY9" fmla="*/ 329504 h 462383"/>
                  <a:gd name="connsiteX10" fmla="*/ 88797 w 454652"/>
                  <a:gd name="connsiteY10" fmla="*/ 238807 h 462383"/>
                  <a:gd name="connsiteX11" fmla="*/ 185435 w 454652"/>
                  <a:gd name="connsiteY11" fmla="*/ 196561 h 462383"/>
                  <a:gd name="connsiteX12" fmla="*/ 294219 w 454652"/>
                  <a:gd name="connsiteY12" fmla="*/ 238807 h 462383"/>
                  <a:gd name="connsiteX13" fmla="*/ 312306 w 454652"/>
                  <a:gd name="connsiteY13" fmla="*/ 202502 h 462383"/>
                  <a:gd name="connsiteX14" fmla="*/ 384784 w 454652"/>
                  <a:gd name="connsiteY14" fmla="*/ 269039 h 462383"/>
                  <a:gd name="connsiteX15" fmla="*/ 415017 w 454652"/>
                  <a:gd name="connsiteY15" fmla="*/ 338482 h 462383"/>
                  <a:gd name="connsiteX16" fmla="*/ 421089 w 454652"/>
                  <a:gd name="connsiteY16" fmla="*/ 462316 h 462383"/>
                  <a:gd name="connsiteX17" fmla="*/ 442212 w 454652"/>
                  <a:gd name="connsiteY17" fmla="*/ 459279 h 462383"/>
                  <a:gd name="connsiteX18" fmla="*/ 454358 w 454652"/>
                  <a:gd name="connsiteY18" fmla="*/ 302176 h 462383"/>
                  <a:gd name="connsiteX19" fmla="*/ 421089 w 454652"/>
                  <a:gd name="connsiteY19" fmla="*/ 199465 h 462383"/>
                  <a:gd name="connsiteX20" fmla="*/ 436140 w 454652"/>
                  <a:gd name="connsiteY20" fmla="*/ 157219 h 46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54652" h="462383">
                    <a:moveTo>
                      <a:pt x="436272" y="157219"/>
                    </a:moveTo>
                    <a:cubicBezTo>
                      <a:pt x="418185" y="108900"/>
                      <a:pt x="394025" y="69558"/>
                      <a:pt x="324451" y="48435"/>
                    </a:cubicBezTo>
                    <a:cubicBezTo>
                      <a:pt x="255009" y="27312"/>
                      <a:pt x="185435" y="54508"/>
                      <a:pt x="185435" y="54508"/>
                    </a:cubicBezTo>
                    <a:cubicBezTo>
                      <a:pt x="185435" y="54508"/>
                      <a:pt x="236791" y="-2920"/>
                      <a:pt x="185435" y="116"/>
                    </a:cubicBezTo>
                    <a:cubicBezTo>
                      <a:pt x="134080" y="3153"/>
                      <a:pt x="70578" y="118009"/>
                      <a:pt x="79688" y="139133"/>
                    </a:cubicBezTo>
                    <a:cubicBezTo>
                      <a:pt x="79688" y="139133"/>
                      <a:pt x="31369" y="151278"/>
                      <a:pt x="10246" y="217684"/>
                    </a:cubicBezTo>
                    <a:cubicBezTo>
                      <a:pt x="-10878" y="284222"/>
                      <a:pt x="7209" y="411092"/>
                      <a:pt x="7209" y="411092"/>
                    </a:cubicBezTo>
                    <a:cubicBezTo>
                      <a:pt x="7209" y="411092"/>
                      <a:pt x="19355" y="438288"/>
                      <a:pt x="28332" y="432215"/>
                    </a:cubicBezTo>
                    <a:cubicBezTo>
                      <a:pt x="37441" y="426142"/>
                      <a:pt x="34405" y="395910"/>
                      <a:pt x="37441" y="383896"/>
                    </a:cubicBezTo>
                    <a:cubicBezTo>
                      <a:pt x="40478" y="371750"/>
                      <a:pt x="70710" y="362773"/>
                      <a:pt x="73747" y="329504"/>
                    </a:cubicBezTo>
                    <a:cubicBezTo>
                      <a:pt x="76783" y="296235"/>
                      <a:pt x="61601" y="266003"/>
                      <a:pt x="88797" y="238807"/>
                    </a:cubicBezTo>
                    <a:cubicBezTo>
                      <a:pt x="115993" y="211611"/>
                      <a:pt x="185435" y="196561"/>
                      <a:pt x="185435" y="196561"/>
                    </a:cubicBezTo>
                    <a:cubicBezTo>
                      <a:pt x="185435" y="196561"/>
                      <a:pt x="270059" y="238807"/>
                      <a:pt x="294219" y="238807"/>
                    </a:cubicBezTo>
                    <a:cubicBezTo>
                      <a:pt x="318378" y="238807"/>
                      <a:pt x="312306" y="202502"/>
                      <a:pt x="312306" y="202502"/>
                    </a:cubicBezTo>
                    <a:cubicBezTo>
                      <a:pt x="312306" y="202502"/>
                      <a:pt x="360625" y="247784"/>
                      <a:pt x="384784" y="269039"/>
                    </a:cubicBezTo>
                    <a:cubicBezTo>
                      <a:pt x="408944" y="290163"/>
                      <a:pt x="415017" y="311286"/>
                      <a:pt x="415017" y="338482"/>
                    </a:cubicBezTo>
                    <a:cubicBezTo>
                      <a:pt x="415017" y="365678"/>
                      <a:pt x="399966" y="465352"/>
                      <a:pt x="421089" y="462316"/>
                    </a:cubicBezTo>
                    <a:lnTo>
                      <a:pt x="442212" y="459279"/>
                    </a:lnTo>
                    <a:cubicBezTo>
                      <a:pt x="442212" y="459279"/>
                      <a:pt x="451322" y="344422"/>
                      <a:pt x="454358" y="302176"/>
                    </a:cubicBezTo>
                    <a:cubicBezTo>
                      <a:pt x="457395" y="259930"/>
                      <a:pt x="436272" y="214516"/>
                      <a:pt x="421089" y="199465"/>
                    </a:cubicBezTo>
                    <a:cubicBezTo>
                      <a:pt x="406039" y="184415"/>
                      <a:pt x="454358" y="205538"/>
                      <a:pt x="436140" y="157219"/>
                    </a:cubicBezTo>
                    <a:close/>
                  </a:path>
                </a:pathLst>
              </a:custGeom>
              <a:solidFill>
                <a:srgbClr val="221A30"/>
              </a:solidFill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3" name="Полилиния: фигура 122">
                <a:extLst>
                  <a:ext uri="{FF2B5EF4-FFF2-40B4-BE49-F238E27FC236}">
                    <a16:creationId xmlns:a16="http://schemas.microsoft.com/office/drawing/2014/main" id="{6D582839-8A0D-64D0-644A-48A20C987B1D}"/>
                  </a:ext>
                </a:extLst>
              </p:cNvPr>
              <p:cNvSpPr/>
              <p:nvPr/>
            </p:nvSpPr>
            <p:spPr>
              <a:xfrm>
                <a:off x="1019057" y="1755302"/>
                <a:ext cx="33268" cy="51487"/>
              </a:xfrm>
              <a:custGeom>
                <a:avLst/>
                <a:gdLst>
                  <a:gd name="connsiteX0" fmla="*/ 33269 w 33268"/>
                  <a:gd name="connsiteY0" fmla="*/ 25744 h 51487"/>
                  <a:gd name="connsiteX1" fmla="*/ 16634 w 33268"/>
                  <a:gd name="connsiteY1" fmla="*/ 51487 h 51487"/>
                  <a:gd name="connsiteX2" fmla="*/ 0 w 33268"/>
                  <a:gd name="connsiteY2" fmla="*/ 25744 h 51487"/>
                  <a:gd name="connsiteX3" fmla="*/ 16634 w 33268"/>
                  <a:gd name="connsiteY3" fmla="*/ 0 h 51487"/>
                  <a:gd name="connsiteX4" fmla="*/ 33269 w 33268"/>
                  <a:gd name="connsiteY4" fmla="*/ 25744 h 5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68" h="51487">
                    <a:moveTo>
                      <a:pt x="33269" y="25744"/>
                    </a:moveTo>
                    <a:cubicBezTo>
                      <a:pt x="33269" y="39870"/>
                      <a:pt x="25876" y="51487"/>
                      <a:pt x="16634" y="51487"/>
                    </a:cubicBezTo>
                    <a:cubicBezTo>
                      <a:pt x="7393" y="51487"/>
                      <a:pt x="0" y="40002"/>
                      <a:pt x="0" y="25744"/>
                    </a:cubicBezTo>
                    <a:cubicBezTo>
                      <a:pt x="0" y="11486"/>
                      <a:pt x="7393" y="0"/>
                      <a:pt x="16634" y="0"/>
                    </a:cubicBezTo>
                    <a:cubicBezTo>
                      <a:pt x="25876" y="0"/>
                      <a:pt x="33269" y="11486"/>
                      <a:pt x="33269" y="25744"/>
                    </a:cubicBezTo>
                    <a:close/>
                  </a:path>
                </a:pathLst>
              </a:custGeom>
              <a:solidFill>
                <a:srgbClr val="221A3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4" name="Полилиния: фигура 123">
                <a:extLst>
                  <a:ext uri="{FF2B5EF4-FFF2-40B4-BE49-F238E27FC236}">
                    <a16:creationId xmlns:a16="http://schemas.microsoft.com/office/drawing/2014/main" id="{33FA81EB-7884-EF97-2184-3CA9157CCC29}"/>
                  </a:ext>
                </a:extLst>
              </p:cNvPr>
              <p:cNvSpPr/>
              <p:nvPr/>
            </p:nvSpPr>
            <p:spPr>
              <a:xfrm>
                <a:off x="1180781" y="1772069"/>
                <a:ext cx="33268" cy="51487"/>
              </a:xfrm>
              <a:custGeom>
                <a:avLst/>
                <a:gdLst>
                  <a:gd name="connsiteX0" fmla="*/ 33269 w 33268"/>
                  <a:gd name="connsiteY0" fmla="*/ 25744 h 51487"/>
                  <a:gd name="connsiteX1" fmla="*/ 16634 w 33268"/>
                  <a:gd name="connsiteY1" fmla="*/ 51487 h 51487"/>
                  <a:gd name="connsiteX2" fmla="*/ 0 w 33268"/>
                  <a:gd name="connsiteY2" fmla="*/ 25744 h 51487"/>
                  <a:gd name="connsiteX3" fmla="*/ 16634 w 33268"/>
                  <a:gd name="connsiteY3" fmla="*/ 0 h 51487"/>
                  <a:gd name="connsiteX4" fmla="*/ 33269 w 33268"/>
                  <a:gd name="connsiteY4" fmla="*/ 25744 h 5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68" h="51487">
                    <a:moveTo>
                      <a:pt x="33269" y="25744"/>
                    </a:moveTo>
                    <a:cubicBezTo>
                      <a:pt x="33269" y="39962"/>
                      <a:pt x="25821" y="51487"/>
                      <a:pt x="16634" y="51487"/>
                    </a:cubicBezTo>
                    <a:cubicBezTo>
                      <a:pt x="7448" y="51487"/>
                      <a:pt x="0" y="39962"/>
                      <a:pt x="0" y="25744"/>
                    </a:cubicBezTo>
                    <a:cubicBezTo>
                      <a:pt x="0" y="11526"/>
                      <a:pt x="7447" y="0"/>
                      <a:pt x="16634" y="0"/>
                    </a:cubicBezTo>
                    <a:cubicBezTo>
                      <a:pt x="25821" y="0"/>
                      <a:pt x="33269" y="11526"/>
                      <a:pt x="33269" y="25744"/>
                    </a:cubicBezTo>
                    <a:close/>
                  </a:path>
                </a:pathLst>
              </a:custGeom>
              <a:solidFill>
                <a:srgbClr val="221A3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5" name="Полилиния: фигура 124">
                <a:extLst>
                  <a:ext uri="{FF2B5EF4-FFF2-40B4-BE49-F238E27FC236}">
                    <a16:creationId xmlns:a16="http://schemas.microsoft.com/office/drawing/2014/main" id="{8AC1D6CD-544D-1061-C146-F1845FF609DF}"/>
                  </a:ext>
                </a:extLst>
              </p:cNvPr>
              <p:cNvSpPr/>
              <p:nvPr/>
            </p:nvSpPr>
            <p:spPr>
              <a:xfrm>
                <a:off x="985392" y="1696775"/>
                <a:ext cx="99146" cy="23146"/>
              </a:xfrm>
              <a:custGeom>
                <a:avLst/>
                <a:gdLst>
                  <a:gd name="connsiteX0" fmla="*/ 0 w 99146"/>
                  <a:gd name="connsiteY0" fmla="*/ 23147 h 23146"/>
                  <a:gd name="connsiteX1" fmla="*/ 99146 w 99146"/>
                  <a:gd name="connsiteY1" fmla="*/ 18526 h 23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9146" h="23146">
                    <a:moveTo>
                      <a:pt x="0" y="23147"/>
                    </a:moveTo>
                    <a:cubicBezTo>
                      <a:pt x="0" y="23147"/>
                      <a:pt x="57956" y="-25701"/>
                      <a:pt x="99146" y="18526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6" name="Полилиния: фигура 125">
                <a:extLst>
                  <a:ext uri="{FF2B5EF4-FFF2-40B4-BE49-F238E27FC236}">
                    <a16:creationId xmlns:a16="http://schemas.microsoft.com/office/drawing/2014/main" id="{F0F60B12-F168-EF6F-3EE8-065CC4E8AB19}"/>
                  </a:ext>
                </a:extLst>
              </p:cNvPr>
              <p:cNvSpPr/>
              <p:nvPr/>
            </p:nvSpPr>
            <p:spPr>
              <a:xfrm>
                <a:off x="1176028" y="1712218"/>
                <a:ext cx="83964" cy="32126"/>
              </a:xfrm>
              <a:custGeom>
                <a:avLst/>
                <a:gdLst>
                  <a:gd name="connsiteX0" fmla="*/ 0 w 83964"/>
                  <a:gd name="connsiteY0" fmla="*/ 12324 h 32126"/>
                  <a:gd name="connsiteX1" fmla="*/ 83964 w 83964"/>
                  <a:gd name="connsiteY1" fmla="*/ 32127 h 3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964" h="32126">
                    <a:moveTo>
                      <a:pt x="0" y="12324"/>
                    </a:moveTo>
                    <a:cubicBezTo>
                      <a:pt x="0" y="12324"/>
                      <a:pt x="54920" y="-25830"/>
                      <a:pt x="83964" y="32127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7" name="Полилиния: фигура 126">
                <a:extLst>
                  <a:ext uri="{FF2B5EF4-FFF2-40B4-BE49-F238E27FC236}">
                    <a16:creationId xmlns:a16="http://schemas.microsoft.com/office/drawing/2014/main" id="{0694E805-27DD-D20E-182F-DFD6B712E73E}"/>
                  </a:ext>
                </a:extLst>
              </p:cNvPr>
              <p:cNvSpPr/>
              <p:nvPr/>
            </p:nvSpPr>
            <p:spPr>
              <a:xfrm>
                <a:off x="1108962" y="1779594"/>
                <a:ext cx="52148" cy="90794"/>
              </a:xfrm>
              <a:custGeom>
                <a:avLst/>
                <a:gdLst>
                  <a:gd name="connsiteX0" fmla="*/ 0 w 52148"/>
                  <a:gd name="connsiteY0" fmla="*/ 86869 h 90794"/>
                  <a:gd name="connsiteX1" fmla="*/ 45811 w 52148"/>
                  <a:gd name="connsiteY1" fmla="*/ 88453 h 90794"/>
                  <a:gd name="connsiteX2" fmla="*/ 50431 w 52148"/>
                  <a:gd name="connsiteY2" fmla="*/ 0 h 90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148" h="90794">
                    <a:moveTo>
                      <a:pt x="0" y="86869"/>
                    </a:moveTo>
                    <a:cubicBezTo>
                      <a:pt x="0" y="86869"/>
                      <a:pt x="35117" y="94526"/>
                      <a:pt x="45811" y="88453"/>
                    </a:cubicBezTo>
                    <a:cubicBezTo>
                      <a:pt x="56504" y="82380"/>
                      <a:pt x="50431" y="0"/>
                      <a:pt x="50431" y="0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8" name="Полилиния: фигура 127">
                <a:extLst>
                  <a:ext uri="{FF2B5EF4-FFF2-40B4-BE49-F238E27FC236}">
                    <a16:creationId xmlns:a16="http://schemas.microsoft.com/office/drawing/2014/main" id="{A32C6388-461A-A694-E38E-4A5AE99BA988}"/>
                  </a:ext>
                </a:extLst>
              </p:cNvPr>
              <p:cNvSpPr/>
              <p:nvPr/>
            </p:nvSpPr>
            <p:spPr>
              <a:xfrm>
                <a:off x="1032655" y="1929040"/>
                <a:ext cx="178621" cy="73677"/>
              </a:xfrm>
              <a:custGeom>
                <a:avLst/>
                <a:gdLst>
                  <a:gd name="connsiteX0" fmla="*/ 0 w 178621"/>
                  <a:gd name="connsiteY0" fmla="*/ 0 h 73677"/>
                  <a:gd name="connsiteX1" fmla="*/ 178622 w 178621"/>
                  <a:gd name="connsiteY1" fmla="*/ 3036 h 73677"/>
                  <a:gd name="connsiteX2" fmla="*/ 102315 w 178621"/>
                  <a:gd name="connsiteY2" fmla="*/ 73271 h 73677"/>
                  <a:gd name="connsiteX3" fmla="*/ 0 w 178621"/>
                  <a:gd name="connsiteY3" fmla="*/ 0 h 7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621" h="73677">
                    <a:moveTo>
                      <a:pt x="0" y="0"/>
                    </a:moveTo>
                    <a:cubicBezTo>
                      <a:pt x="0" y="0"/>
                      <a:pt x="85416" y="36569"/>
                      <a:pt x="178622" y="3036"/>
                    </a:cubicBezTo>
                    <a:cubicBezTo>
                      <a:pt x="178622" y="3036"/>
                      <a:pt x="158819" y="65614"/>
                      <a:pt x="102315" y="73271"/>
                    </a:cubicBezTo>
                    <a:cubicBezTo>
                      <a:pt x="65746" y="78155"/>
                      <a:pt x="12278" y="38154"/>
                      <a:pt x="0" y="0"/>
                    </a:cubicBezTo>
                    <a:close/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29" name="Рисунок 94">
              <a:extLst>
                <a:ext uri="{FF2B5EF4-FFF2-40B4-BE49-F238E27FC236}">
                  <a16:creationId xmlns:a16="http://schemas.microsoft.com/office/drawing/2014/main" id="{7053A68A-825F-3C65-836E-9E8E8FA678D8}"/>
                </a:ext>
              </a:extLst>
            </p:cNvPr>
            <p:cNvGrpSpPr/>
            <p:nvPr/>
          </p:nvGrpSpPr>
          <p:grpSpPr>
            <a:xfrm>
              <a:off x="299216" y="1587201"/>
              <a:ext cx="449623" cy="1184163"/>
              <a:chOff x="299216" y="1587201"/>
              <a:chExt cx="449623" cy="1184163"/>
            </a:xfrm>
          </p:grpSpPr>
          <p:sp>
            <p:nvSpPr>
              <p:cNvPr id="130" name="Полилиния: фигура 129">
                <a:extLst>
                  <a:ext uri="{FF2B5EF4-FFF2-40B4-BE49-F238E27FC236}">
                    <a16:creationId xmlns:a16="http://schemas.microsoft.com/office/drawing/2014/main" id="{A665EDB3-9744-F1E0-8ED0-F15DF4A0DA74}"/>
                  </a:ext>
                </a:extLst>
              </p:cNvPr>
              <p:cNvSpPr/>
              <p:nvPr/>
            </p:nvSpPr>
            <p:spPr>
              <a:xfrm>
                <a:off x="653628" y="1587201"/>
                <a:ext cx="64719" cy="38481"/>
              </a:xfrm>
              <a:custGeom>
                <a:avLst/>
                <a:gdLst>
                  <a:gd name="connsiteX0" fmla="*/ 0 w 64719"/>
                  <a:gd name="connsiteY0" fmla="*/ 12187 h 38481"/>
                  <a:gd name="connsiteX1" fmla="*/ 29968 w 64719"/>
                  <a:gd name="connsiteY1" fmla="*/ 41 h 38481"/>
                  <a:gd name="connsiteX2" fmla="*/ 64689 w 64719"/>
                  <a:gd name="connsiteY2" fmla="*/ 22484 h 38481"/>
                  <a:gd name="connsiteX3" fmla="*/ 52544 w 64719"/>
                  <a:gd name="connsiteY3" fmla="*/ 38459 h 38481"/>
                  <a:gd name="connsiteX4" fmla="*/ 0 w 64719"/>
                  <a:gd name="connsiteY4" fmla="*/ 12187 h 3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19" h="38481">
                    <a:moveTo>
                      <a:pt x="0" y="12187"/>
                    </a:moveTo>
                    <a:cubicBezTo>
                      <a:pt x="0" y="12187"/>
                      <a:pt x="15050" y="965"/>
                      <a:pt x="29968" y="41"/>
                    </a:cubicBezTo>
                    <a:cubicBezTo>
                      <a:pt x="45019" y="-883"/>
                      <a:pt x="65614" y="14035"/>
                      <a:pt x="64689" y="22484"/>
                    </a:cubicBezTo>
                    <a:cubicBezTo>
                      <a:pt x="63765" y="30933"/>
                      <a:pt x="55316" y="37534"/>
                      <a:pt x="52544" y="38459"/>
                    </a:cubicBezTo>
                    <a:cubicBezTo>
                      <a:pt x="49771" y="39383"/>
                      <a:pt x="0" y="12187"/>
                      <a:pt x="0" y="12187"/>
                    </a:cubicBezTo>
                    <a:close/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1" name="Полилиния: фигура 130">
                <a:extLst>
                  <a:ext uri="{FF2B5EF4-FFF2-40B4-BE49-F238E27FC236}">
                    <a16:creationId xmlns:a16="http://schemas.microsoft.com/office/drawing/2014/main" id="{2846394F-9836-BEF9-77ED-1453BF6F6CA7}"/>
                  </a:ext>
                </a:extLst>
              </p:cNvPr>
              <p:cNvSpPr/>
              <p:nvPr/>
            </p:nvSpPr>
            <p:spPr>
              <a:xfrm>
                <a:off x="299216" y="1599859"/>
                <a:ext cx="449623" cy="1171504"/>
              </a:xfrm>
              <a:custGeom>
                <a:avLst/>
                <a:gdLst>
                  <a:gd name="connsiteX0" fmla="*/ 442073 w 449623"/>
                  <a:gd name="connsiteY0" fmla="*/ 60653 h 1171504"/>
                  <a:gd name="connsiteX1" fmla="*/ 377251 w 449623"/>
                  <a:gd name="connsiteY1" fmla="*/ 15503 h 1171504"/>
                  <a:gd name="connsiteX2" fmla="*/ 347283 w 449623"/>
                  <a:gd name="connsiteY2" fmla="*/ 56 h 1171504"/>
                  <a:gd name="connsiteX3" fmla="*/ 238631 w 449623"/>
                  <a:gd name="connsiteY3" fmla="*/ 63294 h 1171504"/>
                  <a:gd name="connsiteX4" fmla="*/ 276653 w 449623"/>
                  <a:gd name="connsiteY4" fmla="*/ 299212 h 1171504"/>
                  <a:gd name="connsiteX5" fmla="*/ 2713 w 449623"/>
                  <a:gd name="connsiteY5" fmla="*/ 914950 h 1171504"/>
                  <a:gd name="connsiteX6" fmla="*/ 8126 w 449623"/>
                  <a:gd name="connsiteY6" fmla="*/ 1115619 h 1171504"/>
                  <a:gd name="connsiteX7" fmla="*/ 105820 w 449623"/>
                  <a:gd name="connsiteY7" fmla="*/ 1169879 h 1171504"/>
                  <a:gd name="connsiteX8" fmla="*/ 263187 w 449623"/>
                  <a:gd name="connsiteY8" fmla="*/ 933960 h 1171504"/>
                  <a:gd name="connsiteX9" fmla="*/ 371706 w 449623"/>
                  <a:gd name="connsiteY9" fmla="*/ 350831 h 1171504"/>
                  <a:gd name="connsiteX10" fmla="*/ 431379 w 449623"/>
                  <a:gd name="connsiteY10" fmla="*/ 249573 h 1171504"/>
                  <a:gd name="connsiteX11" fmla="*/ 408540 w 449623"/>
                  <a:gd name="connsiteY11" fmla="*/ 163760 h 1171504"/>
                  <a:gd name="connsiteX12" fmla="*/ 449202 w 449623"/>
                  <a:gd name="connsiteY12" fmla="*/ 119402 h 1171504"/>
                  <a:gd name="connsiteX13" fmla="*/ 442205 w 449623"/>
                  <a:gd name="connsiteY13" fmla="*/ 60653 h 1171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9623" h="1171504">
                    <a:moveTo>
                      <a:pt x="442073" y="60653"/>
                    </a:moveTo>
                    <a:cubicBezTo>
                      <a:pt x="442073" y="60653"/>
                      <a:pt x="401675" y="22368"/>
                      <a:pt x="377251" y="15503"/>
                    </a:cubicBezTo>
                    <a:cubicBezTo>
                      <a:pt x="365766" y="8242"/>
                      <a:pt x="353356" y="1113"/>
                      <a:pt x="347283" y="56"/>
                    </a:cubicBezTo>
                    <a:cubicBezTo>
                      <a:pt x="334213" y="-2188"/>
                      <a:pt x="238631" y="63294"/>
                      <a:pt x="238631" y="63294"/>
                    </a:cubicBezTo>
                    <a:cubicBezTo>
                      <a:pt x="238631" y="63294"/>
                      <a:pt x="279293" y="282974"/>
                      <a:pt x="276653" y="299212"/>
                    </a:cubicBezTo>
                    <a:cubicBezTo>
                      <a:pt x="273880" y="315450"/>
                      <a:pt x="-60" y="866102"/>
                      <a:pt x="2713" y="914950"/>
                    </a:cubicBezTo>
                    <a:cubicBezTo>
                      <a:pt x="5485" y="963797"/>
                      <a:pt x="-8113" y="1096740"/>
                      <a:pt x="8126" y="1115619"/>
                    </a:cubicBezTo>
                    <a:cubicBezTo>
                      <a:pt x="24364" y="1134630"/>
                      <a:pt x="81396" y="1180704"/>
                      <a:pt x="105820" y="1169879"/>
                    </a:cubicBezTo>
                    <a:cubicBezTo>
                      <a:pt x="130243" y="1159053"/>
                      <a:pt x="235991" y="1042348"/>
                      <a:pt x="263187" y="933960"/>
                    </a:cubicBezTo>
                    <a:cubicBezTo>
                      <a:pt x="290251" y="825441"/>
                      <a:pt x="363521" y="375255"/>
                      <a:pt x="371706" y="350831"/>
                    </a:cubicBezTo>
                    <a:cubicBezTo>
                      <a:pt x="379892" y="326408"/>
                      <a:pt x="429531" y="277297"/>
                      <a:pt x="431379" y="249573"/>
                    </a:cubicBezTo>
                    <a:cubicBezTo>
                      <a:pt x="433227" y="220529"/>
                      <a:pt x="408540" y="163760"/>
                      <a:pt x="408540" y="163760"/>
                    </a:cubicBezTo>
                    <a:cubicBezTo>
                      <a:pt x="408540" y="163760"/>
                      <a:pt x="440621" y="164552"/>
                      <a:pt x="449202" y="119402"/>
                    </a:cubicBezTo>
                    <a:cubicBezTo>
                      <a:pt x="451710" y="106068"/>
                      <a:pt x="442205" y="60653"/>
                      <a:pt x="442205" y="606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2" name="Полилиния: фигура 131">
                <a:extLst>
                  <a:ext uri="{FF2B5EF4-FFF2-40B4-BE49-F238E27FC236}">
                    <a16:creationId xmlns:a16="http://schemas.microsoft.com/office/drawing/2014/main" id="{0C38A3E9-8576-69C9-EAF8-5AFC623A0766}"/>
                  </a:ext>
                </a:extLst>
              </p:cNvPr>
              <p:cNvSpPr/>
              <p:nvPr/>
            </p:nvSpPr>
            <p:spPr>
              <a:xfrm>
                <a:off x="618115" y="1645858"/>
                <a:ext cx="102578" cy="41454"/>
              </a:xfrm>
              <a:custGeom>
                <a:avLst/>
                <a:gdLst>
                  <a:gd name="connsiteX0" fmla="*/ 102579 w 102578"/>
                  <a:gd name="connsiteY0" fmla="*/ 0 h 41454"/>
                  <a:gd name="connsiteX1" fmla="*/ 0 w 102578"/>
                  <a:gd name="connsiteY1" fmla="*/ 41454 h 41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578" h="41454">
                    <a:moveTo>
                      <a:pt x="102579" y="0"/>
                    </a:moveTo>
                    <a:cubicBezTo>
                      <a:pt x="102579" y="0"/>
                      <a:pt x="6601" y="32741"/>
                      <a:pt x="0" y="41454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3" name="Полилиния: фигура 132">
                <a:extLst>
                  <a:ext uri="{FF2B5EF4-FFF2-40B4-BE49-F238E27FC236}">
                    <a16:creationId xmlns:a16="http://schemas.microsoft.com/office/drawing/2014/main" id="{87EBA5E2-3C23-D7FC-32B5-41E61AE25FB8}"/>
                  </a:ext>
                </a:extLst>
              </p:cNvPr>
              <p:cNvSpPr/>
              <p:nvPr/>
            </p:nvSpPr>
            <p:spPr>
              <a:xfrm>
                <a:off x="588015" y="1624075"/>
                <a:ext cx="102182" cy="48451"/>
              </a:xfrm>
              <a:custGeom>
                <a:avLst/>
                <a:gdLst>
                  <a:gd name="connsiteX0" fmla="*/ 102183 w 102182"/>
                  <a:gd name="connsiteY0" fmla="*/ 0 h 48451"/>
                  <a:gd name="connsiteX1" fmla="*/ 0 w 102182"/>
                  <a:gd name="connsiteY1" fmla="*/ 48451 h 4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182" h="48451">
                    <a:moveTo>
                      <a:pt x="102183" y="0"/>
                    </a:moveTo>
                    <a:cubicBezTo>
                      <a:pt x="102183" y="0"/>
                      <a:pt x="8713" y="41850"/>
                      <a:pt x="0" y="48451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4" name="Полилиния: фигура 133">
                <a:extLst>
                  <a:ext uri="{FF2B5EF4-FFF2-40B4-BE49-F238E27FC236}">
                    <a16:creationId xmlns:a16="http://schemas.microsoft.com/office/drawing/2014/main" id="{73E65999-53B0-6504-4CC8-8F086410E49F}"/>
                  </a:ext>
                </a:extLst>
              </p:cNvPr>
              <p:cNvSpPr/>
              <p:nvPr/>
            </p:nvSpPr>
            <p:spPr>
              <a:xfrm>
                <a:off x="560819" y="1610609"/>
                <a:ext cx="104955" cy="50563"/>
              </a:xfrm>
              <a:custGeom>
                <a:avLst/>
                <a:gdLst>
                  <a:gd name="connsiteX0" fmla="*/ 104955 w 104955"/>
                  <a:gd name="connsiteY0" fmla="*/ 0 h 50563"/>
                  <a:gd name="connsiteX1" fmla="*/ 0 w 104955"/>
                  <a:gd name="connsiteY1" fmla="*/ 50563 h 50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955" h="50563">
                    <a:moveTo>
                      <a:pt x="104955" y="0"/>
                    </a:moveTo>
                    <a:lnTo>
                      <a:pt x="0" y="50563"/>
                    </a:lnTo>
                  </a:path>
                </a:pathLst>
              </a:custGeom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5" name="Полилиния: фигура 134">
                <a:extLst>
                  <a:ext uri="{FF2B5EF4-FFF2-40B4-BE49-F238E27FC236}">
                    <a16:creationId xmlns:a16="http://schemas.microsoft.com/office/drawing/2014/main" id="{9ADB5D5B-02DF-94D6-099F-F0B8B58CC877}"/>
                  </a:ext>
                </a:extLst>
              </p:cNvPr>
              <p:cNvSpPr/>
              <p:nvPr/>
            </p:nvSpPr>
            <p:spPr>
              <a:xfrm>
                <a:off x="700759" y="1719393"/>
                <a:ext cx="19406" cy="44358"/>
              </a:xfrm>
              <a:custGeom>
                <a:avLst/>
                <a:gdLst>
                  <a:gd name="connsiteX0" fmla="*/ 6865 w 19406"/>
                  <a:gd name="connsiteY0" fmla="*/ 44358 h 44358"/>
                  <a:gd name="connsiteX1" fmla="*/ 0 w 19406"/>
                  <a:gd name="connsiteY1" fmla="*/ 5809 h 44358"/>
                  <a:gd name="connsiteX2" fmla="*/ 19407 w 19406"/>
                  <a:gd name="connsiteY2" fmla="*/ 0 h 44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406" h="44358">
                    <a:moveTo>
                      <a:pt x="6865" y="44358"/>
                    </a:moveTo>
                    <a:lnTo>
                      <a:pt x="0" y="5809"/>
                    </a:lnTo>
                    <a:lnTo>
                      <a:pt x="19407" y="0"/>
                    </a:ln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36" name="Полилиния: фигура 135">
              <a:extLst>
                <a:ext uri="{FF2B5EF4-FFF2-40B4-BE49-F238E27FC236}">
                  <a16:creationId xmlns:a16="http://schemas.microsoft.com/office/drawing/2014/main" id="{10681CD8-7FD4-3E2C-81DA-2B2AA8885697}"/>
                </a:ext>
              </a:extLst>
            </p:cNvPr>
            <p:cNvSpPr/>
            <p:nvPr/>
          </p:nvSpPr>
          <p:spPr>
            <a:xfrm>
              <a:off x="1628194" y="2798518"/>
              <a:ext cx="239383" cy="370849"/>
            </a:xfrm>
            <a:custGeom>
              <a:avLst/>
              <a:gdLst>
                <a:gd name="connsiteX0" fmla="*/ 201725 w 239383"/>
                <a:gd name="connsiteY0" fmla="*/ 0 h 370849"/>
                <a:gd name="connsiteX1" fmla="*/ 0 w 239383"/>
                <a:gd name="connsiteY1" fmla="*/ 145485 h 370849"/>
                <a:gd name="connsiteX2" fmla="*/ 88849 w 239383"/>
                <a:gd name="connsiteY2" fmla="*/ 329652 h 370849"/>
                <a:gd name="connsiteX3" fmla="*/ 204102 w 239383"/>
                <a:gd name="connsiteY3" fmla="*/ 362525 h 370849"/>
                <a:gd name="connsiteX4" fmla="*/ 233806 w 239383"/>
                <a:gd name="connsiteY4" fmla="*/ 125418 h 370849"/>
                <a:gd name="connsiteX5" fmla="*/ 201725 w 239383"/>
                <a:gd name="connsiteY5" fmla="*/ 132 h 37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383" h="370849">
                  <a:moveTo>
                    <a:pt x="201725" y="0"/>
                  </a:moveTo>
                  <a:cubicBezTo>
                    <a:pt x="92282" y="9769"/>
                    <a:pt x="23367" y="106672"/>
                    <a:pt x="0" y="145485"/>
                  </a:cubicBezTo>
                  <a:cubicBezTo>
                    <a:pt x="35381" y="219020"/>
                    <a:pt x="80928" y="313810"/>
                    <a:pt x="88849" y="329652"/>
                  </a:cubicBezTo>
                  <a:cubicBezTo>
                    <a:pt x="102051" y="356056"/>
                    <a:pt x="171229" y="385628"/>
                    <a:pt x="204102" y="362525"/>
                  </a:cubicBezTo>
                  <a:cubicBezTo>
                    <a:pt x="236975" y="339421"/>
                    <a:pt x="246876" y="191296"/>
                    <a:pt x="233806" y="125418"/>
                  </a:cubicBezTo>
                  <a:cubicBezTo>
                    <a:pt x="229185" y="102183"/>
                    <a:pt x="217172" y="55580"/>
                    <a:pt x="201725" y="132"/>
                  </a:cubicBezTo>
                  <a:close/>
                </a:path>
              </a:pathLst>
            </a:custGeom>
            <a:solidFill>
              <a:srgbClr val="FFFFFF"/>
            </a:solidFill>
            <a:ln w="13160" cap="rnd">
              <a:solidFill>
                <a:srgbClr val="22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37" name="Рисунок 94">
              <a:extLst>
                <a:ext uri="{FF2B5EF4-FFF2-40B4-BE49-F238E27FC236}">
                  <a16:creationId xmlns:a16="http://schemas.microsoft.com/office/drawing/2014/main" id="{7E55E54D-A1E1-5154-2485-7E489FD075D8}"/>
                </a:ext>
              </a:extLst>
            </p:cNvPr>
            <p:cNvGrpSpPr/>
            <p:nvPr/>
          </p:nvGrpSpPr>
          <p:grpSpPr>
            <a:xfrm>
              <a:off x="1571294" y="2315064"/>
              <a:ext cx="375205" cy="926028"/>
              <a:chOff x="1571294" y="2315064"/>
              <a:chExt cx="375205" cy="926028"/>
            </a:xfrm>
          </p:grpSpPr>
          <p:sp>
            <p:nvSpPr>
              <p:cNvPr id="138" name="Полилиния: фигура 137">
                <a:extLst>
                  <a:ext uri="{FF2B5EF4-FFF2-40B4-BE49-F238E27FC236}">
                    <a16:creationId xmlns:a16="http://schemas.microsoft.com/office/drawing/2014/main" id="{09B7D7EF-7D61-FF6B-3C61-FEEDC668A3D6}"/>
                  </a:ext>
                </a:extLst>
              </p:cNvPr>
              <p:cNvSpPr/>
              <p:nvPr/>
            </p:nvSpPr>
            <p:spPr>
              <a:xfrm>
                <a:off x="1571294" y="2315064"/>
                <a:ext cx="297967" cy="432758"/>
              </a:xfrm>
              <a:custGeom>
                <a:avLst/>
                <a:gdLst>
                  <a:gd name="connsiteX0" fmla="*/ 130567 w 297967"/>
                  <a:gd name="connsiteY0" fmla="*/ 0 h 432758"/>
                  <a:gd name="connsiteX1" fmla="*/ 0 w 297967"/>
                  <a:gd name="connsiteY1" fmla="*/ 432759 h 432758"/>
                  <a:gd name="connsiteX2" fmla="*/ 182847 w 297967"/>
                  <a:gd name="connsiteY2" fmla="*/ 414012 h 432758"/>
                  <a:gd name="connsiteX3" fmla="*/ 297967 w 297967"/>
                  <a:gd name="connsiteY3" fmla="*/ 20463 h 432758"/>
                  <a:gd name="connsiteX4" fmla="*/ 130567 w 297967"/>
                  <a:gd name="connsiteY4" fmla="*/ 0 h 43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967" h="432758">
                    <a:moveTo>
                      <a:pt x="130567" y="0"/>
                    </a:moveTo>
                    <a:lnTo>
                      <a:pt x="0" y="432759"/>
                    </a:lnTo>
                    <a:lnTo>
                      <a:pt x="182847" y="414012"/>
                    </a:lnTo>
                    <a:lnTo>
                      <a:pt x="297967" y="20463"/>
                    </a:lnTo>
                    <a:lnTo>
                      <a:pt x="130567" y="0"/>
                    </a:lnTo>
                    <a:close/>
                  </a:path>
                </a:pathLst>
              </a:custGeom>
              <a:solidFill>
                <a:srgbClr val="221A30"/>
              </a:solidFill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9" name="Полилиния: фигура 138">
                <a:extLst>
                  <a:ext uri="{FF2B5EF4-FFF2-40B4-BE49-F238E27FC236}">
                    <a16:creationId xmlns:a16="http://schemas.microsoft.com/office/drawing/2014/main" id="{F44244F8-5600-323E-8314-0F32655FA6E5}"/>
                  </a:ext>
                </a:extLst>
              </p:cNvPr>
              <p:cNvSpPr/>
              <p:nvPr/>
            </p:nvSpPr>
            <p:spPr>
              <a:xfrm>
                <a:off x="1578861" y="2414794"/>
                <a:ext cx="367637" cy="826299"/>
              </a:xfrm>
              <a:custGeom>
                <a:avLst/>
                <a:gdLst>
                  <a:gd name="connsiteX0" fmla="*/ 279971 w 367637"/>
                  <a:gd name="connsiteY0" fmla="*/ 351776 h 826299"/>
                  <a:gd name="connsiteX1" fmla="*/ 260828 w 367637"/>
                  <a:gd name="connsiteY1" fmla="*/ 161008 h 826299"/>
                  <a:gd name="connsiteX2" fmla="*/ 198779 w 367637"/>
                  <a:gd name="connsiteY2" fmla="*/ 13147 h 826299"/>
                  <a:gd name="connsiteX3" fmla="*/ 167754 w 367637"/>
                  <a:gd name="connsiteY3" fmla="*/ 22652 h 826299"/>
                  <a:gd name="connsiteX4" fmla="*/ 201155 w 367637"/>
                  <a:gd name="connsiteY4" fmla="*/ 139489 h 826299"/>
                  <a:gd name="connsiteX5" fmla="*/ 205908 w 367637"/>
                  <a:gd name="connsiteY5" fmla="*/ 201538 h 826299"/>
                  <a:gd name="connsiteX6" fmla="*/ 124848 w 367637"/>
                  <a:gd name="connsiteY6" fmla="*/ 146750 h 826299"/>
                  <a:gd name="connsiteX7" fmla="*/ 29398 w 367637"/>
                  <a:gd name="connsiteY7" fmla="*/ 103844 h 826299"/>
                  <a:gd name="connsiteX8" fmla="*/ 34151 w 367637"/>
                  <a:gd name="connsiteY8" fmla="*/ 137245 h 826299"/>
                  <a:gd name="connsiteX9" fmla="*/ 10255 w 367637"/>
                  <a:gd name="connsiteY9" fmla="*/ 173022 h 826299"/>
                  <a:gd name="connsiteX10" fmla="*/ 50785 w 367637"/>
                  <a:gd name="connsiteY10" fmla="*/ 199294 h 826299"/>
                  <a:gd name="connsiteX11" fmla="*/ 146235 w 367637"/>
                  <a:gd name="connsiteY11" fmla="*/ 287483 h 826299"/>
                  <a:gd name="connsiteX12" fmla="*/ 62799 w 367637"/>
                  <a:gd name="connsiteY12" fmla="*/ 258834 h 826299"/>
                  <a:gd name="connsiteX13" fmla="*/ 750 w 367637"/>
                  <a:gd name="connsiteY13" fmla="*/ 256458 h 826299"/>
                  <a:gd name="connsiteX14" fmla="*/ 24646 w 367637"/>
                  <a:gd name="connsiteY14" fmla="*/ 277977 h 826299"/>
                  <a:gd name="connsiteX15" fmla="*/ 96200 w 367637"/>
                  <a:gd name="connsiteY15" fmla="*/ 309002 h 826299"/>
                  <a:gd name="connsiteX16" fmla="*/ 148612 w 367637"/>
                  <a:gd name="connsiteY16" fmla="*/ 411581 h 826299"/>
                  <a:gd name="connsiteX17" fmla="*/ 196271 w 367637"/>
                  <a:gd name="connsiteY17" fmla="*/ 473630 h 826299"/>
                  <a:gd name="connsiteX18" fmla="*/ 137918 w 367637"/>
                  <a:gd name="connsiteY18" fmla="*/ 713509 h 826299"/>
                  <a:gd name="connsiteX19" fmla="*/ 236801 w 367637"/>
                  <a:gd name="connsiteY19" fmla="*/ 824141 h 826299"/>
                  <a:gd name="connsiteX20" fmla="*/ 344132 w 367637"/>
                  <a:gd name="connsiteY20" fmla="*/ 738328 h 826299"/>
                  <a:gd name="connsiteX21" fmla="*/ 363275 w 367637"/>
                  <a:gd name="connsiteY21" fmla="*/ 561818 h 826299"/>
                  <a:gd name="connsiteX22" fmla="*/ 279839 w 367637"/>
                  <a:gd name="connsiteY22" fmla="*/ 351908 h 8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7637" h="826299">
                    <a:moveTo>
                      <a:pt x="279971" y="351776"/>
                    </a:moveTo>
                    <a:cubicBezTo>
                      <a:pt x="279971" y="351776"/>
                      <a:pt x="268089" y="165761"/>
                      <a:pt x="260828" y="161008"/>
                    </a:cubicBezTo>
                    <a:cubicBezTo>
                      <a:pt x="253699" y="156255"/>
                      <a:pt x="210793" y="37042"/>
                      <a:pt x="198779" y="13147"/>
                    </a:cubicBezTo>
                    <a:cubicBezTo>
                      <a:pt x="186897" y="-10749"/>
                      <a:pt x="163002" y="1265"/>
                      <a:pt x="167754" y="22652"/>
                    </a:cubicBezTo>
                    <a:cubicBezTo>
                      <a:pt x="172507" y="44171"/>
                      <a:pt x="196403" y="129984"/>
                      <a:pt x="201155" y="139489"/>
                    </a:cubicBezTo>
                    <a:cubicBezTo>
                      <a:pt x="205908" y="148994"/>
                      <a:pt x="205908" y="201538"/>
                      <a:pt x="205908" y="201538"/>
                    </a:cubicBezTo>
                    <a:cubicBezTo>
                      <a:pt x="205908" y="201538"/>
                      <a:pt x="139106" y="158632"/>
                      <a:pt x="124848" y="146750"/>
                    </a:cubicBezTo>
                    <a:cubicBezTo>
                      <a:pt x="110590" y="134868"/>
                      <a:pt x="46165" y="91962"/>
                      <a:pt x="29398" y="103844"/>
                    </a:cubicBezTo>
                    <a:cubicBezTo>
                      <a:pt x="12764" y="115726"/>
                      <a:pt x="27022" y="134868"/>
                      <a:pt x="34151" y="137245"/>
                    </a:cubicBezTo>
                    <a:cubicBezTo>
                      <a:pt x="34151" y="137245"/>
                      <a:pt x="5503" y="151503"/>
                      <a:pt x="10255" y="173022"/>
                    </a:cubicBezTo>
                    <a:cubicBezTo>
                      <a:pt x="15008" y="194541"/>
                      <a:pt x="41280" y="196917"/>
                      <a:pt x="50785" y="199294"/>
                    </a:cubicBezTo>
                    <a:cubicBezTo>
                      <a:pt x="60291" y="201670"/>
                      <a:pt x="146235" y="287483"/>
                      <a:pt x="146235" y="287483"/>
                    </a:cubicBezTo>
                    <a:cubicBezTo>
                      <a:pt x="146235" y="287483"/>
                      <a:pt x="91447" y="270848"/>
                      <a:pt x="62799" y="258834"/>
                    </a:cubicBezTo>
                    <a:cubicBezTo>
                      <a:pt x="34151" y="246953"/>
                      <a:pt x="5503" y="246953"/>
                      <a:pt x="750" y="256458"/>
                    </a:cubicBezTo>
                    <a:cubicBezTo>
                      <a:pt x="-4003" y="265963"/>
                      <a:pt x="15008" y="277977"/>
                      <a:pt x="24646" y="277977"/>
                    </a:cubicBezTo>
                    <a:cubicBezTo>
                      <a:pt x="34283" y="277977"/>
                      <a:pt x="96200" y="309002"/>
                      <a:pt x="96200" y="309002"/>
                    </a:cubicBezTo>
                    <a:cubicBezTo>
                      <a:pt x="96200" y="309002"/>
                      <a:pt x="131977" y="390061"/>
                      <a:pt x="148612" y="411581"/>
                    </a:cubicBezTo>
                    <a:cubicBezTo>
                      <a:pt x="165246" y="433100"/>
                      <a:pt x="196271" y="473630"/>
                      <a:pt x="196271" y="473630"/>
                    </a:cubicBezTo>
                    <a:cubicBezTo>
                      <a:pt x="196271" y="473630"/>
                      <a:pt x="131977" y="693442"/>
                      <a:pt x="137918" y="713509"/>
                    </a:cubicBezTo>
                    <a:cubicBezTo>
                      <a:pt x="143859" y="733576"/>
                      <a:pt x="201023" y="809883"/>
                      <a:pt x="236801" y="824141"/>
                    </a:cubicBezTo>
                    <a:cubicBezTo>
                      <a:pt x="272578" y="838399"/>
                      <a:pt x="327366" y="778858"/>
                      <a:pt x="344132" y="738328"/>
                    </a:cubicBezTo>
                    <a:cubicBezTo>
                      <a:pt x="360767" y="697798"/>
                      <a:pt x="375157" y="604725"/>
                      <a:pt x="363275" y="561818"/>
                    </a:cubicBezTo>
                    <a:cubicBezTo>
                      <a:pt x="351393" y="518912"/>
                      <a:pt x="279839" y="351908"/>
                      <a:pt x="279839" y="3519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0" name="Полилиния: фигура 139">
                <a:extLst>
                  <a:ext uri="{FF2B5EF4-FFF2-40B4-BE49-F238E27FC236}">
                    <a16:creationId xmlns:a16="http://schemas.microsoft.com/office/drawing/2014/main" id="{DC684A27-8BC8-D204-F73F-6498EDC61AD4}"/>
                  </a:ext>
                </a:extLst>
              </p:cNvPr>
              <p:cNvSpPr/>
              <p:nvPr/>
            </p:nvSpPr>
            <p:spPr>
              <a:xfrm>
                <a:off x="1613144" y="2551906"/>
                <a:ext cx="142976" cy="116969"/>
              </a:xfrm>
              <a:custGeom>
                <a:avLst/>
                <a:gdLst>
                  <a:gd name="connsiteX0" fmla="*/ 0 w 142976"/>
                  <a:gd name="connsiteY0" fmla="*/ 0 h 116969"/>
                  <a:gd name="connsiteX1" fmla="*/ 90565 w 142976"/>
                  <a:gd name="connsiteY1" fmla="*/ 59673 h 116969"/>
                  <a:gd name="connsiteX2" fmla="*/ 142977 w 142976"/>
                  <a:gd name="connsiteY2" fmla="*/ 116969 h 11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976" h="116969">
                    <a:moveTo>
                      <a:pt x="0" y="0"/>
                    </a:moveTo>
                    <a:cubicBezTo>
                      <a:pt x="0" y="0"/>
                      <a:pt x="78683" y="54788"/>
                      <a:pt x="90565" y="59673"/>
                    </a:cubicBezTo>
                    <a:cubicBezTo>
                      <a:pt x="102447" y="64425"/>
                      <a:pt x="142977" y="116969"/>
                      <a:pt x="142977" y="116969"/>
                    </a:cubicBezTo>
                  </a:path>
                </a:pathLst>
              </a:custGeom>
              <a:noFill/>
              <a:ln w="13160" cap="rnd">
                <a:solidFill>
                  <a:srgbClr val="22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27F6D206-A32C-4406-0E00-8C17482DCBA3}"/>
              </a:ext>
            </a:extLst>
          </p:cNvPr>
          <p:cNvSpPr txBox="1">
            <a:spLocks/>
          </p:cNvSpPr>
          <p:nvPr/>
        </p:nvSpPr>
        <p:spPr>
          <a:xfrm>
            <a:off x="5849487" y="4569270"/>
            <a:ext cx="3807881" cy="710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14102E"/>
                </a:solidFill>
                <a:cs typeface="Arial" panose="020B0604020202020204" pitchFamily="34" charset="0"/>
              </a:rPr>
              <a:t>Перевод в программу </a:t>
            </a:r>
            <a:r>
              <a:rPr lang="ru-RU" sz="1800" b="1" dirty="0">
                <a:solidFill>
                  <a:srgbClr val="14102E"/>
                </a:solidFill>
                <a:cs typeface="Arial" panose="020B0604020202020204" pitchFamily="34" charset="0"/>
              </a:rPr>
              <a:t>пенсионных накоплений ОПС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882627B1-B807-EFEB-0706-B9FBECAB42A3}"/>
              </a:ext>
            </a:extLst>
          </p:cNvPr>
          <p:cNvSpPr/>
          <p:nvPr/>
        </p:nvSpPr>
        <p:spPr>
          <a:xfrm>
            <a:off x="4966609" y="4545991"/>
            <a:ext cx="4741501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DA5EFE0-46C8-B84A-61CE-7AAEE9BC77A2}"/>
              </a:ext>
            </a:extLst>
          </p:cNvPr>
          <p:cNvGrpSpPr/>
          <p:nvPr/>
        </p:nvGrpSpPr>
        <p:grpSpPr>
          <a:xfrm>
            <a:off x="5013599" y="4587376"/>
            <a:ext cx="692452" cy="692452"/>
            <a:chOff x="5013599" y="4587376"/>
            <a:chExt cx="692452" cy="692452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617DCA22-987D-8831-1293-91576A612677}"/>
                </a:ext>
              </a:extLst>
            </p:cNvPr>
            <p:cNvSpPr/>
            <p:nvPr/>
          </p:nvSpPr>
          <p:spPr>
            <a:xfrm>
              <a:off x="5013599" y="4587376"/>
              <a:ext cx="692452" cy="692452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FA02AF75-8B5D-2D64-FB17-0BAB19184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66859" y="4736872"/>
              <a:ext cx="391223" cy="391223"/>
            </a:xfrm>
            <a:prstGeom prst="rect">
              <a:avLst/>
            </a:prstGeom>
          </p:spPr>
        </p:pic>
      </p:grp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27F6D206-A32C-4406-0E00-8C17482DCBA3}"/>
              </a:ext>
            </a:extLst>
          </p:cNvPr>
          <p:cNvSpPr txBox="1">
            <a:spLocks/>
          </p:cNvSpPr>
          <p:nvPr/>
        </p:nvSpPr>
        <p:spPr>
          <a:xfrm>
            <a:off x="5971052" y="3461744"/>
            <a:ext cx="4646678" cy="710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Возможен </a:t>
            </a:r>
            <a:r>
              <a:rPr lang="ru-RU" sz="1800" dirty="0">
                <a:solidFill>
                  <a:srgbClr val="14102E"/>
                </a:solidFill>
                <a:cs typeface="Arial" panose="020B0604020202020204" pitchFamily="34" charset="0"/>
              </a:rPr>
              <a:t>дополнительный </a:t>
            </a:r>
            <a:br>
              <a:rPr lang="ru-RU" sz="1800" dirty="0">
                <a:solidFill>
                  <a:srgbClr val="14102E"/>
                </a:solidFill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14102E"/>
                </a:solidFill>
                <a:cs typeface="Arial" panose="020B0604020202020204" pitchFamily="34" charset="0"/>
              </a:rPr>
              <a:t>взнос от работодателя </a:t>
            </a:r>
            <a:endParaRPr lang="ru-RU" sz="2000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142" name="Прямоугольник: скругленные углы 47">
            <a:extLst>
              <a:ext uri="{FF2B5EF4-FFF2-40B4-BE49-F238E27FC236}">
                <a16:creationId xmlns:a16="http://schemas.microsoft.com/office/drawing/2014/main" id="{882627B1-B807-EFEB-0706-B9FBECAB42A3}"/>
              </a:ext>
            </a:extLst>
          </p:cNvPr>
          <p:cNvSpPr/>
          <p:nvPr/>
        </p:nvSpPr>
        <p:spPr>
          <a:xfrm>
            <a:off x="5084461" y="3438465"/>
            <a:ext cx="4817946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E199E0FF-E23C-566C-05D8-8BD05B1DF5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1270" y="1392924"/>
            <a:ext cx="1966806" cy="5073285"/>
          </a:xfrm>
          <a:prstGeom prst="rect">
            <a:avLst/>
          </a:prstGeom>
        </p:spPr>
      </p:pic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5A17E6A1-25DF-F5D0-5977-802AA3736388}"/>
              </a:ext>
            </a:extLst>
          </p:cNvPr>
          <p:cNvSpPr txBox="1">
            <a:spLocks/>
          </p:cNvSpPr>
          <p:nvPr/>
        </p:nvSpPr>
        <p:spPr>
          <a:xfrm>
            <a:off x="5549098" y="5676796"/>
            <a:ext cx="4003307" cy="710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2,8 млн </a:t>
            </a:r>
            <a:r>
              <a:rPr lang="ru-RU" sz="2000" b="1" dirty="0">
                <a:solidFill>
                  <a:srgbClr val="14102E"/>
                </a:solidFill>
                <a:latin typeface="+mj-lt"/>
                <a:cs typeface="Arial" panose="020B0604020202020204" pitchFamily="34" charset="0"/>
              </a:rPr>
              <a:t>₽</a:t>
            </a:r>
            <a:b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14102E"/>
                </a:solidFill>
                <a:cs typeface="Arial" panose="020B0604020202020204" pitchFamily="34" charset="0"/>
              </a:rPr>
              <a:t>гарантии от государства </a:t>
            </a:r>
            <a:endParaRPr lang="ru-RU" sz="2000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147" name="Прямоугольник: скругленные углы 43">
            <a:extLst>
              <a:ext uri="{FF2B5EF4-FFF2-40B4-BE49-F238E27FC236}">
                <a16:creationId xmlns:a16="http://schemas.microsoft.com/office/drawing/2014/main" id="{0CBA5513-AC93-D2E2-371A-AD1124CA943D}"/>
              </a:ext>
            </a:extLst>
          </p:cNvPr>
          <p:cNvSpPr/>
          <p:nvPr/>
        </p:nvSpPr>
        <p:spPr>
          <a:xfrm>
            <a:off x="4613009" y="5653517"/>
            <a:ext cx="4865841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0D4DE715-37D1-A81F-B939-E1B132B4C91F}"/>
              </a:ext>
            </a:extLst>
          </p:cNvPr>
          <p:cNvSpPr/>
          <p:nvPr/>
        </p:nvSpPr>
        <p:spPr>
          <a:xfrm>
            <a:off x="2963189" y="1470352"/>
            <a:ext cx="228491" cy="22849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99A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CF06E42-2C83-6166-BDBC-0ECA4E1D4BD4}"/>
              </a:ext>
            </a:extLst>
          </p:cNvPr>
          <p:cNvSpPr/>
          <p:nvPr/>
        </p:nvSpPr>
        <p:spPr>
          <a:xfrm>
            <a:off x="4416740" y="2620956"/>
            <a:ext cx="228491" cy="22849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99A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37FF26-ECDC-4E66-45C8-938398D24A2C}"/>
              </a:ext>
            </a:extLst>
          </p:cNvPr>
          <p:cNvSpPr/>
          <p:nvPr/>
        </p:nvSpPr>
        <p:spPr>
          <a:xfrm>
            <a:off x="4692035" y="3728726"/>
            <a:ext cx="228491" cy="22849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99A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68453686-F4BB-AAFF-3D3A-96F4655C2999}"/>
              </a:ext>
            </a:extLst>
          </p:cNvPr>
          <p:cNvSpPr/>
          <p:nvPr/>
        </p:nvSpPr>
        <p:spPr>
          <a:xfrm>
            <a:off x="4441146" y="4810303"/>
            <a:ext cx="228491" cy="22849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99A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36AC301A-F0DA-5D34-B367-A453BF109636}"/>
              </a:ext>
            </a:extLst>
          </p:cNvPr>
          <p:cNvSpPr/>
          <p:nvPr/>
        </p:nvSpPr>
        <p:spPr>
          <a:xfrm>
            <a:off x="2969122" y="5989643"/>
            <a:ext cx="228491" cy="228491"/>
          </a:xfrm>
          <a:prstGeom prst="ellipse">
            <a:avLst/>
          </a:prstGeom>
          <a:solidFill>
            <a:schemeClr val="bg1"/>
          </a:solidFill>
          <a:ln w="38100">
            <a:solidFill>
              <a:srgbClr val="099A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8A07D8D9-B203-6B29-D4DB-E1FD565AF932}"/>
              </a:ext>
            </a:extLst>
          </p:cNvPr>
          <p:cNvGrpSpPr/>
          <p:nvPr/>
        </p:nvGrpSpPr>
        <p:grpSpPr>
          <a:xfrm>
            <a:off x="4659999" y="5694902"/>
            <a:ext cx="692452" cy="692452"/>
            <a:chOff x="4659999" y="5694902"/>
            <a:chExt cx="692452" cy="692452"/>
          </a:xfrm>
        </p:grpSpPr>
        <p:sp>
          <p:nvSpPr>
            <p:cNvPr id="148" name="Овал 147">
              <a:extLst>
                <a:ext uri="{FF2B5EF4-FFF2-40B4-BE49-F238E27FC236}">
                  <a16:creationId xmlns:a16="http://schemas.microsoft.com/office/drawing/2014/main" id="{4F870CD7-4BE1-AD88-2124-9FE3BED37598}"/>
                </a:ext>
              </a:extLst>
            </p:cNvPr>
            <p:cNvSpPr/>
            <p:nvPr/>
          </p:nvSpPr>
          <p:spPr>
            <a:xfrm>
              <a:off x="4659999" y="5694902"/>
              <a:ext cx="692452" cy="692452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0" name="Google Shape;693;p33">
              <a:extLst>
                <a:ext uri="{FF2B5EF4-FFF2-40B4-BE49-F238E27FC236}">
                  <a16:creationId xmlns:a16="http://schemas.microsoft.com/office/drawing/2014/main" id="{16F6E657-6DC3-3FED-500C-7641BBC726AE}"/>
                </a:ext>
              </a:extLst>
            </p:cNvPr>
            <p:cNvGrpSpPr/>
            <p:nvPr/>
          </p:nvGrpSpPr>
          <p:grpSpPr>
            <a:xfrm>
              <a:off x="4789382" y="5831976"/>
              <a:ext cx="428587" cy="408494"/>
              <a:chOff x="6870193" y="2295620"/>
              <a:chExt cx="360356" cy="343462"/>
            </a:xfrm>
          </p:grpSpPr>
          <p:sp>
            <p:nvSpPr>
              <p:cNvPr id="51" name="Google Shape;694;p33">
                <a:extLst>
                  <a:ext uri="{FF2B5EF4-FFF2-40B4-BE49-F238E27FC236}">
                    <a16:creationId xmlns:a16="http://schemas.microsoft.com/office/drawing/2014/main" id="{6A05A91F-EF88-7801-A0EB-E56E0E6F97FC}"/>
                  </a:ext>
                </a:extLst>
              </p:cNvPr>
              <p:cNvSpPr/>
              <p:nvPr/>
            </p:nvSpPr>
            <p:spPr>
              <a:xfrm>
                <a:off x="6870193" y="2295620"/>
                <a:ext cx="360356" cy="343462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0816" extrusionOk="0">
                    <a:moveTo>
                      <a:pt x="6027" y="0"/>
                    </a:moveTo>
                    <a:cubicBezTo>
                      <a:pt x="5700" y="0"/>
                      <a:pt x="5448" y="70"/>
                      <a:pt x="5430" y="76"/>
                    </a:cubicBezTo>
                    <a:cubicBezTo>
                      <a:pt x="5358" y="112"/>
                      <a:pt x="5299" y="172"/>
                      <a:pt x="5299" y="255"/>
                    </a:cubicBezTo>
                    <a:lnTo>
                      <a:pt x="5299" y="2731"/>
                    </a:lnTo>
                    <a:lnTo>
                      <a:pt x="3501" y="5017"/>
                    </a:lnTo>
                    <a:cubicBezTo>
                      <a:pt x="3441" y="4767"/>
                      <a:pt x="3215" y="4577"/>
                      <a:pt x="2929" y="4577"/>
                    </a:cubicBezTo>
                    <a:lnTo>
                      <a:pt x="584" y="4577"/>
                    </a:lnTo>
                    <a:cubicBezTo>
                      <a:pt x="274" y="4577"/>
                      <a:pt x="1" y="4827"/>
                      <a:pt x="1" y="5160"/>
                    </a:cubicBezTo>
                    <a:lnTo>
                      <a:pt x="1" y="5732"/>
                    </a:lnTo>
                    <a:cubicBezTo>
                      <a:pt x="1" y="5839"/>
                      <a:pt x="96" y="5910"/>
                      <a:pt x="179" y="5910"/>
                    </a:cubicBezTo>
                    <a:cubicBezTo>
                      <a:pt x="274" y="5910"/>
                      <a:pt x="358" y="5827"/>
                      <a:pt x="358" y="5732"/>
                    </a:cubicBezTo>
                    <a:lnTo>
                      <a:pt x="358" y="5160"/>
                    </a:lnTo>
                    <a:cubicBezTo>
                      <a:pt x="358" y="5041"/>
                      <a:pt x="453" y="4946"/>
                      <a:pt x="572" y="4946"/>
                    </a:cubicBezTo>
                    <a:lnTo>
                      <a:pt x="2918" y="4946"/>
                    </a:lnTo>
                    <a:cubicBezTo>
                      <a:pt x="3037" y="4946"/>
                      <a:pt x="3132" y="5041"/>
                      <a:pt x="3132" y="5160"/>
                    </a:cubicBezTo>
                    <a:lnTo>
                      <a:pt x="3132" y="10232"/>
                    </a:lnTo>
                    <a:cubicBezTo>
                      <a:pt x="3132" y="10351"/>
                      <a:pt x="3037" y="10435"/>
                      <a:pt x="2918" y="10435"/>
                    </a:cubicBezTo>
                    <a:lnTo>
                      <a:pt x="572" y="10435"/>
                    </a:lnTo>
                    <a:cubicBezTo>
                      <a:pt x="453" y="10435"/>
                      <a:pt x="358" y="10351"/>
                      <a:pt x="358" y="10232"/>
                    </a:cubicBezTo>
                    <a:lnTo>
                      <a:pt x="358" y="6506"/>
                    </a:lnTo>
                    <a:cubicBezTo>
                      <a:pt x="358" y="6410"/>
                      <a:pt x="274" y="6327"/>
                      <a:pt x="179" y="6327"/>
                    </a:cubicBezTo>
                    <a:cubicBezTo>
                      <a:pt x="72" y="6327"/>
                      <a:pt x="1" y="6422"/>
                      <a:pt x="1" y="6506"/>
                    </a:cubicBezTo>
                    <a:lnTo>
                      <a:pt x="1" y="10232"/>
                    </a:lnTo>
                    <a:cubicBezTo>
                      <a:pt x="1" y="10542"/>
                      <a:pt x="251" y="10816"/>
                      <a:pt x="584" y="10816"/>
                    </a:cubicBezTo>
                    <a:lnTo>
                      <a:pt x="2929" y="10816"/>
                    </a:lnTo>
                    <a:cubicBezTo>
                      <a:pt x="3251" y="10816"/>
                      <a:pt x="3513" y="10554"/>
                      <a:pt x="3513" y="10232"/>
                    </a:cubicBezTo>
                    <a:lnTo>
                      <a:pt x="3513" y="9744"/>
                    </a:lnTo>
                    <a:lnTo>
                      <a:pt x="4418" y="10185"/>
                    </a:lnTo>
                    <a:cubicBezTo>
                      <a:pt x="4453" y="10197"/>
                      <a:pt x="4477" y="10197"/>
                      <a:pt x="4513" y="10197"/>
                    </a:cubicBezTo>
                    <a:lnTo>
                      <a:pt x="8025" y="10197"/>
                    </a:lnTo>
                    <a:cubicBezTo>
                      <a:pt x="8132" y="10197"/>
                      <a:pt x="8204" y="10113"/>
                      <a:pt x="8204" y="10018"/>
                    </a:cubicBezTo>
                    <a:cubicBezTo>
                      <a:pt x="8204" y="9923"/>
                      <a:pt x="8109" y="9839"/>
                      <a:pt x="8025" y="9839"/>
                    </a:cubicBezTo>
                    <a:lnTo>
                      <a:pt x="4561" y="9839"/>
                    </a:lnTo>
                    <a:lnTo>
                      <a:pt x="3525" y="9327"/>
                    </a:lnTo>
                    <a:lnTo>
                      <a:pt x="3525" y="5589"/>
                    </a:lnTo>
                    <a:lnTo>
                      <a:pt x="5644" y="2910"/>
                    </a:lnTo>
                    <a:cubicBezTo>
                      <a:pt x="5668" y="2874"/>
                      <a:pt x="5692" y="2839"/>
                      <a:pt x="5692" y="2791"/>
                    </a:cubicBezTo>
                    <a:lnTo>
                      <a:pt x="5692" y="398"/>
                    </a:lnTo>
                    <a:cubicBezTo>
                      <a:pt x="5787" y="379"/>
                      <a:pt x="5924" y="358"/>
                      <a:pt x="6080" y="358"/>
                    </a:cubicBezTo>
                    <a:cubicBezTo>
                      <a:pt x="6313" y="358"/>
                      <a:pt x="6587" y="405"/>
                      <a:pt x="6823" y="576"/>
                    </a:cubicBezTo>
                    <a:cubicBezTo>
                      <a:pt x="7132" y="791"/>
                      <a:pt x="7275" y="1207"/>
                      <a:pt x="7275" y="1803"/>
                    </a:cubicBezTo>
                    <a:lnTo>
                      <a:pt x="7275" y="3755"/>
                    </a:lnTo>
                    <a:cubicBezTo>
                      <a:pt x="7275" y="3862"/>
                      <a:pt x="7370" y="3934"/>
                      <a:pt x="7454" y="3934"/>
                    </a:cubicBezTo>
                    <a:lnTo>
                      <a:pt x="10395" y="3934"/>
                    </a:lnTo>
                    <a:cubicBezTo>
                      <a:pt x="10716" y="3934"/>
                      <a:pt x="10990" y="4208"/>
                      <a:pt x="10990" y="4529"/>
                    </a:cubicBezTo>
                    <a:cubicBezTo>
                      <a:pt x="10990" y="4863"/>
                      <a:pt x="10716" y="5125"/>
                      <a:pt x="10395" y="5125"/>
                    </a:cubicBezTo>
                    <a:lnTo>
                      <a:pt x="8823" y="5125"/>
                    </a:lnTo>
                    <a:cubicBezTo>
                      <a:pt x="8728" y="5125"/>
                      <a:pt x="8644" y="5220"/>
                      <a:pt x="8644" y="5303"/>
                    </a:cubicBezTo>
                    <a:cubicBezTo>
                      <a:pt x="8644" y="5410"/>
                      <a:pt x="8740" y="5482"/>
                      <a:pt x="8823" y="5482"/>
                    </a:cubicBezTo>
                    <a:lnTo>
                      <a:pt x="10228" y="5482"/>
                    </a:lnTo>
                    <a:cubicBezTo>
                      <a:pt x="10538" y="5494"/>
                      <a:pt x="10788" y="5767"/>
                      <a:pt x="10788" y="6077"/>
                    </a:cubicBezTo>
                    <a:cubicBezTo>
                      <a:pt x="10788" y="6399"/>
                      <a:pt x="10526" y="6672"/>
                      <a:pt x="10192" y="6672"/>
                    </a:cubicBezTo>
                    <a:lnTo>
                      <a:pt x="8823" y="6672"/>
                    </a:lnTo>
                    <a:cubicBezTo>
                      <a:pt x="8728" y="6672"/>
                      <a:pt x="8644" y="6768"/>
                      <a:pt x="8644" y="6851"/>
                    </a:cubicBezTo>
                    <a:cubicBezTo>
                      <a:pt x="8644" y="6958"/>
                      <a:pt x="8740" y="7030"/>
                      <a:pt x="8823" y="7030"/>
                    </a:cubicBezTo>
                    <a:lnTo>
                      <a:pt x="10073" y="7030"/>
                    </a:lnTo>
                    <a:cubicBezTo>
                      <a:pt x="10371" y="7053"/>
                      <a:pt x="10597" y="7327"/>
                      <a:pt x="10597" y="7625"/>
                    </a:cubicBezTo>
                    <a:cubicBezTo>
                      <a:pt x="10597" y="7946"/>
                      <a:pt x="10335" y="8220"/>
                      <a:pt x="10002" y="8220"/>
                    </a:cubicBezTo>
                    <a:lnTo>
                      <a:pt x="8823" y="8220"/>
                    </a:lnTo>
                    <a:cubicBezTo>
                      <a:pt x="8728" y="8220"/>
                      <a:pt x="8644" y="8315"/>
                      <a:pt x="8644" y="8399"/>
                    </a:cubicBezTo>
                    <a:cubicBezTo>
                      <a:pt x="8644" y="8506"/>
                      <a:pt x="8740" y="8577"/>
                      <a:pt x="8823" y="8577"/>
                    </a:cubicBezTo>
                    <a:lnTo>
                      <a:pt x="9883" y="8577"/>
                    </a:lnTo>
                    <a:cubicBezTo>
                      <a:pt x="9895" y="8577"/>
                      <a:pt x="9918" y="8589"/>
                      <a:pt x="9918" y="8589"/>
                    </a:cubicBezTo>
                    <a:cubicBezTo>
                      <a:pt x="10192" y="8649"/>
                      <a:pt x="10407" y="8887"/>
                      <a:pt x="10407" y="9185"/>
                    </a:cubicBezTo>
                    <a:cubicBezTo>
                      <a:pt x="10407" y="9518"/>
                      <a:pt x="10133" y="9780"/>
                      <a:pt x="9811" y="9780"/>
                    </a:cubicBezTo>
                    <a:lnTo>
                      <a:pt x="8823" y="9780"/>
                    </a:lnTo>
                    <a:cubicBezTo>
                      <a:pt x="8728" y="9780"/>
                      <a:pt x="8644" y="9875"/>
                      <a:pt x="8644" y="9958"/>
                    </a:cubicBezTo>
                    <a:cubicBezTo>
                      <a:pt x="8644" y="10066"/>
                      <a:pt x="8740" y="10137"/>
                      <a:pt x="8823" y="10137"/>
                    </a:cubicBezTo>
                    <a:lnTo>
                      <a:pt x="9811" y="10137"/>
                    </a:lnTo>
                    <a:cubicBezTo>
                      <a:pt x="10347" y="10137"/>
                      <a:pt x="10776" y="9708"/>
                      <a:pt x="10776" y="9173"/>
                    </a:cubicBezTo>
                    <a:cubicBezTo>
                      <a:pt x="10776" y="8887"/>
                      <a:pt x="10657" y="8637"/>
                      <a:pt x="10466" y="8458"/>
                    </a:cubicBezTo>
                    <a:cubicBezTo>
                      <a:pt x="10764" y="8292"/>
                      <a:pt x="10966" y="7982"/>
                      <a:pt x="10966" y="7613"/>
                    </a:cubicBezTo>
                    <a:cubicBezTo>
                      <a:pt x="10966" y="7327"/>
                      <a:pt x="10847" y="7077"/>
                      <a:pt x="10657" y="6899"/>
                    </a:cubicBezTo>
                    <a:cubicBezTo>
                      <a:pt x="10954" y="6803"/>
                      <a:pt x="11145" y="6482"/>
                      <a:pt x="11145" y="6113"/>
                    </a:cubicBezTo>
                    <a:cubicBezTo>
                      <a:pt x="11145" y="5827"/>
                      <a:pt x="11026" y="5577"/>
                      <a:pt x="10835" y="5398"/>
                    </a:cubicBezTo>
                    <a:cubicBezTo>
                      <a:pt x="11133" y="5232"/>
                      <a:pt x="11347" y="4922"/>
                      <a:pt x="11347" y="4541"/>
                    </a:cubicBezTo>
                    <a:cubicBezTo>
                      <a:pt x="11347" y="4005"/>
                      <a:pt x="10907" y="3577"/>
                      <a:pt x="10371" y="3577"/>
                    </a:cubicBezTo>
                    <a:lnTo>
                      <a:pt x="7621" y="3577"/>
                    </a:lnTo>
                    <a:lnTo>
                      <a:pt x="7621" y="1827"/>
                    </a:lnTo>
                    <a:cubicBezTo>
                      <a:pt x="7621" y="1112"/>
                      <a:pt x="7418" y="588"/>
                      <a:pt x="7013" y="291"/>
                    </a:cubicBezTo>
                    <a:cubicBezTo>
                      <a:pt x="6703" y="61"/>
                      <a:pt x="6332" y="0"/>
                      <a:pt x="6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695;p33">
                <a:extLst>
                  <a:ext uri="{FF2B5EF4-FFF2-40B4-BE49-F238E27FC236}">
                    <a16:creationId xmlns:a16="http://schemas.microsoft.com/office/drawing/2014/main" id="{73F55FC5-0987-1FF5-5597-26352E93D2B1}"/>
                  </a:ext>
                </a:extLst>
              </p:cNvPr>
              <p:cNvSpPr/>
              <p:nvPr/>
            </p:nvSpPr>
            <p:spPr>
              <a:xfrm>
                <a:off x="6920842" y="2577064"/>
                <a:ext cx="36709" cy="3667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5" extrusionOk="0">
                    <a:moveTo>
                      <a:pt x="584" y="369"/>
                    </a:moveTo>
                    <a:cubicBezTo>
                      <a:pt x="703" y="369"/>
                      <a:pt x="787" y="464"/>
                      <a:pt x="787" y="584"/>
                    </a:cubicBezTo>
                    <a:cubicBezTo>
                      <a:pt x="787" y="703"/>
                      <a:pt x="703" y="786"/>
                      <a:pt x="584" y="786"/>
                    </a:cubicBezTo>
                    <a:cubicBezTo>
                      <a:pt x="465" y="786"/>
                      <a:pt x="370" y="703"/>
                      <a:pt x="370" y="584"/>
                    </a:cubicBezTo>
                    <a:cubicBezTo>
                      <a:pt x="370" y="464"/>
                      <a:pt x="453" y="369"/>
                      <a:pt x="584" y="369"/>
                    </a:cubicBezTo>
                    <a:close/>
                    <a:moveTo>
                      <a:pt x="584" y="0"/>
                    </a:moveTo>
                    <a:cubicBezTo>
                      <a:pt x="263" y="0"/>
                      <a:pt x="1" y="250"/>
                      <a:pt x="1" y="584"/>
                    </a:cubicBezTo>
                    <a:cubicBezTo>
                      <a:pt x="1" y="905"/>
                      <a:pt x="251" y="1155"/>
                      <a:pt x="584" y="1155"/>
                    </a:cubicBezTo>
                    <a:cubicBezTo>
                      <a:pt x="906" y="1155"/>
                      <a:pt x="1156" y="905"/>
                      <a:pt x="1156" y="584"/>
                    </a:cubicBezTo>
                    <a:cubicBezTo>
                      <a:pt x="1156" y="250"/>
                      <a:pt x="894" y="0"/>
                      <a:pt x="5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44F3FF0-84E6-33DE-4951-F1BA3F7D5D9D}"/>
              </a:ext>
            </a:extLst>
          </p:cNvPr>
          <p:cNvGrpSpPr/>
          <p:nvPr/>
        </p:nvGrpSpPr>
        <p:grpSpPr>
          <a:xfrm>
            <a:off x="5151403" y="3470797"/>
            <a:ext cx="692452" cy="692452"/>
            <a:chOff x="5131450" y="3479850"/>
            <a:chExt cx="692452" cy="692452"/>
          </a:xfrm>
        </p:grpSpPr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617DCA22-987D-8831-1293-91576A612677}"/>
                </a:ext>
              </a:extLst>
            </p:cNvPr>
            <p:cNvSpPr/>
            <p:nvPr/>
          </p:nvSpPr>
          <p:spPr>
            <a:xfrm>
              <a:off x="5131450" y="3479850"/>
              <a:ext cx="692452" cy="692452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61" name="Google Shape;875;p33">
              <a:extLst>
                <a:ext uri="{FF2B5EF4-FFF2-40B4-BE49-F238E27FC236}">
                  <a16:creationId xmlns:a16="http://schemas.microsoft.com/office/drawing/2014/main" id="{A2583D9D-B27A-C5F9-5646-3F7AFD886338}"/>
                </a:ext>
              </a:extLst>
            </p:cNvPr>
            <p:cNvGrpSpPr/>
            <p:nvPr/>
          </p:nvGrpSpPr>
          <p:grpSpPr>
            <a:xfrm>
              <a:off x="5262520" y="3588085"/>
              <a:ext cx="425025" cy="457876"/>
              <a:chOff x="6896644" y="3216007"/>
              <a:chExt cx="322917" cy="347876"/>
            </a:xfrm>
          </p:grpSpPr>
          <p:sp>
            <p:nvSpPr>
              <p:cNvPr id="62" name="Google Shape;876;p33">
                <a:extLst>
                  <a:ext uri="{FF2B5EF4-FFF2-40B4-BE49-F238E27FC236}">
                    <a16:creationId xmlns:a16="http://schemas.microsoft.com/office/drawing/2014/main" id="{87992DF4-F92F-3DCF-E6A2-10EFBAD467C0}"/>
                  </a:ext>
                </a:extLst>
              </p:cNvPr>
              <p:cNvSpPr/>
              <p:nvPr/>
            </p:nvSpPr>
            <p:spPr>
              <a:xfrm>
                <a:off x="6896644" y="3216007"/>
                <a:ext cx="301387" cy="347876"/>
              </a:xfrm>
              <a:custGeom>
                <a:avLst/>
                <a:gdLst/>
                <a:ahLst/>
                <a:cxnLst/>
                <a:rect l="l" t="t" r="r" b="b"/>
                <a:pathLst>
                  <a:path w="9491" h="10955" extrusionOk="0">
                    <a:moveTo>
                      <a:pt x="5192" y="382"/>
                    </a:moveTo>
                    <a:lnTo>
                      <a:pt x="6490" y="1679"/>
                    </a:lnTo>
                    <a:lnTo>
                      <a:pt x="3906" y="1679"/>
                    </a:lnTo>
                    <a:lnTo>
                      <a:pt x="5192" y="382"/>
                    </a:lnTo>
                    <a:close/>
                    <a:moveTo>
                      <a:pt x="5186" y="1"/>
                    </a:moveTo>
                    <a:cubicBezTo>
                      <a:pt x="5144" y="1"/>
                      <a:pt x="5103" y="13"/>
                      <a:pt x="5073" y="36"/>
                    </a:cubicBezTo>
                    <a:lnTo>
                      <a:pt x="3442" y="1679"/>
                    </a:lnTo>
                    <a:lnTo>
                      <a:pt x="870" y="1679"/>
                    </a:lnTo>
                    <a:cubicBezTo>
                      <a:pt x="775" y="1679"/>
                      <a:pt x="703" y="1751"/>
                      <a:pt x="703" y="1846"/>
                    </a:cubicBezTo>
                    <a:lnTo>
                      <a:pt x="703" y="4501"/>
                    </a:lnTo>
                    <a:lnTo>
                      <a:pt x="168" y="4501"/>
                    </a:lnTo>
                    <a:cubicBezTo>
                      <a:pt x="72" y="4501"/>
                      <a:pt x="1" y="4585"/>
                      <a:pt x="1" y="4668"/>
                    </a:cubicBezTo>
                    <a:lnTo>
                      <a:pt x="1" y="10788"/>
                    </a:lnTo>
                    <a:cubicBezTo>
                      <a:pt x="1" y="10883"/>
                      <a:pt x="72" y="10954"/>
                      <a:pt x="168" y="10954"/>
                    </a:cubicBezTo>
                    <a:lnTo>
                      <a:pt x="1846" y="10954"/>
                    </a:lnTo>
                    <a:cubicBezTo>
                      <a:pt x="1942" y="10954"/>
                      <a:pt x="2013" y="10883"/>
                      <a:pt x="2013" y="10788"/>
                    </a:cubicBezTo>
                    <a:cubicBezTo>
                      <a:pt x="2013" y="10704"/>
                      <a:pt x="1942" y="10621"/>
                      <a:pt x="1846" y="10621"/>
                    </a:cubicBezTo>
                    <a:lnTo>
                      <a:pt x="334" y="10621"/>
                    </a:lnTo>
                    <a:lnTo>
                      <a:pt x="334" y="4989"/>
                    </a:lnTo>
                    <a:lnTo>
                      <a:pt x="1084" y="5537"/>
                    </a:lnTo>
                    <a:cubicBezTo>
                      <a:pt x="1115" y="5554"/>
                      <a:pt x="1147" y="5562"/>
                      <a:pt x="1178" y="5562"/>
                    </a:cubicBezTo>
                    <a:cubicBezTo>
                      <a:pt x="1231" y="5562"/>
                      <a:pt x="1280" y="5539"/>
                      <a:pt x="1311" y="5501"/>
                    </a:cubicBezTo>
                    <a:cubicBezTo>
                      <a:pt x="1358" y="5430"/>
                      <a:pt x="1346" y="5323"/>
                      <a:pt x="1275" y="5287"/>
                    </a:cubicBezTo>
                    <a:lnTo>
                      <a:pt x="1049" y="5096"/>
                    </a:lnTo>
                    <a:lnTo>
                      <a:pt x="1049" y="4692"/>
                    </a:lnTo>
                    <a:lnTo>
                      <a:pt x="1049" y="4668"/>
                    </a:lnTo>
                    <a:lnTo>
                      <a:pt x="1049" y="4656"/>
                    </a:lnTo>
                    <a:lnTo>
                      <a:pt x="1049" y="2013"/>
                    </a:lnTo>
                    <a:lnTo>
                      <a:pt x="9169" y="2013"/>
                    </a:lnTo>
                    <a:lnTo>
                      <a:pt x="9169" y="2620"/>
                    </a:lnTo>
                    <a:cubicBezTo>
                      <a:pt x="9169" y="2703"/>
                      <a:pt x="9240" y="2787"/>
                      <a:pt x="9335" y="2787"/>
                    </a:cubicBezTo>
                    <a:cubicBezTo>
                      <a:pt x="9419" y="2787"/>
                      <a:pt x="9490" y="2703"/>
                      <a:pt x="9490" y="2620"/>
                    </a:cubicBezTo>
                    <a:lnTo>
                      <a:pt x="9490" y="1846"/>
                    </a:lnTo>
                    <a:cubicBezTo>
                      <a:pt x="9466" y="1751"/>
                      <a:pt x="9395" y="1679"/>
                      <a:pt x="9300" y="1679"/>
                    </a:cubicBezTo>
                    <a:lnTo>
                      <a:pt x="6930" y="1679"/>
                    </a:lnTo>
                    <a:lnTo>
                      <a:pt x="5299" y="36"/>
                    </a:lnTo>
                    <a:cubicBezTo>
                      <a:pt x="5269" y="13"/>
                      <a:pt x="5228" y="1"/>
                      <a:pt x="5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77;p33">
                <a:extLst>
                  <a:ext uri="{FF2B5EF4-FFF2-40B4-BE49-F238E27FC236}">
                    <a16:creationId xmlns:a16="http://schemas.microsoft.com/office/drawing/2014/main" id="{C6B93549-50C6-E42E-5045-68FD6B2DA9A9}"/>
                  </a:ext>
                </a:extLst>
              </p:cNvPr>
              <p:cNvSpPr/>
              <p:nvPr/>
            </p:nvSpPr>
            <p:spPr>
              <a:xfrm>
                <a:off x="6954883" y="3306382"/>
                <a:ext cx="42012" cy="4198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322" extrusionOk="0">
                    <a:moveTo>
                      <a:pt x="1001" y="322"/>
                    </a:moveTo>
                    <a:lnTo>
                      <a:pt x="1001" y="988"/>
                    </a:lnTo>
                    <a:lnTo>
                      <a:pt x="322" y="988"/>
                    </a:lnTo>
                    <a:lnTo>
                      <a:pt x="322" y="322"/>
                    </a:lnTo>
                    <a:close/>
                    <a:moveTo>
                      <a:pt x="167" y="0"/>
                    </a:moveTo>
                    <a:cubicBezTo>
                      <a:pt x="72" y="0"/>
                      <a:pt x="1" y="72"/>
                      <a:pt x="1" y="155"/>
                    </a:cubicBezTo>
                    <a:lnTo>
                      <a:pt x="1" y="1155"/>
                    </a:lnTo>
                    <a:cubicBezTo>
                      <a:pt x="1" y="1250"/>
                      <a:pt x="72" y="1322"/>
                      <a:pt x="167" y="1322"/>
                    </a:cubicBezTo>
                    <a:lnTo>
                      <a:pt x="1155" y="1322"/>
                    </a:lnTo>
                    <a:cubicBezTo>
                      <a:pt x="1251" y="1322"/>
                      <a:pt x="1322" y="1250"/>
                      <a:pt x="1322" y="1155"/>
                    </a:cubicBezTo>
                    <a:lnTo>
                      <a:pt x="1322" y="155"/>
                    </a:lnTo>
                    <a:cubicBezTo>
                      <a:pt x="1310" y="72"/>
                      <a:pt x="1239" y="0"/>
                      <a:pt x="1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78;p33">
                <a:extLst>
                  <a:ext uri="{FF2B5EF4-FFF2-40B4-BE49-F238E27FC236}">
                    <a16:creationId xmlns:a16="http://schemas.microsoft.com/office/drawing/2014/main" id="{94153F05-25F2-DA54-F6F8-A59F780686FD}"/>
                  </a:ext>
                </a:extLst>
              </p:cNvPr>
              <p:cNvSpPr/>
              <p:nvPr/>
            </p:nvSpPr>
            <p:spPr>
              <a:xfrm>
                <a:off x="7013122" y="3306382"/>
                <a:ext cx="32168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22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55" y="322"/>
                    </a:cubicBezTo>
                    <a:lnTo>
                      <a:pt x="845" y="322"/>
                    </a:lnTo>
                    <a:cubicBezTo>
                      <a:pt x="929" y="322"/>
                      <a:pt x="1012" y="250"/>
                      <a:pt x="1012" y="155"/>
                    </a:cubicBezTo>
                    <a:cubicBezTo>
                      <a:pt x="1012" y="72"/>
                      <a:pt x="929" y="0"/>
                      <a:pt x="8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79;p33">
                <a:extLst>
                  <a:ext uri="{FF2B5EF4-FFF2-40B4-BE49-F238E27FC236}">
                    <a16:creationId xmlns:a16="http://schemas.microsoft.com/office/drawing/2014/main" id="{11AB641D-22FE-6B3C-26B2-6F06D4FE8427}"/>
                  </a:ext>
                </a:extLst>
              </p:cNvPr>
              <p:cNvSpPr/>
              <p:nvPr/>
            </p:nvSpPr>
            <p:spPr>
              <a:xfrm>
                <a:off x="7013471" y="3333596"/>
                <a:ext cx="105903" cy="1060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4" extrusionOk="0">
                    <a:moveTo>
                      <a:pt x="168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34"/>
                      <a:pt x="168" y="334"/>
                    </a:cubicBezTo>
                    <a:lnTo>
                      <a:pt x="3168" y="334"/>
                    </a:lnTo>
                    <a:cubicBezTo>
                      <a:pt x="3251" y="334"/>
                      <a:pt x="3335" y="250"/>
                      <a:pt x="3335" y="167"/>
                    </a:cubicBezTo>
                    <a:cubicBezTo>
                      <a:pt x="3335" y="60"/>
                      <a:pt x="3263" y="0"/>
                      <a:pt x="3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80;p33">
                <a:extLst>
                  <a:ext uri="{FF2B5EF4-FFF2-40B4-BE49-F238E27FC236}">
                    <a16:creationId xmlns:a16="http://schemas.microsoft.com/office/drawing/2014/main" id="{19A0397F-5F05-756E-3FF3-F960E045C1AC}"/>
                  </a:ext>
                </a:extLst>
              </p:cNvPr>
              <p:cNvSpPr/>
              <p:nvPr/>
            </p:nvSpPr>
            <p:spPr>
              <a:xfrm>
                <a:off x="6966982" y="3375576"/>
                <a:ext cx="63923" cy="10606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334" extrusionOk="0">
                    <a:moveTo>
                      <a:pt x="167" y="0"/>
                    </a:moveTo>
                    <a:cubicBezTo>
                      <a:pt x="84" y="0"/>
                      <a:pt x="1" y="71"/>
                      <a:pt x="1" y="167"/>
                    </a:cubicBezTo>
                    <a:cubicBezTo>
                      <a:pt x="1" y="262"/>
                      <a:pt x="84" y="333"/>
                      <a:pt x="167" y="333"/>
                    </a:cubicBezTo>
                    <a:lnTo>
                      <a:pt x="1846" y="333"/>
                    </a:lnTo>
                    <a:cubicBezTo>
                      <a:pt x="1941" y="333"/>
                      <a:pt x="2013" y="262"/>
                      <a:pt x="2013" y="167"/>
                    </a:cubicBezTo>
                    <a:cubicBezTo>
                      <a:pt x="2013" y="71"/>
                      <a:pt x="1941" y="0"/>
                      <a:pt x="18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81;p33">
                <a:extLst>
                  <a:ext uri="{FF2B5EF4-FFF2-40B4-BE49-F238E27FC236}">
                    <a16:creationId xmlns:a16="http://schemas.microsoft.com/office/drawing/2014/main" id="{3D124275-7337-2428-D1C9-61FA662801A3}"/>
                  </a:ext>
                </a:extLst>
              </p:cNvPr>
              <p:cNvSpPr/>
              <p:nvPr/>
            </p:nvSpPr>
            <p:spPr>
              <a:xfrm>
                <a:off x="6928781" y="3524157"/>
                <a:ext cx="52237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322" extrusionOk="0">
                    <a:moveTo>
                      <a:pt x="168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8" y="322"/>
                    </a:cubicBezTo>
                    <a:lnTo>
                      <a:pt x="1477" y="322"/>
                    </a:lnTo>
                    <a:cubicBezTo>
                      <a:pt x="1561" y="322"/>
                      <a:pt x="1644" y="250"/>
                      <a:pt x="1644" y="167"/>
                    </a:cubicBezTo>
                    <a:cubicBezTo>
                      <a:pt x="1644" y="72"/>
                      <a:pt x="1561" y="0"/>
                      <a:pt x="14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82;p33">
                <a:extLst>
                  <a:ext uri="{FF2B5EF4-FFF2-40B4-BE49-F238E27FC236}">
                    <a16:creationId xmlns:a16="http://schemas.microsoft.com/office/drawing/2014/main" id="{040B00A8-EDE1-6122-5E0E-3D5A1B9D2F8D}"/>
                  </a:ext>
                </a:extLst>
              </p:cNvPr>
              <p:cNvSpPr/>
              <p:nvPr/>
            </p:nvSpPr>
            <p:spPr>
              <a:xfrm>
                <a:off x="6945420" y="3314701"/>
                <a:ext cx="274141" cy="248800"/>
              </a:xfrm>
              <a:custGeom>
                <a:avLst/>
                <a:gdLst/>
                <a:ahLst/>
                <a:cxnLst/>
                <a:rect l="l" t="t" r="r" b="b"/>
                <a:pathLst>
                  <a:path w="8633" h="7835" extrusionOk="0">
                    <a:moveTo>
                      <a:pt x="5835" y="3274"/>
                    </a:moveTo>
                    <a:lnTo>
                      <a:pt x="5323" y="3632"/>
                    </a:lnTo>
                    <a:lnTo>
                      <a:pt x="1787" y="3632"/>
                    </a:lnTo>
                    <a:lnTo>
                      <a:pt x="1275" y="3274"/>
                    </a:lnTo>
                    <a:close/>
                    <a:moveTo>
                      <a:pt x="4882" y="3965"/>
                    </a:moveTo>
                    <a:lnTo>
                      <a:pt x="4370" y="4322"/>
                    </a:lnTo>
                    <a:lnTo>
                      <a:pt x="2739" y="4322"/>
                    </a:lnTo>
                    <a:lnTo>
                      <a:pt x="2227" y="3965"/>
                    </a:lnTo>
                    <a:close/>
                    <a:moveTo>
                      <a:pt x="3930" y="4632"/>
                    </a:moveTo>
                    <a:lnTo>
                      <a:pt x="3561" y="4894"/>
                    </a:lnTo>
                    <a:lnTo>
                      <a:pt x="3180" y="4632"/>
                    </a:lnTo>
                    <a:close/>
                    <a:moveTo>
                      <a:pt x="7752" y="0"/>
                    </a:moveTo>
                    <a:cubicBezTo>
                      <a:pt x="7668" y="0"/>
                      <a:pt x="7585" y="72"/>
                      <a:pt x="7585" y="167"/>
                    </a:cubicBezTo>
                    <a:lnTo>
                      <a:pt x="7585" y="1560"/>
                    </a:lnTo>
                    <a:lnTo>
                      <a:pt x="7585" y="1977"/>
                    </a:lnTo>
                    <a:lnTo>
                      <a:pt x="6252" y="2929"/>
                    </a:lnTo>
                    <a:lnTo>
                      <a:pt x="799" y="2929"/>
                    </a:lnTo>
                    <a:lnTo>
                      <a:pt x="263" y="2548"/>
                    </a:lnTo>
                    <a:cubicBezTo>
                      <a:pt x="233" y="2528"/>
                      <a:pt x="197" y="2519"/>
                      <a:pt x="162" y="2519"/>
                    </a:cubicBezTo>
                    <a:cubicBezTo>
                      <a:pt x="114" y="2519"/>
                      <a:pt x="69" y="2537"/>
                      <a:pt x="48" y="2572"/>
                    </a:cubicBezTo>
                    <a:cubicBezTo>
                      <a:pt x="1" y="2643"/>
                      <a:pt x="13" y="2750"/>
                      <a:pt x="72" y="2798"/>
                    </a:cubicBezTo>
                    <a:lnTo>
                      <a:pt x="3442" y="5215"/>
                    </a:lnTo>
                    <a:cubicBezTo>
                      <a:pt x="3472" y="5233"/>
                      <a:pt x="3504" y="5242"/>
                      <a:pt x="3537" y="5242"/>
                    </a:cubicBezTo>
                    <a:cubicBezTo>
                      <a:pt x="3570" y="5242"/>
                      <a:pt x="3602" y="5233"/>
                      <a:pt x="3632" y="5215"/>
                    </a:cubicBezTo>
                    <a:lnTo>
                      <a:pt x="8300" y="1858"/>
                    </a:lnTo>
                    <a:lnTo>
                      <a:pt x="8300" y="7501"/>
                    </a:lnTo>
                    <a:lnTo>
                      <a:pt x="941" y="7501"/>
                    </a:lnTo>
                    <a:cubicBezTo>
                      <a:pt x="846" y="7501"/>
                      <a:pt x="775" y="7572"/>
                      <a:pt x="775" y="7668"/>
                    </a:cubicBezTo>
                    <a:cubicBezTo>
                      <a:pt x="775" y="7751"/>
                      <a:pt x="846" y="7834"/>
                      <a:pt x="941" y="7834"/>
                    </a:cubicBezTo>
                    <a:lnTo>
                      <a:pt x="8454" y="7834"/>
                    </a:lnTo>
                    <a:cubicBezTo>
                      <a:pt x="8538" y="7834"/>
                      <a:pt x="8621" y="7751"/>
                      <a:pt x="8621" y="7668"/>
                    </a:cubicBezTo>
                    <a:lnTo>
                      <a:pt x="8621" y="1548"/>
                    </a:lnTo>
                    <a:cubicBezTo>
                      <a:pt x="8625" y="1552"/>
                      <a:pt x="8628" y="1553"/>
                      <a:pt x="8629" y="1553"/>
                    </a:cubicBezTo>
                    <a:cubicBezTo>
                      <a:pt x="8633" y="1553"/>
                      <a:pt x="8633" y="1548"/>
                      <a:pt x="8633" y="1548"/>
                    </a:cubicBezTo>
                    <a:cubicBezTo>
                      <a:pt x="8621" y="1477"/>
                      <a:pt x="8561" y="1417"/>
                      <a:pt x="8466" y="1417"/>
                    </a:cubicBezTo>
                    <a:lnTo>
                      <a:pt x="7919" y="1417"/>
                    </a:lnTo>
                    <a:lnTo>
                      <a:pt x="7919" y="167"/>
                    </a:lnTo>
                    <a:cubicBezTo>
                      <a:pt x="7919" y="72"/>
                      <a:pt x="7847" y="0"/>
                      <a:pt x="77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5024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B5405D0-4E60-C906-EF8E-FAD7514EB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08011" y="184663"/>
            <a:ext cx="1870220" cy="1283484"/>
          </a:xfrm>
          <a:prstGeom prst="rect">
            <a:avLst/>
          </a:prstGeom>
        </p:spPr>
      </p:pic>
      <p:sp>
        <p:nvSpPr>
          <p:cNvPr id="48" name="Rectangle 21">
            <a:extLst>
              <a:ext uri="{FF2B5EF4-FFF2-40B4-BE49-F238E27FC236}">
                <a16:creationId xmlns:a16="http://schemas.microsoft.com/office/drawing/2014/main" id="{43317D20-E1BC-5669-2E6E-FE0FFA8213EE}"/>
              </a:ext>
            </a:extLst>
          </p:cNvPr>
          <p:cNvSpPr/>
          <p:nvPr/>
        </p:nvSpPr>
        <p:spPr>
          <a:xfrm>
            <a:off x="8056668" y="1496349"/>
            <a:ext cx="3897738" cy="4924457"/>
          </a:xfrm>
          <a:prstGeom prst="roundRect">
            <a:avLst>
              <a:gd name="adj" fmla="val 6449"/>
            </a:avLst>
          </a:prstGeom>
          <a:noFill/>
          <a:ln w="19050">
            <a:solidFill>
              <a:srgbClr val="3A76BB"/>
            </a:solidFill>
            <a:prstDash val="dash"/>
            <a:headEnd type="oval"/>
            <a:tailEnd type="triangle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FF52ABF5-69E9-679E-6C77-A0AF0935B458}"/>
              </a:ext>
            </a:extLst>
          </p:cNvPr>
          <p:cNvSpPr/>
          <p:nvPr/>
        </p:nvSpPr>
        <p:spPr>
          <a:xfrm>
            <a:off x="8253031" y="1705183"/>
            <a:ext cx="4208843" cy="481157"/>
          </a:xfrm>
          <a:prstGeom prst="roundRect">
            <a:avLst>
              <a:gd name="adj" fmla="val 5000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B00E88A-F1A8-42E7-715D-E1C114C64D98}"/>
              </a:ext>
            </a:extLst>
          </p:cNvPr>
          <p:cNvSpPr/>
          <p:nvPr/>
        </p:nvSpPr>
        <p:spPr>
          <a:xfrm>
            <a:off x="8253031" y="4512090"/>
            <a:ext cx="4208843" cy="481157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6" name="Group 46">
            <a:extLst>
              <a:ext uri="{FF2B5EF4-FFF2-40B4-BE49-F238E27FC236}">
                <a16:creationId xmlns:a16="http://schemas.microsoft.com/office/drawing/2014/main" id="{680CA656-1616-CB36-BB45-FE1C318CA865}"/>
              </a:ext>
            </a:extLst>
          </p:cNvPr>
          <p:cNvGrpSpPr/>
          <p:nvPr/>
        </p:nvGrpSpPr>
        <p:grpSpPr>
          <a:xfrm>
            <a:off x="4176108" y="3912880"/>
            <a:ext cx="403154" cy="441789"/>
            <a:chOff x="4841876" y="3978275"/>
            <a:chExt cx="344488" cy="346075"/>
          </a:xfrm>
        </p:grpSpPr>
        <p:sp>
          <p:nvSpPr>
            <p:cNvPr id="147" name="Line 228">
              <a:extLst>
                <a:ext uri="{FF2B5EF4-FFF2-40B4-BE49-F238E27FC236}">
                  <a16:creationId xmlns:a16="http://schemas.microsoft.com/office/drawing/2014/main" id="{F11092E8-FF04-B7F3-7031-EA99F296F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068763"/>
              <a:ext cx="68263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Line 229">
              <a:extLst>
                <a:ext uri="{FF2B5EF4-FFF2-40B4-BE49-F238E27FC236}">
                  <a16:creationId xmlns:a16="http://schemas.microsoft.com/office/drawing/2014/main" id="{700D7F52-660B-BADA-5030-3D031CE0E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113213"/>
              <a:ext cx="120650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Line 230">
              <a:extLst>
                <a:ext uri="{FF2B5EF4-FFF2-40B4-BE49-F238E27FC236}">
                  <a16:creationId xmlns:a16="http://schemas.microsoft.com/office/drawing/2014/main" id="{22FBDDEE-EAD9-1DF4-940F-959DD58AA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159250"/>
              <a:ext cx="90488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Line 231">
              <a:extLst>
                <a:ext uri="{FF2B5EF4-FFF2-40B4-BE49-F238E27FC236}">
                  <a16:creationId xmlns:a16="http://schemas.microsoft.com/office/drawing/2014/main" id="{4018E4CF-E0B5-2049-55C0-85C5360F9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203700"/>
              <a:ext cx="74613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Oval 232">
              <a:extLst>
                <a:ext uri="{FF2B5EF4-FFF2-40B4-BE49-F238E27FC236}">
                  <a16:creationId xmlns:a16="http://schemas.microsoft.com/office/drawing/2014/main" id="{CA72C673-0727-430B-D373-B2DDBD3C6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6" y="4143375"/>
              <a:ext cx="179388" cy="180975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233">
              <a:extLst>
                <a:ext uri="{FF2B5EF4-FFF2-40B4-BE49-F238E27FC236}">
                  <a16:creationId xmlns:a16="http://schemas.microsoft.com/office/drawing/2014/main" id="{37071DAA-1DBD-A199-E2D1-33D55FC05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1" y="4206875"/>
              <a:ext cx="96838" cy="65088"/>
            </a:xfrm>
            <a:custGeom>
              <a:avLst/>
              <a:gdLst>
                <a:gd name="T0" fmla="*/ 61 w 61"/>
                <a:gd name="T1" fmla="*/ 0 h 41"/>
                <a:gd name="T2" fmla="*/ 26 w 61"/>
                <a:gd name="T3" fmla="*/ 41 h 41"/>
                <a:gd name="T4" fmla="*/ 0 w 61"/>
                <a:gd name="T5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41">
                  <a:moveTo>
                    <a:pt x="61" y="0"/>
                  </a:moveTo>
                  <a:lnTo>
                    <a:pt x="26" y="41"/>
                  </a:lnTo>
                  <a:lnTo>
                    <a:pt x="0" y="1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234">
              <a:extLst>
                <a:ext uri="{FF2B5EF4-FFF2-40B4-BE49-F238E27FC236}">
                  <a16:creationId xmlns:a16="http://schemas.microsoft.com/office/drawing/2014/main" id="{888E81B5-E12F-92B2-55B0-185AA3922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6" y="3978275"/>
              <a:ext cx="239713" cy="315913"/>
            </a:xfrm>
            <a:custGeom>
              <a:avLst/>
              <a:gdLst>
                <a:gd name="T0" fmla="*/ 99 w 151"/>
                <a:gd name="T1" fmla="*/ 199 h 199"/>
                <a:gd name="T2" fmla="*/ 0 w 151"/>
                <a:gd name="T3" fmla="*/ 199 h 199"/>
                <a:gd name="T4" fmla="*/ 0 w 151"/>
                <a:gd name="T5" fmla="*/ 0 h 199"/>
                <a:gd name="T6" fmla="*/ 104 w 151"/>
                <a:gd name="T7" fmla="*/ 0 h 199"/>
                <a:gd name="T8" fmla="*/ 151 w 151"/>
                <a:gd name="T9" fmla="*/ 47 h 199"/>
                <a:gd name="T10" fmla="*/ 151 w 151"/>
                <a:gd name="T11" fmla="*/ 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9">
                  <a:moveTo>
                    <a:pt x="9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51" y="47"/>
                  </a:lnTo>
                  <a:lnTo>
                    <a:pt x="151" y="90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235">
              <a:extLst>
                <a:ext uri="{FF2B5EF4-FFF2-40B4-BE49-F238E27FC236}">
                  <a16:creationId xmlns:a16="http://schemas.microsoft.com/office/drawing/2014/main" id="{12B372DE-2EFD-8410-B10C-FF86099CD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976" y="3978275"/>
              <a:ext cx="74613" cy="74613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0" y="47"/>
                  </a:lnTo>
                  <a:lnTo>
                    <a:pt x="47" y="47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48" y="4993247"/>
            <a:ext cx="455955" cy="455955"/>
          </a:xfrm>
          <a:prstGeom prst="rect">
            <a:avLst/>
          </a:prstGeom>
        </p:spPr>
      </p:pic>
      <p:sp>
        <p:nvSpPr>
          <p:cNvPr id="60" name="Номер слайда 3">
            <a:extLst>
              <a:ext uri="{FF2B5EF4-FFF2-40B4-BE49-F238E27FC236}">
                <a16:creationId xmlns:a16="http://schemas.microsoft.com/office/drawing/2014/main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1</a:t>
            </a:r>
            <a:r>
              <a:rPr lang="ru-RU" dirty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284" y="1809986"/>
            <a:ext cx="232738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 err="1">
                <a:solidFill>
                  <a:srgbClr val="099A85"/>
                </a:solidFill>
              </a:rPr>
              <a:t>Ежемесячные</a:t>
            </a:r>
            <a:r>
              <a:rPr lang="ru-RU" sz="1400" b="1" dirty="0">
                <a:solidFill>
                  <a:srgbClr val="099A85"/>
                </a:solidFill>
              </a:rPr>
              <a:t> взносы:  </a:t>
            </a:r>
            <a:br>
              <a:rPr lang="ru-RU" sz="1400" b="1" dirty="0">
                <a:solidFill>
                  <a:srgbClr val="3A76BB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3 </a:t>
            </a:r>
            <a:r>
              <a:rPr lang="ru-RU" sz="1400" dirty="0">
                <a:solidFill>
                  <a:srgbClr val="000000"/>
                </a:solidFill>
              </a:rPr>
              <a:t>тыс. руб. в месяц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85479" y="1809979"/>
            <a:ext cx="209863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99A85"/>
                </a:solidFill>
              </a:rPr>
              <a:t>Ставка доходности: </a:t>
            </a:r>
            <a:br>
              <a:rPr lang="ru-RU" sz="1400" b="1" dirty="0">
                <a:solidFill>
                  <a:srgbClr val="099A85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10% годовых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27939" y="1816789"/>
            <a:ext cx="22904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99A85"/>
                </a:solidFill>
              </a:rPr>
              <a:t>Период накопления: </a:t>
            </a: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000000"/>
                </a:solidFill>
              </a:rPr>
              <a:t>15 лет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479129" y="1631114"/>
            <a:ext cx="3127985" cy="6468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Накопления в ПДС: </a:t>
            </a:r>
            <a:endParaRPr 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287303" y="1890441"/>
            <a:ext cx="3775150" cy="124549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3A76BB"/>
                </a:solidFill>
                <a:cs typeface="Arial" panose="020B0604020202020204" pitchFamily="34" charset="0"/>
              </a:rPr>
              <a:t>2 279 </a:t>
            </a:r>
            <a:r>
              <a:rPr lang="ru-RU" sz="2400" b="1" dirty="0">
                <a:solidFill>
                  <a:srgbClr val="3A76BB"/>
                </a:solidFill>
                <a:cs typeface="Arial" panose="020B0604020202020204" pitchFamily="34" charset="0"/>
              </a:rPr>
              <a:t>тыс. руб.</a:t>
            </a:r>
            <a:endParaRPr lang="en-US" sz="2400" b="1" dirty="0">
              <a:solidFill>
                <a:srgbClr val="3A76BB"/>
              </a:solidFill>
              <a:cs typeface="Arial" panose="020B0604020202020204" pitchFamily="34" charset="0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283830" y="5082997"/>
            <a:ext cx="4183595" cy="6468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2400" b="1" dirty="0">
                <a:solidFill>
                  <a:srgbClr val="434343"/>
                </a:solidFill>
                <a:cs typeface="Arial" panose="020B0604020202020204" pitchFamily="34" charset="0"/>
              </a:rPr>
              <a:t>1 254 </a:t>
            </a:r>
            <a:r>
              <a:rPr lang="ru-RU" sz="2400" b="1" dirty="0">
                <a:solidFill>
                  <a:srgbClr val="434343"/>
                </a:solidFill>
                <a:cs typeface="Arial" panose="020B0604020202020204" pitchFamily="34" charset="0"/>
              </a:rPr>
              <a:t>тыс. руб.</a:t>
            </a:r>
            <a:r>
              <a:rPr lang="en-US" sz="2400" b="1" dirty="0">
                <a:solidFill>
                  <a:srgbClr val="434343"/>
                </a:solidFill>
                <a:cs typeface="Arial" panose="020B0604020202020204" pitchFamily="34" charset="0"/>
              </a:rPr>
              <a:t> </a:t>
            </a:r>
            <a:endParaRPr lang="en-US" sz="1800" b="1" dirty="0">
              <a:solidFill>
                <a:srgbClr val="434343"/>
              </a:solidFill>
              <a:cs typeface="Arial" panose="020B0604020202020204" pitchFamily="34" charset="0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479129" y="4430020"/>
            <a:ext cx="3342270" cy="6440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Депозит в банке: </a:t>
            </a:r>
            <a:endParaRPr 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122" y="2679577"/>
            <a:ext cx="736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4102E"/>
                </a:solidFill>
              </a:rPr>
              <a:t>Сравнение накоплений в ПДС и на депозите, в тыс. рублей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FB21B82-F75D-F9E8-0520-C03317050A96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СРАВНЕНИЕ НАКОПЛЕНИЙ 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В ПДС И ДЕПОЗИТЕ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DD11C18-40C5-F108-CFF8-DFE6F745C099}"/>
              </a:ext>
            </a:extLst>
          </p:cNvPr>
          <p:cNvCxnSpPr>
            <a:cxnSpLocks/>
          </p:cNvCxnSpPr>
          <p:nvPr/>
        </p:nvCxnSpPr>
        <p:spPr bwMode="auto">
          <a:xfrm>
            <a:off x="3103041" y="1829120"/>
            <a:ext cx="0" cy="674129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6278753-CBD1-5E1B-5586-B50BABED997C}"/>
              </a:ext>
            </a:extLst>
          </p:cNvPr>
          <p:cNvCxnSpPr>
            <a:cxnSpLocks/>
          </p:cNvCxnSpPr>
          <p:nvPr/>
        </p:nvCxnSpPr>
        <p:spPr bwMode="auto">
          <a:xfrm>
            <a:off x="5403248" y="1803170"/>
            <a:ext cx="0" cy="674129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331;g277b4458855_0_0">
            <a:extLst>
              <a:ext uri="{FF2B5EF4-FFF2-40B4-BE49-F238E27FC236}">
                <a16:creationId xmlns:a16="http://schemas.microsoft.com/office/drawing/2014/main" id="{39361057-1621-190D-A151-5CB7DB64DD99}"/>
              </a:ext>
            </a:extLst>
          </p:cNvPr>
          <p:cNvSpPr/>
          <p:nvPr/>
        </p:nvSpPr>
        <p:spPr bwMode="auto">
          <a:xfrm>
            <a:off x="8291134" y="2726711"/>
            <a:ext cx="4475761" cy="124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Личные взносы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Софинансирование (1:1)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Инвестиционный доход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Налоговый вычет</a:t>
            </a:r>
            <a:b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(реинвестирование в ПДС)</a:t>
            </a:r>
          </a:p>
        </p:txBody>
      </p:sp>
      <p:sp>
        <p:nvSpPr>
          <p:cNvPr id="19" name="Google Shape;331;g277b4458855_0_0">
            <a:extLst>
              <a:ext uri="{FF2B5EF4-FFF2-40B4-BE49-F238E27FC236}">
                <a16:creationId xmlns:a16="http://schemas.microsoft.com/office/drawing/2014/main" id="{F4127729-3575-A298-1E29-CE4B361057BD}"/>
              </a:ext>
            </a:extLst>
          </p:cNvPr>
          <p:cNvSpPr/>
          <p:nvPr/>
        </p:nvSpPr>
        <p:spPr bwMode="auto">
          <a:xfrm>
            <a:off x="8291135" y="5555433"/>
            <a:ext cx="3109810" cy="931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Личные взносы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Инвестиционный доход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B49DE3D-5B52-7B25-87EB-673E9349C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60379"/>
              </p:ext>
            </p:extLst>
          </p:nvPr>
        </p:nvGraphicFramePr>
        <p:xfrm>
          <a:off x="791055" y="3071202"/>
          <a:ext cx="6939314" cy="3361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447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1">
            <a:extLst>
              <a:ext uri="{FF2B5EF4-FFF2-40B4-BE49-F238E27FC236}">
                <a16:creationId xmlns:a16="http://schemas.microsoft.com/office/drawing/2014/main" id="{9FF26C1B-EE7B-4972-9A28-DA7130F785B6}"/>
              </a:ext>
            </a:extLst>
          </p:cNvPr>
          <p:cNvSpPr txBox="1">
            <a:spLocks/>
          </p:cNvSpPr>
          <p:nvPr/>
        </p:nvSpPr>
        <p:spPr bwMode="auto">
          <a:xfrm>
            <a:off x="120816" y="2149971"/>
            <a:ext cx="1957279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  <a:t>Доход участника, </a:t>
            </a:r>
            <a:b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  <a:t>р</a:t>
            </a:r>
            <a:r>
              <a:rPr kumimoji="0" lang="ru-RU" sz="1400" i="0" u="none" strike="noStrike" kern="0" cap="none" spc="0" normalizeH="0" baseline="0" noProof="0" dirty="0" err="1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уб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./мес.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F27DBB6-0C05-4FE1-B0BD-6F398CBC8957}"/>
              </a:ext>
            </a:extLst>
          </p:cNvPr>
          <p:cNvSpPr txBox="1">
            <a:spLocks/>
          </p:cNvSpPr>
          <p:nvPr/>
        </p:nvSpPr>
        <p:spPr bwMode="auto">
          <a:xfrm>
            <a:off x="7361873" y="2149971"/>
            <a:ext cx="2055455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Инвестиционный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доход</a:t>
            </a: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123018E0-512B-44A6-8F64-77BB4DB11505}"/>
              </a:ext>
            </a:extLst>
          </p:cNvPr>
          <p:cNvSpPr txBox="1">
            <a:spLocks/>
          </p:cNvSpPr>
          <p:nvPr/>
        </p:nvSpPr>
        <p:spPr bwMode="auto">
          <a:xfrm>
            <a:off x="5681620" y="2149971"/>
            <a:ext cx="1874933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Налоговый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вычет</a:t>
            </a:r>
            <a:r>
              <a:rPr kumimoji="0" lang="ru-RU" sz="1400" i="0" u="none" strike="noStrike" kern="0" cap="none" spc="0" normalizeH="0" baseline="3000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C17384FE-0A6E-465E-A42A-AA61B5D49EA2}"/>
              </a:ext>
            </a:extLst>
          </p:cNvPr>
          <p:cNvSpPr txBox="1">
            <a:spLocks/>
          </p:cNvSpPr>
          <p:nvPr/>
        </p:nvSpPr>
        <p:spPr bwMode="auto">
          <a:xfrm>
            <a:off x="3519326" y="2149971"/>
            <a:ext cx="2767930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Софинансирование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государства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id="{64FC46AC-C7DD-4CAA-8372-7B4ED7A1E68F}"/>
              </a:ext>
            </a:extLst>
          </p:cNvPr>
          <p:cNvSpPr txBox="1">
            <a:spLocks/>
          </p:cNvSpPr>
          <p:nvPr/>
        </p:nvSpPr>
        <p:spPr bwMode="auto">
          <a:xfrm>
            <a:off x="9326432" y="2149971"/>
            <a:ext cx="2240479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Доходность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по программе за год</a:t>
            </a: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grpSp>
        <p:nvGrpSpPr>
          <p:cNvPr id="330" name="Группа 329">
            <a:extLst>
              <a:ext uri="{FF2B5EF4-FFF2-40B4-BE49-F238E27FC236}">
                <a16:creationId xmlns:a16="http://schemas.microsoft.com/office/drawing/2014/main" id="{C1B10654-C0FC-611B-ED99-4210869D2848}"/>
              </a:ext>
            </a:extLst>
          </p:cNvPr>
          <p:cNvGrpSpPr/>
          <p:nvPr/>
        </p:nvGrpSpPr>
        <p:grpSpPr>
          <a:xfrm>
            <a:off x="786038" y="1593433"/>
            <a:ext cx="548900" cy="525265"/>
            <a:chOff x="786037" y="1548997"/>
            <a:chExt cx="626837" cy="599846"/>
          </a:xfrm>
        </p:grpSpPr>
        <p:grpSp>
          <p:nvGrpSpPr>
            <p:cNvPr id="106" name="Google Shape;943;p33">
              <a:extLst>
                <a:ext uri="{FF2B5EF4-FFF2-40B4-BE49-F238E27FC236}">
                  <a16:creationId xmlns:a16="http://schemas.microsoft.com/office/drawing/2014/main" id="{DE6C575A-5309-443C-A79D-25EC442094BC}"/>
                </a:ext>
              </a:extLst>
            </p:cNvPr>
            <p:cNvGrpSpPr/>
            <p:nvPr/>
          </p:nvGrpSpPr>
          <p:grpSpPr>
            <a:xfrm>
              <a:off x="786037" y="1548997"/>
              <a:ext cx="626837" cy="599846"/>
              <a:chOff x="7390435" y="3680868"/>
              <a:chExt cx="372073" cy="355244"/>
            </a:xfrm>
            <a:solidFill>
              <a:srgbClr val="099A85"/>
            </a:solidFill>
          </p:grpSpPr>
          <p:sp>
            <p:nvSpPr>
              <p:cNvPr id="121" name="Google Shape;944;p33">
                <a:extLst>
                  <a:ext uri="{FF2B5EF4-FFF2-40B4-BE49-F238E27FC236}">
                    <a16:creationId xmlns:a16="http://schemas.microsoft.com/office/drawing/2014/main" id="{C4018132-0CC1-4A9A-B6E3-75093F9678A7}"/>
                  </a:ext>
                </a:extLst>
              </p:cNvPr>
              <p:cNvSpPr/>
              <p:nvPr/>
            </p:nvSpPr>
            <p:spPr>
              <a:xfrm>
                <a:off x="7390435" y="3744950"/>
                <a:ext cx="294178" cy="291162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9169" extrusionOk="0">
                    <a:moveTo>
                      <a:pt x="4668" y="0"/>
                    </a:moveTo>
                    <a:cubicBezTo>
                      <a:pt x="3441" y="0"/>
                      <a:pt x="2287" y="477"/>
                      <a:pt x="1417" y="1334"/>
                    </a:cubicBezTo>
                    <a:cubicBezTo>
                      <a:pt x="1358" y="1393"/>
                      <a:pt x="1358" y="1501"/>
                      <a:pt x="1417" y="1572"/>
                    </a:cubicBezTo>
                    <a:cubicBezTo>
                      <a:pt x="1447" y="1602"/>
                      <a:pt x="1489" y="1617"/>
                      <a:pt x="1532" y="1617"/>
                    </a:cubicBezTo>
                    <a:cubicBezTo>
                      <a:pt x="1575" y="1617"/>
                      <a:pt x="1620" y="1602"/>
                      <a:pt x="1655" y="1572"/>
                    </a:cubicBezTo>
                    <a:cubicBezTo>
                      <a:pt x="2465" y="774"/>
                      <a:pt x="3537" y="322"/>
                      <a:pt x="4668" y="322"/>
                    </a:cubicBezTo>
                    <a:cubicBezTo>
                      <a:pt x="5799" y="322"/>
                      <a:pt x="6870" y="774"/>
                      <a:pt x="7668" y="1572"/>
                    </a:cubicBezTo>
                    <a:cubicBezTo>
                      <a:pt x="8478" y="2382"/>
                      <a:pt x="8918" y="3453"/>
                      <a:pt x="8918" y="4584"/>
                    </a:cubicBezTo>
                    <a:cubicBezTo>
                      <a:pt x="8918" y="5715"/>
                      <a:pt x="8478" y="6787"/>
                      <a:pt x="7668" y="7585"/>
                    </a:cubicBezTo>
                    <a:cubicBezTo>
                      <a:pt x="6841" y="8412"/>
                      <a:pt x="5751" y="8826"/>
                      <a:pt x="4662" y="8826"/>
                    </a:cubicBezTo>
                    <a:cubicBezTo>
                      <a:pt x="3572" y="8826"/>
                      <a:pt x="2483" y="8412"/>
                      <a:pt x="1655" y="7585"/>
                    </a:cubicBezTo>
                    <a:cubicBezTo>
                      <a:pt x="953" y="6882"/>
                      <a:pt x="524" y="5965"/>
                      <a:pt x="441" y="4977"/>
                    </a:cubicBezTo>
                    <a:cubicBezTo>
                      <a:pt x="346" y="4013"/>
                      <a:pt x="596" y="3037"/>
                      <a:pt x="1132" y="2227"/>
                    </a:cubicBezTo>
                    <a:cubicBezTo>
                      <a:pt x="1179" y="2155"/>
                      <a:pt x="1167" y="2048"/>
                      <a:pt x="1096" y="1989"/>
                    </a:cubicBezTo>
                    <a:cubicBezTo>
                      <a:pt x="1066" y="1972"/>
                      <a:pt x="1035" y="1964"/>
                      <a:pt x="1005" y="1964"/>
                    </a:cubicBezTo>
                    <a:cubicBezTo>
                      <a:pt x="950" y="1964"/>
                      <a:pt x="896" y="1990"/>
                      <a:pt x="858" y="2036"/>
                    </a:cubicBezTo>
                    <a:cubicBezTo>
                      <a:pt x="274" y="2894"/>
                      <a:pt x="1" y="3953"/>
                      <a:pt x="108" y="5013"/>
                    </a:cubicBezTo>
                    <a:cubicBezTo>
                      <a:pt x="215" y="6073"/>
                      <a:pt x="679" y="7085"/>
                      <a:pt x="1429" y="7823"/>
                    </a:cubicBezTo>
                    <a:cubicBezTo>
                      <a:pt x="2322" y="8716"/>
                      <a:pt x="3501" y="9168"/>
                      <a:pt x="4680" y="9168"/>
                    </a:cubicBezTo>
                    <a:cubicBezTo>
                      <a:pt x="5858" y="9168"/>
                      <a:pt x="7025" y="8716"/>
                      <a:pt x="7918" y="7823"/>
                    </a:cubicBezTo>
                    <a:cubicBezTo>
                      <a:pt x="8787" y="6966"/>
                      <a:pt x="9264" y="5799"/>
                      <a:pt x="9264" y="4584"/>
                    </a:cubicBezTo>
                    <a:cubicBezTo>
                      <a:pt x="9264" y="3358"/>
                      <a:pt x="8787" y="2203"/>
                      <a:pt x="7906" y="1334"/>
                    </a:cubicBezTo>
                    <a:cubicBezTo>
                      <a:pt x="7049" y="477"/>
                      <a:pt x="5882" y="0"/>
                      <a:pt x="4668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2" name="Google Shape;945;p33">
                <a:extLst>
                  <a:ext uri="{FF2B5EF4-FFF2-40B4-BE49-F238E27FC236}">
                    <a16:creationId xmlns:a16="http://schemas.microsoft.com/office/drawing/2014/main" id="{7214CFAA-6BA8-4654-B685-CF8BD76B29F1}"/>
                  </a:ext>
                </a:extLst>
              </p:cNvPr>
              <p:cNvSpPr/>
              <p:nvPr/>
            </p:nvSpPr>
            <p:spPr>
              <a:xfrm>
                <a:off x="7408948" y="3772259"/>
                <a:ext cx="259407" cy="236257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7440" extrusionOk="0">
                    <a:moveTo>
                      <a:pt x="4085" y="319"/>
                    </a:moveTo>
                    <a:cubicBezTo>
                      <a:pt x="4942" y="319"/>
                      <a:pt x="5823" y="653"/>
                      <a:pt x="6478" y="1319"/>
                    </a:cubicBezTo>
                    <a:cubicBezTo>
                      <a:pt x="7800" y="2653"/>
                      <a:pt x="7800" y="4796"/>
                      <a:pt x="6478" y="6117"/>
                    </a:cubicBezTo>
                    <a:cubicBezTo>
                      <a:pt x="5817" y="6778"/>
                      <a:pt x="4951" y="7109"/>
                      <a:pt x="4083" y="7109"/>
                    </a:cubicBezTo>
                    <a:cubicBezTo>
                      <a:pt x="3216" y="7109"/>
                      <a:pt x="2346" y="6778"/>
                      <a:pt x="1680" y="6117"/>
                    </a:cubicBezTo>
                    <a:cubicBezTo>
                      <a:pt x="358" y="4796"/>
                      <a:pt x="358" y="2653"/>
                      <a:pt x="1680" y="1319"/>
                    </a:cubicBezTo>
                    <a:cubicBezTo>
                      <a:pt x="2335" y="664"/>
                      <a:pt x="3216" y="319"/>
                      <a:pt x="4085" y="319"/>
                    </a:cubicBezTo>
                    <a:close/>
                    <a:moveTo>
                      <a:pt x="4088" y="1"/>
                    </a:moveTo>
                    <a:cubicBezTo>
                      <a:pt x="3132" y="1"/>
                      <a:pt x="2174" y="361"/>
                      <a:pt x="1442" y="1081"/>
                    </a:cubicBezTo>
                    <a:cubicBezTo>
                      <a:pt x="1" y="2534"/>
                      <a:pt x="1" y="4891"/>
                      <a:pt x="1442" y="6356"/>
                    </a:cubicBezTo>
                    <a:cubicBezTo>
                      <a:pt x="2180" y="7082"/>
                      <a:pt x="3120" y="7439"/>
                      <a:pt x="4085" y="7439"/>
                    </a:cubicBezTo>
                    <a:cubicBezTo>
                      <a:pt x="5037" y="7439"/>
                      <a:pt x="5978" y="7082"/>
                      <a:pt x="6716" y="6356"/>
                    </a:cubicBezTo>
                    <a:cubicBezTo>
                      <a:pt x="8169" y="4891"/>
                      <a:pt x="8169" y="2546"/>
                      <a:pt x="6716" y="1081"/>
                    </a:cubicBezTo>
                    <a:cubicBezTo>
                      <a:pt x="5996" y="361"/>
                      <a:pt x="5043" y="1"/>
                      <a:pt x="4088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3" name="Google Shape;946;p33">
                <a:extLst>
                  <a:ext uri="{FF2B5EF4-FFF2-40B4-BE49-F238E27FC236}">
                    <a16:creationId xmlns:a16="http://schemas.microsoft.com/office/drawing/2014/main" id="{A8200647-1B04-401F-9B5B-19B39A37E1D8}"/>
                  </a:ext>
                </a:extLst>
              </p:cNvPr>
              <p:cNvSpPr/>
              <p:nvPr/>
            </p:nvSpPr>
            <p:spPr>
              <a:xfrm>
                <a:off x="7487986" y="3680868"/>
                <a:ext cx="274522" cy="259565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8174" extrusionOk="0">
                    <a:moveTo>
                      <a:pt x="3614" y="0"/>
                    </a:moveTo>
                    <a:cubicBezTo>
                      <a:pt x="2438" y="0"/>
                      <a:pt x="1262" y="447"/>
                      <a:pt x="369" y="1340"/>
                    </a:cubicBezTo>
                    <a:cubicBezTo>
                      <a:pt x="262" y="1447"/>
                      <a:pt x="167" y="1566"/>
                      <a:pt x="60" y="1685"/>
                    </a:cubicBezTo>
                    <a:cubicBezTo>
                      <a:pt x="0" y="1756"/>
                      <a:pt x="12" y="1864"/>
                      <a:pt x="84" y="1923"/>
                    </a:cubicBezTo>
                    <a:cubicBezTo>
                      <a:pt x="118" y="1948"/>
                      <a:pt x="155" y="1960"/>
                      <a:pt x="191" y="1960"/>
                    </a:cubicBezTo>
                    <a:cubicBezTo>
                      <a:pt x="240" y="1960"/>
                      <a:pt x="287" y="1936"/>
                      <a:pt x="322" y="1887"/>
                    </a:cubicBezTo>
                    <a:cubicBezTo>
                      <a:pt x="417" y="1792"/>
                      <a:pt x="500" y="1685"/>
                      <a:pt x="608" y="1578"/>
                    </a:cubicBezTo>
                    <a:cubicBezTo>
                      <a:pt x="1435" y="750"/>
                      <a:pt x="2524" y="337"/>
                      <a:pt x="3614" y="337"/>
                    </a:cubicBezTo>
                    <a:cubicBezTo>
                      <a:pt x="4703" y="337"/>
                      <a:pt x="5793" y="750"/>
                      <a:pt x="6620" y="1578"/>
                    </a:cubicBezTo>
                    <a:cubicBezTo>
                      <a:pt x="8275" y="3233"/>
                      <a:pt x="8275" y="5936"/>
                      <a:pt x="6620" y="7591"/>
                    </a:cubicBezTo>
                    <a:cubicBezTo>
                      <a:pt x="6513" y="7698"/>
                      <a:pt x="6418" y="7781"/>
                      <a:pt x="6311" y="7876"/>
                    </a:cubicBezTo>
                    <a:cubicBezTo>
                      <a:pt x="6239" y="7936"/>
                      <a:pt x="6215" y="8043"/>
                      <a:pt x="6275" y="8114"/>
                    </a:cubicBezTo>
                    <a:cubicBezTo>
                      <a:pt x="6311" y="8162"/>
                      <a:pt x="6358" y="8174"/>
                      <a:pt x="6418" y="8174"/>
                    </a:cubicBezTo>
                    <a:cubicBezTo>
                      <a:pt x="6454" y="8174"/>
                      <a:pt x="6489" y="8162"/>
                      <a:pt x="6513" y="8126"/>
                    </a:cubicBezTo>
                    <a:cubicBezTo>
                      <a:pt x="6632" y="8043"/>
                      <a:pt x="6751" y="7936"/>
                      <a:pt x="6858" y="7817"/>
                    </a:cubicBezTo>
                    <a:cubicBezTo>
                      <a:pt x="8644" y="6031"/>
                      <a:pt x="8644" y="3126"/>
                      <a:pt x="6858" y="1340"/>
                    </a:cubicBezTo>
                    <a:cubicBezTo>
                      <a:pt x="5965" y="447"/>
                      <a:pt x="4790" y="0"/>
                      <a:pt x="361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8" name="Google Shape;947;p33">
                <a:extLst>
                  <a:ext uri="{FF2B5EF4-FFF2-40B4-BE49-F238E27FC236}">
                    <a16:creationId xmlns:a16="http://schemas.microsoft.com/office/drawing/2014/main" id="{E390B183-925C-4E5E-8FD0-30EAD3256ED1}"/>
                  </a:ext>
                </a:extLst>
              </p:cNvPr>
              <p:cNvSpPr/>
              <p:nvPr/>
            </p:nvSpPr>
            <p:spPr>
              <a:xfrm>
                <a:off x="7691758" y="3789502"/>
                <a:ext cx="34073" cy="102918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3241" extrusionOk="0">
                    <a:moveTo>
                      <a:pt x="589" y="1"/>
                    </a:moveTo>
                    <a:cubicBezTo>
                      <a:pt x="580" y="1"/>
                      <a:pt x="570" y="1"/>
                      <a:pt x="560" y="2"/>
                    </a:cubicBezTo>
                    <a:cubicBezTo>
                      <a:pt x="477" y="38"/>
                      <a:pt x="429" y="121"/>
                      <a:pt x="441" y="217"/>
                    </a:cubicBezTo>
                    <a:cubicBezTo>
                      <a:pt x="715" y="1157"/>
                      <a:pt x="560" y="2145"/>
                      <a:pt x="37" y="2967"/>
                    </a:cubicBezTo>
                    <a:cubicBezTo>
                      <a:pt x="1" y="3038"/>
                      <a:pt x="13" y="3146"/>
                      <a:pt x="84" y="3205"/>
                    </a:cubicBezTo>
                    <a:cubicBezTo>
                      <a:pt x="120" y="3217"/>
                      <a:pt x="144" y="3241"/>
                      <a:pt x="167" y="3241"/>
                    </a:cubicBezTo>
                    <a:cubicBezTo>
                      <a:pt x="239" y="3241"/>
                      <a:pt x="275" y="3205"/>
                      <a:pt x="310" y="3158"/>
                    </a:cubicBezTo>
                    <a:cubicBezTo>
                      <a:pt x="906" y="2265"/>
                      <a:pt x="1072" y="1169"/>
                      <a:pt x="775" y="121"/>
                    </a:cubicBezTo>
                    <a:cubicBezTo>
                      <a:pt x="743" y="47"/>
                      <a:pt x="672" y="1"/>
                      <a:pt x="589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9" name="Google Shape;948;p33">
                <a:extLst>
                  <a:ext uri="{FF2B5EF4-FFF2-40B4-BE49-F238E27FC236}">
                    <a16:creationId xmlns:a16="http://schemas.microsoft.com/office/drawing/2014/main" id="{AF3E4704-31CA-4E67-81FD-33C732DCDFCE}"/>
                  </a:ext>
                </a:extLst>
              </p:cNvPr>
              <p:cNvSpPr/>
              <p:nvPr/>
            </p:nvSpPr>
            <p:spPr>
              <a:xfrm>
                <a:off x="7536000" y="3708082"/>
                <a:ext cx="173192" cy="72052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269" extrusionOk="0">
                    <a:moveTo>
                      <a:pt x="2121" y="0"/>
                    </a:moveTo>
                    <a:cubicBezTo>
                      <a:pt x="1410" y="0"/>
                      <a:pt x="707" y="204"/>
                      <a:pt x="108" y="590"/>
                    </a:cubicBezTo>
                    <a:cubicBezTo>
                      <a:pt x="36" y="638"/>
                      <a:pt x="0" y="733"/>
                      <a:pt x="60" y="828"/>
                    </a:cubicBezTo>
                    <a:cubicBezTo>
                      <a:pt x="91" y="874"/>
                      <a:pt x="147" y="906"/>
                      <a:pt x="205" y="906"/>
                    </a:cubicBezTo>
                    <a:cubicBezTo>
                      <a:pt x="237" y="906"/>
                      <a:pt x="269" y="897"/>
                      <a:pt x="298" y="876"/>
                    </a:cubicBezTo>
                    <a:cubicBezTo>
                      <a:pt x="841" y="534"/>
                      <a:pt x="1478" y="344"/>
                      <a:pt x="2123" y="344"/>
                    </a:cubicBezTo>
                    <a:cubicBezTo>
                      <a:pt x="2241" y="344"/>
                      <a:pt x="2359" y="351"/>
                      <a:pt x="2477" y="364"/>
                    </a:cubicBezTo>
                    <a:cubicBezTo>
                      <a:pt x="3251" y="435"/>
                      <a:pt x="3977" y="792"/>
                      <a:pt x="4513" y="1328"/>
                    </a:cubicBezTo>
                    <a:cubicBezTo>
                      <a:pt x="4763" y="1590"/>
                      <a:pt x="4977" y="1864"/>
                      <a:pt x="5120" y="2185"/>
                    </a:cubicBezTo>
                    <a:cubicBezTo>
                      <a:pt x="5156" y="2245"/>
                      <a:pt x="5215" y="2269"/>
                      <a:pt x="5275" y="2269"/>
                    </a:cubicBezTo>
                    <a:cubicBezTo>
                      <a:pt x="5299" y="2269"/>
                      <a:pt x="5323" y="2269"/>
                      <a:pt x="5346" y="2257"/>
                    </a:cubicBezTo>
                    <a:cubicBezTo>
                      <a:pt x="5418" y="2197"/>
                      <a:pt x="5453" y="2102"/>
                      <a:pt x="5406" y="2019"/>
                    </a:cubicBezTo>
                    <a:cubicBezTo>
                      <a:pt x="5227" y="1673"/>
                      <a:pt x="5001" y="1364"/>
                      <a:pt x="4739" y="1102"/>
                    </a:cubicBezTo>
                    <a:cubicBezTo>
                      <a:pt x="4144" y="507"/>
                      <a:pt x="3334" y="114"/>
                      <a:pt x="2489" y="18"/>
                    </a:cubicBezTo>
                    <a:cubicBezTo>
                      <a:pt x="2366" y="6"/>
                      <a:pt x="2243" y="0"/>
                      <a:pt x="212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152410A9-C21E-460E-8C36-36A4E1C79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53503" y="1802539"/>
              <a:ext cx="165349" cy="225988"/>
            </a:xfrm>
            <a:prstGeom prst="rect">
              <a:avLst/>
            </a:prstGeom>
          </p:spPr>
        </p:pic>
      </p:grpSp>
      <p:grpSp>
        <p:nvGrpSpPr>
          <p:cNvPr id="329" name="Группа 328">
            <a:extLst>
              <a:ext uri="{FF2B5EF4-FFF2-40B4-BE49-F238E27FC236}">
                <a16:creationId xmlns:a16="http://schemas.microsoft.com/office/drawing/2014/main" id="{7ACDC48C-040E-B5EA-97CD-8B843AF10FBC}"/>
              </a:ext>
            </a:extLst>
          </p:cNvPr>
          <p:cNvGrpSpPr/>
          <p:nvPr/>
        </p:nvGrpSpPr>
        <p:grpSpPr>
          <a:xfrm>
            <a:off x="4615402" y="1604496"/>
            <a:ext cx="504191" cy="503139"/>
            <a:chOff x="4522988" y="1574265"/>
            <a:chExt cx="575779" cy="574578"/>
          </a:xfrm>
        </p:grpSpPr>
        <p:grpSp>
          <p:nvGrpSpPr>
            <p:cNvPr id="130" name="Google Shape;2040;p35">
              <a:extLst>
                <a:ext uri="{FF2B5EF4-FFF2-40B4-BE49-F238E27FC236}">
                  <a16:creationId xmlns:a16="http://schemas.microsoft.com/office/drawing/2014/main" id="{911E5930-BBE7-4F54-99F1-901920B6B251}"/>
                </a:ext>
              </a:extLst>
            </p:cNvPr>
            <p:cNvGrpSpPr/>
            <p:nvPr/>
          </p:nvGrpSpPr>
          <p:grpSpPr>
            <a:xfrm>
              <a:off x="4522988" y="1574265"/>
              <a:ext cx="575779" cy="574578"/>
              <a:chOff x="3996113" y="4291176"/>
              <a:chExt cx="336512" cy="335048"/>
            </a:xfrm>
            <a:solidFill>
              <a:srgbClr val="099A85"/>
            </a:solidFill>
          </p:grpSpPr>
          <p:sp>
            <p:nvSpPr>
              <p:cNvPr id="132" name="Google Shape;2042;p35">
                <a:extLst>
                  <a:ext uri="{FF2B5EF4-FFF2-40B4-BE49-F238E27FC236}">
                    <a16:creationId xmlns:a16="http://schemas.microsoft.com/office/drawing/2014/main" id="{4556E86E-048A-462E-A1F4-B9F019311C09}"/>
                  </a:ext>
                </a:extLst>
              </p:cNvPr>
              <p:cNvSpPr/>
              <p:nvPr/>
            </p:nvSpPr>
            <p:spPr>
              <a:xfrm>
                <a:off x="4226894" y="4523485"/>
                <a:ext cx="52324" cy="5194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32" extrusionOk="0">
                    <a:moveTo>
                      <a:pt x="822" y="310"/>
                    </a:moveTo>
                    <a:cubicBezTo>
                      <a:pt x="1108" y="310"/>
                      <a:pt x="1322" y="536"/>
                      <a:pt x="1322" y="822"/>
                    </a:cubicBezTo>
                    <a:cubicBezTo>
                      <a:pt x="1322" y="1096"/>
                      <a:pt x="1108" y="1322"/>
                      <a:pt x="822" y="1322"/>
                    </a:cubicBezTo>
                    <a:cubicBezTo>
                      <a:pt x="536" y="1322"/>
                      <a:pt x="310" y="1096"/>
                      <a:pt x="310" y="822"/>
                    </a:cubicBezTo>
                    <a:cubicBezTo>
                      <a:pt x="310" y="536"/>
                      <a:pt x="536" y="310"/>
                      <a:pt x="822" y="310"/>
                    </a:cubicBezTo>
                    <a:close/>
                    <a:moveTo>
                      <a:pt x="822" y="0"/>
                    </a:moveTo>
                    <a:cubicBezTo>
                      <a:pt x="370" y="0"/>
                      <a:pt x="0" y="370"/>
                      <a:pt x="0" y="822"/>
                    </a:cubicBezTo>
                    <a:cubicBezTo>
                      <a:pt x="0" y="1263"/>
                      <a:pt x="370" y="1632"/>
                      <a:pt x="822" y="1632"/>
                    </a:cubicBezTo>
                    <a:cubicBezTo>
                      <a:pt x="1263" y="1632"/>
                      <a:pt x="1644" y="1263"/>
                      <a:pt x="1644" y="822"/>
                    </a:cubicBezTo>
                    <a:cubicBezTo>
                      <a:pt x="1644" y="370"/>
                      <a:pt x="1263" y="0"/>
                      <a:pt x="822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3" name="Google Shape;2043;p35">
                <a:extLst>
                  <a:ext uri="{FF2B5EF4-FFF2-40B4-BE49-F238E27FC236}">
                    <a16:creationId xmlns:a16="http://schemas.microsoft.com/office/drawing/2014/main" id="{C9274172-947A-4A68-A401-0FD239EEDE9F}"/>
                  </a:ext>
                </a:extLst>
              </p:cNvPr>
              <p:cNvSpPr/>
              <p:nvPr/>
            </p:nvSpPr>
            <p:spPr>
              <a:xfrm>
                <a:off x="3996113" y="4291176"/>
                <a:ext cx="336512" cy="335048"/>
              </a:xfrm>
              <a:custGeom>
                <a:avLst/>
                <a:gdLst/>
                <a:ahLst/>
                <a:cxnLst/>
                <a:rect l="l" t="t" r="r" b="b"/>
                <a:pathLst>
                  <a:path w="10573" h="10527" extrusionOk="0">
                    <a:moveTo>
                      <a:pt x="8216" y="5930"/>
                    </a:moveTo>
                    <a:lnTo>
                      <a:pt x="8335" y="6537"/>
                    </a:lnTo>
                    <a:cubicBezTo>
                      <a:pt x="8359" y="6597"/>
                      <a:pt x="8394" y="6645"/>
                      <a:pt x="8442" y="6657"/>
                    </a:cubicBezTo>
                    <a:cubicBezTo>
                      <a:pt x="8502" y="6668"/>
                      <a:pt x="8549" y="6692"/>
                      <a:pt x="8609" y="6716"/>
                    </a:cubicBezTo>
                    <a:cubicBezTo>
                      <a:pt x="8631" y="6729"/>
                      <a:pt x="8653" y="6734"/>
                      <a:pt x="8674" y="6734"/>
                    </a:cubicBezTo>
                    <a:cubicBezTo>
                      <a:pt x="8710" y="6734"/>
                      <a:pt x="8745" y="6719"/>
                      <a:pt x="8775" y="6704"/>
                    </a:cubicBezTo>
                    <a:lnTo>
                      <a:pt x="9252" y="6311"/>
                    </a:lnTo>
                    <a:lnTo>
                      <a:pt x="9561" y="6585"/>
                    </a:lnTo>
                    <a:lnTo>
                      <a:pt x="9264" y="7121"/>
                    </a:lnTo>
                    <a:cubicBezTo>
                      <a:pt x="9228" y="7157"/>
                      <a:pt x="9228" y="7216"/>
                      <a:pt x="9264" y="7276"/>
                    </a:cubicBezTo>
                    <a:cubicBezTo>
                      <a:pt x="9287" y="7323"/>
                      <a:pt x="9323" y="7371"/>
                      <a:pt x="9347" y="7430"/>
                    </a:cubicBezTo>
                    <a:cubicBezTo>
                      <a:pt x="9383" y="7478"/>
                      <a:pt x="9430" y="7514"/>
                      <a:pt x="9490" y="7514"/>
                    </a:cubicBezTo>
                    <a:lnTo>
                      <a:pt x="10109" y="7538"/>
                    </a:lnTo>
                    <a:lnTo>
                      <a:pt x="10180" y="7942"/>
                    </a:lnTo>
                    <a:lnTo>
                      <a:pt x="9645" y="8157"/>
                    </a:lnTo>
                    <a:cubicBezTo>
                      <a:pt x="9585" y="8181"/>
                      <a:pt x="9561" y="8240"/>
                      <a:pt x="9549" y="8276"/>
                    </a:cubicBezTo>
                    <a:cubicBezTo>
                      <a:pt x="9549" y="8335"/>
                      <a:pt x="9526" y="8383"/>
                      <a:pt x="9514" y="8442"/>
                    </a:cubicBezTo>
                    <a:cubicBezTo>
                      <a:pt x="9502" y="8502"/>
                      <a:pt x="9514" y="8562"/>
                      <a:pt x="9561" y="8597"/>
                    </a:cubicBezTo>
                    <a:lnTo>
                      <a:pt x="10014" y="8990"/>
                    </a:lnTo>
                    <a:lnTo>
                      <a:pt x="9811" y="9347"/>
                    </a:lnTo>
                    <a:lnTo>
                      <a:pt x="9228" y="9157"/>
                    </a:lnTo>
                    <a:cubicBezTo>
                      <a:pt x="9213" y="9154"/>
                      <a:pt x="9198" y="9152"/>
                      <a:pt x="9184" y="9152"/>
                    </a:cubicBezTo>
                    <a:cubicBezTo>
                      <a:pt x="9141" y="9152"/>
                      <a:pt x="9103" y="9166"/>
                      <a:pt x="9085" y="9193"/>
                    </a:cubicBezTo>
                    <a:cubicBezTo>
                      <a:pt x="9037" y="9228"/>
                      <a:pt x="8990" y="9264"/>
                      <a:pt x="8954" y="9288"/>
                    </a:cubicBezTo>
                    <a:cubicBezTo>
                      <a:pt x="8906" y="9324"/>
                      <a:pt x="8871" y="9383"/>
                      <a:pt x="8895" y="9443"/>
                    </a:cubicBezTo>
                    <a:lnTo>
                      <a:pt x="8978" y="10050"/>
                    </a:lnTo>
                    <a:lnTo>
                      <a:pt x="8597" y="10181"/>
                    </a:lnTo>
                    <a:lnTo>
                      <a:pt x="8264" y="9669"/>
                    </a:lnTo>
                    <a:cubicBezTo>
                      <a:pt x="8228" y="9621"/>
                      <a:pt x="8192" y="9585"/>
                      <a:pt x="8133" y="9585"/>
                    </a:cubicBezTo>
                    <a:lnTo>
                      <a:pt x="7954" y="9585"/>
                    </a:lnTo>
                    <a:cubicBezTo>
                      <a:pt x="7894" y="9585"/>
                      <a:pt x="7847" y="9621"/>
                      <a:pt x="7811" y="9669"/>
                    </a:cubicBezTo>
                    <a:lnTo>
                      <a:pt x="7490" y="10181"/>
                    </a:lnTo>
                    <a:lnTo>
                      <a:pt x="7097" y="10050"/>
                    </a:lnTo>
                    <a:lnTo>
                      <a:pt x="7192" y="9443"/>
                    </a:lnTo>
                    <a:cubicBezTo>
                      <a:pt x="7204" y="9383"/>
                      <a:pt x="7180" y="9324"/>
                      <a:pt x="7132" y="9288"/>
                    </a:cubicBezTo>
                    <a:cubicBezTo>
                      <a:pt x="7085" y="9264"/>
                      <a:pt x="7037" y="9216"/>
                      <a:pt x="7001" y="9193"/>
                    </a:cubicBezTo>
                    <a:cubicBezTo>
                      <a:pt x="6970" y="9161"/>
                      <a:pt x="6933" y="9145"/>
                      <a:pt x="6897" y="9145"/>
                    </a:cubicBezTo>
                    <a:cubicBezTo>
                      <a:pt x="6880" y="9145"/>
                      <a:pt x="6863" y="9149"/>
                      <a:pt x="6847" y="9157"/>
                    </a:cubicBezTo>
                    <a:lnTo>
                      <a:pt x="6275" y="9347"/>
                    </a:lnTo>
                    <a:lnTo>
                      <a:pt x="6061" y="8990"/>
                    </a:lnTo>
                    <a:lnTo>
                      <a:pt x="6525" y="8597"/>
                    </a:lnTo>
                    <a:cubicBezTo>
                      <a:pt x="6573" y="8550"/>
                      <a:pt x="6585" y="8502"/>
                      <a:pt x="6573" y="8442"/>
                    </a:cubicBezTo>
                    <a:cubicBezTo>
                      <a:pt x="6549" y="8383"/>
                      <a:pt x="6537" y="8335"/>
                      <a:pt x="6537" y="8276"/>
                    </a:cubicBezTo>
                    <a:cubicBezTo>
                      <a:pt x="6537" y="8216"/>
                      <a:pt x="6489" y="8169"/>
                      <a:pt x="6430" y="8157"/>
                    </a:cubicBezTo>
                    <a:lnTo>
                      <a:pt x="5847" y="7942"/>
                    </a:lnTo>
                    <a:lnTo>
                      <a:pt x="5930" y="7538"/>
                    </a:lnTo>
                    <a:lnTo>
                      <a:pt x="6549" y="7514"/>
                    </a:lnTo>
                    <a:cubicBezTo>
                      <a:pt x="6609" y="7514"/>
                      <a:pt x="6656" y="7490"/>
                      <a:pt x="6680" y="7430"/>
                    </a:cubicBezTo>
                    <a:cubicBezTo>
                      <a:pt x="6716" y="7383"/>
                      <a:pt x="6740" y="7323"/>
                      <a:pt x="6775" y="7276"/>
                    </a:cubicBezTo>
                    <a:cubicBezTo>
                      <a:pt x="6811" y="7240"/>
                      <a:pt x="6811" y="7180"/>
                      <a:pt x="6775" y="7121"/>
                    </a:cubicBezTo>
                    <a:lnTo>
                      <a:pt x="6478" y="6585"/>
                    </a:lnTo>
                    <a:lnTo>
                      <a:pt x="6787" y="6311"/>
                    </a:lnTo>
                    <a:lnTo>
                      <a:pt x="7263" y="6704"/>
                    </a:lnTo>
                    <a:cubicBezTo>
                      <a:pt x="7293" y="6719"/>
                      <a:pt x="7327" y="6729"/>
                      <a:pt x="7363" y="6729"/>
                    </a:cubicBezTo>
                    <a:cubicBezTo>
                      <a:pt x="7385" y="6729"/>
                      <a:pt x="7407" y="6725"/>
                      <a:pt x="7430" y="6716"/>
                    </a:cubicBezTo>
                    <a:cubicBezTo>
                      <a:pt x="7478" y="6704"/>
                      <a:pt x="7537" y="6668"/>
                      <a:pt x="7597" y="6657"/>
                    </a:cubicBezTo>
                    <a:cubicBezTo>
                      <a:pt x="7656" y="6645"/>
                      <a:pt x="7680" y="6597"/>
                      <a:pt x="7704" y="6537"/>
                    </a:cubicBezTo>
                    <a:lnTo>
                      <a:pt x="7823" y="5930"/>
                    </a:lnTo>
                    <a:close/>
                    <a:moveTo>
                      <a:pt x="4454" y="1"/>
                    </a:moveTo>
                    <a:cubicBezTo>
                      <a:pt x="3739" y="1"/>
                      <a:pt x="3025" y="180"/>
                      <a:pt x="2382" y="513"/>
                    </a:cubicBezTo>
                    <a:cubicBezTo>
                      <a:pt x="2310" y="561"/>
                      <a:pt x="2287" y="644"/>
                      <a:pt x="2322" y="715"/>
                    </a:cubicBezTo>
                    <a:cubicBezTo>
                      <a:pt x="2354" y="770"/>
                      <a:pt x="2405" y="799"/>
                      <a:pt x="2458" y="799"/>
                    </a:cubicBezTo>
                    <a:cubicBezTo>
                      <a:pt x="2485" y="799"/>
                      <a:pt x="2512" y="791"/>
                      <a:pt x="2537" y="775"/>
                    </a:cubicBezTo>
                    <a:cubicBezTo>
                      <a:pt x="3132" y="465"/>
                      <a:pt x="3787" y="299"/>
                      <a:pt x="4454" y="299"/>
                    </a:cubicBezTo>
                    <a:cubicBezTo>
                      <a:pt x="6728" y="299"/>
                      <a:pt x="8597" y="2168"/>
                      <a:pt x="8597" y="4442"/>
                    </a:cubicBezTo>
                    <a:cubicBezTo>
                      <a:pt x="8597" y="4847"/>
                      <a:pt x="8537" y="5228"/>
                      <a:pt x="8430" y="5621"/>
                    </a:cubicBezTo>
                    <a:lnTo>
                      <a:pt x="7740" y="5621"/>
                    </a:lnTo>
                    <a:cubicBezTo>
                      <a:pt x="7668" y="5621"/>
                      <a:pt x="7609" y="5656"/>
                      <a:pt x="7597" y="5728"/>
                    </a:cubicBezTo>
                    <a:lnTo>
                      <a:pt x="7466" y="6371"/>
                    </a:lnTo>
                    <a:lnTo>
                      <a:pt x="7442" y="6371"/>
                    </a:lnTo>
                    <a:lnTo>
                      <a:pt x="6942" y="5966"/>
                    </a:lnTo>
                    <a:cubicBezTo>
                      <a:pt x="6912" y="5948"/>
                      <a:pt x="6879" y="5939"/>
                      <a:pt x="6847" y="5939"/>
                    </a:cubicBezTo>
                    <a:cubicBezTo>
                      <a:pt x="6814" y="5939"/>
                      <a:pt x="6781" y="5948"/>
                      <a:pt x="6751" y="5966"/>
                    </a:cubicBezTo>
                    <a:lnTo>
                      <a:pt x="6239" y="6407"/>
                    </a:lnTo>
                    <a:cubicBezTo>
                      <a:pt x="6180" y="6442"/>
                      <a:pt x="6168" y="6537"/>
                      <a:pt x="6216" y="6597"/>
                    </a:cubicBezTo>
                    <a:lnTo>
                      <a:pt x="6525" y="7180"/>
                    </a:lnTo>
                    <a:cubicBezTo>
                      <a:pt x="6525" y="7180"/>
                      <a:pt x="6525" y="7192"/>
                      <a:pt x="6513" y="7192"/>
                    </a:cubicBezTo>
                    <a:lnTo>
                      <a:pt x="5858" y="7204"/>
                    </a:lnTo>
                    <a:cubicBezTo>
                      <a:pt x="5775" y="7204"/>
                      <a:pt x="5716" y="7264"/>
                      <a:pt x="5704" y="7335"/>
                    </a:cubicBezTo>
                    <a:lnTo>
                      <a:pt x="5585" y="7990"/>
                    </a:lnTo>
                    <a:cubicBezTo>
                      <a:pt x="5573" y="8073"/>
                      <a:pt x="5620" y="8145"/>
                      <a:pt x="5680" y="8157"/>
                    </a:cubicBezTo>
                    <a:lnTo>
                      <a:pt x="6013" y="8288"/>
                    </a:lnTo>
                    <a:cubicBezTo>
                      <a:pt x="5525" y="8502"/>
                      <a:pt x="5001" y="8585"/>
                      <a:pt x="4454" y="8585"/>
                    </a:cubicBezTo>
                    <a:cubicBezTo>
                      <a:pt x="2179" y="8585"/>
                      <a:pt x="322" y="6728"/>
                      <a:pt x="322" y="4454"/>
                    </a:cubicBezTo>
                    <a:cubicBezTo>
                      <a:pt x="322" y="3168"/>
                      <a:pt x="894" y="2001"/>
                      <a:pt x="1894" y="1203"/>
                    </a:cubicBezTo>
                    <a:cubicBezTo>
                      <a:pt x="1965" y="1144"/>
                      <a:pt x="1965" y="1061"/>
                      <a:pt x="1929" y="989"/>
                    </a:cubicBezTo>
                    <a:cubicBezTo>
                      <a:pt x="1895" y="942"/>
                      <a:pt x="1850" y="921"/>
                      <a:pt x="1804" y="921"/>
                    </a:cubicBezTo>
                    <a:cubicBezTo>
                      <a:pt x="1769" y="921"/>
                      <a:pt x="1734" y="933"/>
                      <a:pt x="1703" y="953"/>
                    </a:cubicBezTo>
                    <a:cubicBezTo>
                      <a:pt x="632" y="1799"/>
                      <a:pt x="1" y="3085"/>
                      <a:pt x="1" y="4454"/>
                    </a:cubicBezTo>
                    <a:cubicBezTo>
                      <a:pt x="1" y="5645"/>
                      <a:pt x="465" y="6764"/>
                      <a:pt x="1298" y="7597"/>
                    </a:cubicBezTo>
                    <a:cubicBezTo>
                      <a:pt x="2132" y="8431"/>
                      <a:pt x="3251" y="8883"/>
                      <a:pt x="4442" y="8883"/>
                    </a:cubicBezTo>
                    <a:cubicBezTo>
                      <a:pt x="5001" y="8883"/>
                      <a:pt x="5537" y="8788"/>
                      <a:pt x="6049" y="8585"/>
                    </a:cubicBezTo>
                    <a:lnTo>
                      <a:pt x="6049" y="8585"/>
                    </a:lnTo>
                    <a:lnTo>
                      <a:pt x="5775" y="8823"/>
                    </a:lnTo>
                    <a:cubicBezTo>
                      <a:pt x="5716" y="8871"/>
                      <a:pt x="5704" y="8966"/>
                      <a:pt x="5751" y="9026"/>
                    </a:cubicBezTo>
                    <a:lnTo>
                      <a:pt x="6073" y="9585"/>
                    </a:lnTo>
                    <a:cubicBezTo>
                      <a:pt x="6101" y="9632"/>
                      <a:pt x="6158" y="9664"/>
                      <a:pt x="6211" y="9664"/>
                    </a:cubicBezTo>
                    <a:cubicBezTo>
                      <a:pt x="6225" y="9664"/>
                      <a:pt x="6239" y="9662"/>
                      <a:pt x="6251" y="9657"/>
                    </a:cubicBezTo>
                    <a:lnTo>
                      <a:pt x="6882" y="9455"/>
                    </a:lnTo>
                    <a:cubicBezTo>
                      <a:pt x="6882" y="9455"/>
                      <a:pt x="6894" y="9455"/>
                      <a:pt x="6894" y="9466"/>
                    </a:cubicBezTo>
                    <a:lnTo>
                      <a:pt x="6787" y="10121"/>
                    </a:lnTo>
                    <a:cubicBezTo>
                      <a:pt x="6775" y="10193"/>
                      <a:pt x="6823" y="10276"/>
                      <a:pt x="6894" y="10288"/>
                    </a:cubicBezTo>
                    <a:lnTo>
                      <a:pt x="7525" y="10514"/>
                    </a:lnTo>
                    <a:cubicBezTo>
                      <a:pt x="7537" y="10514"/>
                      <a:pt x="7549" y="10526"/>
                      <a:pt x="7585" y="10526"/>
                    </a:cubicBezTo>
                    <a:cubicBezTo>
                      <a:pt x="7644" y="10526"/>
                      <a:pt x="7680" y="10490"/>
                      <a:pt x="7716" y="10455"/>
                    </a:cubicBezTo>
                    <a:lnTo>
                      <a:pt x="8061" y="9883"/>
                    </a:lnTo>
                    <a:lnTo>
                      <a:pt x="8073" y="9883"/>
                    </a:lnTo>
                    <a:lnTo>
                      <a:pt x="8418" y="10455"/>
                    </a:lnTo>
                    <a:cubicBezTo>
                      <a:pt x="8445" y="10499"/>
                      <a:pt x="8497" y="10523"/>
                      <a:pt x="8547" y="10523"/>
                    </a:cubicBezTo>
                    <a:cubicBezTo>
                      <a:pt x="8565" y="10523"/>
                      <a:pt x="8582" y="10520"/>
                      <a:pt x="8597" y="10514"/>
                    </a:cubicBezTo>
                    <a:lnTo>
                      <a:pt x="9216" y="10288"/>
                    </a:lnTo>
                    <a:cubicBezTo>
                      <a:pt x="9287" y="10252"/>
                      <a:pt x="9323" y="10193"/>
                      <a:pt x="9323" y="10121"/>
                    </a:cubicBezTo>
                    <a:lnTo>
                      <a:pt x="9216" y="9466"/>
                    </a:lnTo>
                    <a:cubicBezTo>
                      <a:pt x="9216" y="9466"/>
                      <a:pt x="9228" y="9466"/>
                      <a:pt x="9228" y="9455"/>
                    </a:cubicBezTo>
                    <a:lnTo>
                      <a:pt x="9859" y="9657"/>
                    </a:lnTo>
                    <a:cubicBezTo>
                      <a:pt x="9878" y="9666"/>
                      <a:pt x="9897" y="9671"/>
                      <a:pt x="9916" y="9671"/>
                    </a:cubicBezTo>
                    <a:cubicBezTo>
                      <a:pt x="9966" y="9671"/>
                      <a:pt x="10011" y="9638"/>
                      <a:pt x="10038" y="9585"/>
                    </a:cubicBezTo>
                    <a:lnTo>
                      <a:pt x="10359" y="9026"/>
                    </a:lnTo>
                    <a:cubicBezTo>
                      <a:pt x="10395" y="8966"/>
                      <a:pt x="10395" y="8871"/>
                      <a:pt x="10335" y="8823"/>
                    </a:cubicBezTo>
                    <a:lnTo>
                      <a:pt x="9847" y="8395"/>
                    </a:lnTo>
                    <a:lnTo>
                      <a:pt x="9847" y="8383"/>
                    </a:lnTo>
                    <a:lnTo>
                      <a:pt x="10454" y="8145"/>
                    </a:lnTo>
                    <a:cubicBezTo>
                      <a:pt x="10460" y="8146"/>
                      <a:pt x="10465" y="8146"/>
                      <a:pt x="10470" y="8146"/>
                    </a:cubicBezTo>
                    <a:cubicBezTo>
                      <a:pt x="10532" y="8146"/>
                      <a:pt x="10572" y="8080"/>
                      <a:pt x="10561" y="8014"/>
                    </a:cubicBezTo>
                    <a:lnTo>
                      <a:pt x="10442" y="7359"/>
                    </a:lnTo>
                    <a:cubicBezTo>
                      <a:pt x="10419" y="7288"/>
                      <a:pt x="10359" y="7240"/>
                      <a:pt x="10288" y="7228"/>
                    </a:cubicBezTo>
                    <a:lnTo>
                      <a:pt x="9633" y="7204"/>
                    </a:lnTo>
                    <a:cubicBezTo>
                      <a:pt x="9633" y="7204"/>
                      <a:pt x="9633" y="7192"/>
                      <a:pt x="9621" y="7192"/>
                    </a:cubicBezTo>
                    <a:lnTo>
                      <a:pt x="9930" y="6609"/>
                    </a:lnTo>
                    <a:cubicBezTo>
                      <a:pt x="9966" y="6549"/>
                      <a:pt x="9942" y="6466"/>
                      <a:pt x="9907" y="6418"/>
                    </a:cubicBezTo>
                    <a:lnTo>
                      <a:pt x="9395" y="5990"/>
                    </a:lnTo>
                    <a:cubicBezTo>
                      <a:pt x="9365" y="5966"/>
                      <a:pt x="9332" y="5954"/>
                      <a:pt x="9299" y="5954"/>
                    </a:cubicBezTo>
                    <a:cubicBezTo>
                      <a:pt x="9267" y="5954"/>
                      <a:pt x="9234" y="5966"/>
                      <a:pt x="9204" y="5990"/>
                    </a:cubicBezTo>
                    <a:lnTo>
                      <a:pt x="8692" y="6395"/>
                    </a:lnTo>
                    <a:lnTo>
                      <a:pt x="8680" y="6395"/>
                    </a:lnTo>
                    <a:lnTo>
                      <a:pt x="8609" y="6049"/>
                    </a:lnTo>
                    <a:lnTo>
                      <a:pt x="8609" y="6037"/>
                    </a:lnTo>
                    <a:cubicBezTo>
                      <a:pt x="8799" y="5525"/>
                      <a:pt x="8895" y="5002"/>
                      <a:pt x="8895" y="4454"/>
                    </a:cubicBezTo>
                    <a:cubicBezTo>
                      <a:pt x="8895" y="3263"/>
                      <a:pt x="8430" y="2144"/>
                      <a:pt x="7597" y="1311"/>
                    </a:cubicBezTo>
                    <a:cubicBezTo>
                      <a:pt x="6763" y="477"/>
                      <a:pt x="5644" y="1"/>
                      <a:pt x="4454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5453AC55-CD31-456C-88B1-A558C2C26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82607" y="1690581"/>
              <a:ext cx="191118" cy="261209"/>
            </a:xfrm>
            <a:prstGeom prst="rect">
              <a:avLst/>
            </a:prstGeom>
          </p:spPr>
        </p:pic>
      </p:grpSp>
      <p:grpSp>
        <p:nvGrpSpPr>
          <p:cNvPr id="328" name="Группа 327">
            <a:extLst>
              <a:ext uri="{FF2B5EF4-FFF2-40B4-BE49-F238E27FC236}">
                <a16:creationId xmlns:a16="http://schemas.microsoft.com/office/drawing/2014/main" id="{B5290C23-5580-D3FF-7F94-A86FC27E67EB}"/>
              </a:ext>
            </a:extLst>
          </p:cNvPr>
          <p:cNvGrpSpPr/>
          <p:nvPr/>
        </p:nvGrpSpPr>
        <p:grpSpPr>
          <a:xfrm>
            <a:off x="6313617" y="1563287"/>
            <a:ext cx="510898" cy="585557"/>
            <a:chOff x="6286572" y="1480145"/>
            <a:chExt cx="583439" cy="668698"/>
          </a:xfrm>
        </p:grpSpPr>
        <p:grpSp>
          <p:nvGrpSpPr>
            <p:cNvPr id="135" name="Google Shape;2345;p36">
              <a:extLst>
                <a:ext uri="{FF2B5EF4-FFF2-40B4-BE49-F238E27FC236}">
                  <a16:creationId xmlns:a16="http://schemas.microsoft.com/office/drawing/2014/main" id="{84424050-2C20-40EE-B02B-F6C4AF9C6CDA}"/>
                </a:ext>
              </a:extLst>
            </p:cNvPr>
            <p:cNvGrpSpPr/>
            <p:nvPr/>
          </p:nvGrpSpPr>
          <p:grpSpPr>
            <a:xfrm>
              <a:off x="6286572" y="1501247"/>
              <a:ext cx="531367" cy="647596"/>
              <a:chOff x="1767069" y="3360146"/>
              <a:chExt cx="286327" cy="348164"/>
            </a:xfrm>
            <a:solidFill>
              <a:srgbClr val="099A85"/>
            </a:solidFill>
          </p:grpSpPr>
          <p:sp>
            <p:nvSpPr>
              <p:cNvPr id="136" name="Google Shape;2346;p36">
                <a:extLst>
                  <a:ext uri="{FF2B5EF4-FFF2-40B4-BE49-F238E27FC236}">
                    <a16:creationId xmlns:a16="http://schemas.microsoft.com/office/drawing/2014/main" id="{805A3C8C-56A9-47E4-AA6C-38036E4FEC66}"/>
                  </a:ext>
                </a:extLst>
              </p:cNvPr>
              <p:cNvSpPr/>
              <p:nvPr/>
            </p:nvSpPr>
            <p:spPr>
              <a:xfrm>
                <a:off x="1767069" y="3404277"/>
                <a:ext cx="228223" cy="304033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9597" extrusionOk="0">
                    <a:moveTo>
                      <a:pt x="2072" y="7537"/>
                    </a:moveTo>
                    <a:lnTo>
                      <a:pt x="2072" y="9049"/>
                    </a:lnTo>
                    <a:lnTo>
                      <a:pt x="572" y="7537"/>
                    </a:lnTo>
                    <a:close/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lnTo>
                      <a:pt x="0" y="7382"/>
                    </a:lnTo>
                    <a:cubicBezTo>
                      <a:pt x="0" y="7418"/>
                      <a:pt x="12" y="7465"/>
                      <a:pt x="48" y="7501"/>
                    </a:cubicBezTo>
                    <a:lnTo>
                      <a:pt x="2096" y="9549"/>
                    </a:lnTo>
                    <a:cubicBezTo>
                      <a:pt x="2132" y="9585"/>
                      <a:pt x="2179" y="9597"/>
                      <a:pt x="2215" y="9597"/>
                    </a:cubicBezTo>
                    <a:lnTo>
                      <a:pt x="7025" y="9597"/>
                    </a:lnTo>
                    <a:cubicBezTo>
                      <a:pt x="7120" y="9597"/>
                      <a:pt x="7192" y="9513"/>
                      <a:pt x="7192" y="9430"/>
                    </a:cubicBezTo>
                    <a:lnTo>
                      <a:pt x="7192" y="7811"/>
                    </a:lnTo>
                    <a:cubicBezTo>
                      <a:pt x="7204" y="7715"/>
                      <a:pt x="7132" y="7644"/>
                      <a:pt x="7037" y="7644"/>
                    </a:cubicBezTo>
                    <a:cubicBezTo>
                      <a:pt x="6954" y="7644"/>
                      <a:pt x="6882" y="7715"/>
                      <a:pt x="6882" y="7811"/>
                    </a:cubicBezTo>
                    <a:lnTo>
                      <a:pt x="6882" y="9263"/>
                    </a:lnTo>
                    <a:lnTo>
                      <a:pt x="2382" y="9263"/>
                    </a:lnTo>
                    <a:lnTo>
                      <a:pt x="2382" y="7382"/>
                    </a:lnTo>
                    <a:cubicBezTo>
                      <a:pt x="2382" y="7287"/>
                      <a:pt x="2310" y="7215"/>
                      <a:pt x="2215" y="7215"/>
                    </a:cubicBezTo>
                    <a:lnTo>
                      <a:pt x="334" y="7215"/>
                    </a:lnTo>
                    <a:lnTo>
                      <a:pt x="334" y="322"/>
                    </a:lnTo>
                    <a:lnTo>
                      <a:pt x="1858" y="322"/>
                    </a:lnTo>
                    <a:cubicBezTo>
                      <a:pt x="1953" y="322"/>
                      <a:pt x="2024" y="250"/>
                      <a:pt x="2024" y="155"/>
                    </a:cubicBezTo>
                    <a:cubicBezTo>
                      <a:pt x="2024" y="72"/>
                      <a:pt x="1953" y="0"/>
                      <a:pt x="1858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7" name="Google Shape;2347;p36">
                <a:extLst>
                  <a:ext uri="{FF2B5EF4-FFF2-40B4-BE49-F238E27FC236}">
                    <a16:creationId xmlns:a16="http://schemas.microsoft.com/office/drawing/2014/main" id="{0FEC1790-F6BA-450C-AEE9-1F167F82E0A7}"/>
                  </a:ext>
                </a:extLst>
              </p:cNvPr>
              <p:cNvSpPr/>
              <p:nvPr/>
            </p:nvSpPr>
            <p:spPr>
              <a:xfrm>
                <a:off x="1799512" y="3360146"/>
                <a:ext cx="253884" cy="276883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8740" extrusionOk="0">
                    <a:moveTo>
                      <a:pt x="4406" y="3751"/>
                    </a:moveTo>
                    <a:cubicBezTo>
                      <a:pt x="4525" y="3870"/>
                      <a:pt x="4680" y="3965"/>
                      <a:pt x="4822" y="4048"/>
                    </a:cubicBezTo>
                    <a:lnTo>
                      <a:pt x="4822" y="4132"/>
                    </a:lnTo>
                    <a:lnTo>
                      <a:pt x="334" y="4132"/>
                    </a:lnTo>
                    <a:lnTo>
                      <a:pt x="334" y="3751"/>
                    </a:lnTo>
                    <a:close/>
                    <a:moveTo>
                      <a:pt x="5870" y="0"/>
                    </a:moveTo>
                    <a:cubicBezTo>
                      <a:pt x="4941" y="0"/>
                      <a:pt x="4156" y="583"/>
                      <a:pt x="3846" y="1405"/>
                    </a:cubicBezTo>
                    <a:lnTo>
                      <a:pt x="1477" y="1405"/>
                    </a:lnTo>
                    <a:cubicBezTo>
                      <a:pt x="1393" y="1405"/>
                      <a:pt x="1310" y="1476"/>
                      <a:pt x="1310" y="1572"/>
                    </a:cubicBezTo>
                    <a:cubicBezTo>
                      <a:pt x="1310" y="1655"/>
                      <a:pt x="1393" y="1726"/>
                      <a:pt x="1477" y="1726"/>
                    </a:cubicBezTo>
                    <a:lnTo>
                      <a:pt x="3739" y="1726"/>
                    </a:lnTo>
                    <a:cubicBezTo>
                      <a:pt x="3715" y="1869"/>
                      <a:pt x="3691" y="2012"/>
                      <a:pt x="3691" y="2167"/>
                    </a:cubicBezTo>
                    <a:cubicBezTo>
                      <a:pt x="3691" y="2643"/>
                      <a:pt x="3858" y="3084"/>
                      <a:pt x="4108" y="3441"/>
                    </a:cubicBezTo>
                    <a:lnTo>
                      <a:pt x="167" y="3441"/>
                    </a:lnTo>
                    <a:cubicBezTo>
                      <a:pt x="84" y="3441"/>
                      <a:pt x="0" y="3512"/>
                      <a:pt x="0" y="3608"/>
                    </a:cubicBezTo>
                    <a:lnTo>
                      <a:pt x="0" y="4310"/>
                    </a:lnTo>
                    <a:cubicBezTo>
                      <a:pt x="0" y="4393"/>
                      <a:pt x="84" y="4465"/>
                      <a:pt x="167" y="4465"/>
                    </a:cubicBezTo>
                    <a:lnTo>
                      <a:pt x="4977" y="4465"/>
                    </a:lnTo>
                    <a:cubicBezTo>
                      <a:pt x="5061" y="4465"/>
                      <a:pt x="5144" y="4393"/>
                      <a:pt x="5144" y="4310"/>
                    </a:cubicBezTo>
                    <a:lnTo>
                      <a:pt x="5144" y="4203"/>
                    </a:lnTo>
                    <a:cubicBezTo>
                      <a:pt x="5358" y="4274"/>
                      <a:pt x="5596" y="4322"/>
                      <a:pt x="5834" y="4322"/>
                    </a:cubicBezTo>
                    <a:lnTo>
                      <a:pt x="5834" y="8573"/>
                    </a:lnTo>
                    <a:cubicBezTo>
                      <a:pt x="5834" y="8668"/>
                      <a:pt x="5918" y="8739"/>
                      <a:pt x="6001" y="8739"/>
                    </a:cubicBezTo>
                    <a:cubicBezTo>
                      <a:pt x="6096" y="8739"/>
                      <a:pt x="6168" y="8668"/>
                      <a:pt x="6168" y="8573"/>
                    </a:cubicBezTo>
                    <a:lnTo>
                      <a:pt x="6168" y="4286"/>
                    </a:lnTo>
                    <a:cubicBezTo>
                      <a:pt x="6549" y="4227"/>
                      <a:pt x="6906" y="4084"/>
                      <a:pt x="7204" y="3834"/>
                    </a:cubicBezTo>
                    <a:cubicBezTo>
                      <a:pt x="7585" y="3512"/>
                      <a:pt x="7847" y="3096"/>
                      <a:pt x="7954" y="2619"/>
                    </a:cubicBezTo>
                    <a:cubicBezTo>
                      <a:pt x="7978" y="2536"/>
                      <a:pt x="7918" y="2441"/>
                      <a:pt x="7835" y="2429"/>
                    </a:cubicBezTo>
                    <a:cubicBezTo>
                      <a:pt x="7825" y="2428"/>
                      <a:pt x="7815" y="2427"/>
                      <a:pt x="7806" y="2427"/>
                    </a:cubicBezTo>
                    <a:cubicBezTo>
                      <a:pt x="7723" y="2427"/>
                      <a:pt x="7655" y="2473"/>
                      <a:pt x="7644" y="2548"/>
                    </a:cubicBezTo>
                    <a:cubicBezTo>
                      <a:pt x="7466" y="3381"/>
                      <a:pt x="6704" y="3989"/>
                      <a:pt x="5858" y="3989"/>
                    </a:cubicBezTo>
                    <a:cubicBezTo>
                      <a:pt x="4846" y="3989"/>
                      <a:pt x="4025" y="3179"/>
                      <a:pt x="4025" y="2167"/>
                    </a:cubicBezTo>
                    <a:cubicBezTo>
                      <a:pt x="4025" y="1155"/>
                      <a:pt x="4846" y="333"/>
                      <a:pt x="5858" y="333"/>
                    </a:cubicBezTo>
                    <a:cubicBezTo>
                      <a:pt x="6787" y="333"/>
                      <a:pt x="7585" y="1048"/>
                      <a:pt x="7680" y="1965"/>
                    </a:cubicBezTo>
                    <a:cubicBezTo>
                      <a:pt x="7704" y="2060"/>
                      <a:pt x="7775" y="2119"/>
                      <a:pt x="7858" y="2119"/>
                    </a:cubicBezTo>
                    <a:cubicBezTo>
                      <a:pt x="7954" y="2107"/>
                      <a:pt x="8013" y="2024"/>
                      <a:pt x="8013" y="1941"/>
                    </a:cubicBezTo>
                    <a:cubicBezTo>
                      <a:pt x="7954" y="1417"/>
                      <a:pt x="7716" y="929"/>
                      <a:pt x="7311" y="572"/>
                    </a:cubicBezTo>
                    <a:cubicBezTo>
                      <a:pt x="6906" y="214"/>
                      <a:pt x="6406" y="0"/>
                      <a:pt x="5870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9" name="Google Shape;2349;p36">
                <a:extLst>
                  <a:ext uri="{FF2B5EF4-FFF2-40B4-BE49-F238E27FC236}">
                    <a16:creationId xmlns:a16="http://schemas.microsoft.com/office/drawing/2014/main" id="{82BF6D3E-3767-4E7D-8B35-2FA8C6E4C77C}"/>
                  </a:ext>
                </a:extLst>
              </p:cNvPr>
              <p:cNvSpPr/>
              <p:nvPr/>
            </p:nvSpPr>
            <p:spPr>
              <a:xfrm>
                <a:off x="1800270" y="3513636"/>
                <a:ext cx="162582" cy="10233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23" extrusionOk="0">
                    <a:moveTo>
                      <a:pt x="155" y="1"/>
                    </a:moveTo>
                    <a:cubicBezTo>
                      <a:pt x="72" y="1"/>
                      <a:pt x="0" y="72"/>
                      <a:pt x="0" y="156"/>
                    </a:cubicBezTo>
                    <a:cubicBezTo>
                      <a:pt x="0" y="251"/>
                      <a:pt x="72" y="322"/>
                      <a:pt x="155" y="322"/>
                    </a:cubicBezTo>
                    <a:lnTo>
                      <a:pt x="4965" y="322"/>
                    </a:lnTo>
                    <a:cubicBezTo>
                      <a:pt x="5060" y="322"/>
                      <a:pt x="5132" y="251"/>
                      <a:pt x="5132" y="156"/>
                    </a:cubicBezTo>
                    <a:cubicBezTo>
                      <a:pt x="5132" y="72"/>
                      <a:pt x="5060" y="1"/>
                      <a:pt x="4965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0" name="Google Shape;2350;p36">
                <a:extLst>
                  <a:ext uri="{FF2B5EF4-FFF2-40B4-BE49-F238E27FC236}">
                    <a16:creationId xmlns:a16="http://schemas.microsoft.com/office/drawing/2014/main" id="{58FCE51C-96D2-43F2-B5B7-1C6B12318EB6}"/>
                  </a:ext>
                </a:extLst>
              </p:cNvPr>
              <p:cNvSpPr/>
              <p:nvPr/>
            </p:nvSpPr>
            <p:spPr>
              <a:xfrm>
                <a:off x="1800270" y="3536287"/>
                <a:ext cx="162582" cy="10201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22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55" y="322"/>
                    </a:cubicBezTo>
                    <a:lnTo>
                      <a:pt x="4965" y="322"/>
                    </a:lnTo>
                    <a:cubicBezTo>
                      <a:pt x="5060" y="322"/>
                      <a:pt x="5132" y="250"/>
                      <a:pt x="5132" y="155"/>
                    </a:cubicBezTo>
                    <a:cubicBezTo>
                      <a:pt x="5132" y="72"/>
                      <a:pt x="5060" y="0"/>
                      <a:pt x="4965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1" name="Google Shape;2351;p36">
                <a:extLst>
                  <a:ext uri="{FF2B5EF4-FFF2-40B4-BE49-F238E27FC236}">
                    <a16:creationId xmlns:a16="http://schemas.microsoft.com/office/drawing/2014/main" id="{EE804BB7-40AB-4F21-AD8C-2C419BB0F661}"/>
                  </a:ext>
                </a:extLst>
              </p:cNvPr>
              <p:cNvSpPr/>
              <p:nvPr/>
            </p:nvSpPr>
            <p:spPr>
              <a:xfrm>
                <a:off x="1800270" y="3558146"/>
                <a:ext cx="162582" cy="10613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35" extrusionOk="0">
                    <a:moveTo>
                      <a:pt x="155" y="1"/>
                    </a:moveTo>
                    <a:cubicBezTo>
                      <a:pt x="72" y="1"/>
                      <a:pt x="0" y="84"/>
                      <a:pt x="0" y="168"/>
                    </a:cubicBezTo>
                    <a:cubicBezTo>
                      <a:pt x="0" y="263"/>
                      <a:pt x="72" y="334"/>
                      <a:pt x="155" y="334"/>
                    </a:cubicBezTo>
                    <a:lnTo>
                      <a:pt x="4965" y="334"/>
                    </a:lnTo>
                    <a:cubicBezTo>
                      <a:pt x="5060" y="334"/>
                      <a:pt x="5132" y="263"/>
                      <a:pt x="5132" y="168"/>
                    </a:cubicBezTo>
                    <a:cubicBezTo>
                      <a:pt x="5132" y="84"/>
                      <a:pt x="5060" y="1"/>
                      <a:pt x="4965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2" name="Google Shape;2352;p36">
                <a:extLst>
                  <a:ext uri="{FF2B5EF4-FFF2-40B4-BE49-F238E27FC236}">
                    <a16:creationId xmlns:a16="http://schemas.microsoft.com/office/drawing/2014/main" id="{621ABC50-0082-4B4F-A457-91D700580727}"/>
                  </a:ext>
                </a:extLst>
              </p:cNvPr>
              <p:cNvSpPr/>
              <p:nvPr/>
            </p:nvSpPr>
            <p:spPr>
              <a:xfrm>
                <a:off x="1800270" y="3580798"/>
                <a:ext cx="162582" cy="10581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34" extrusionOk="0">
                    <a:moveTo>
                      <a:pt x="155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55" y="334"/>
                    </a:cubicBezTo>
                    <a:lnTo>
                      <a:pt x="4965" y="334"/>
                    </a:lnTo>
                    <a:cubicBezTo>
                      <a:pt x="5060" y="334"/>
                      <a:pt x="5132" y="262"/>
                      <a:pt x="5132" y="167"/>
                    </a:cubicBezTo>
                    <a:cubicBezTo>
                      <a:pt x="5132" y="84"/>
                      <a:pt x="5060" y="0"/>
                      <a:pt x="4965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04CA99-3993-49BD-876C-D16718D88F1F}"/>
                </a:ext>
              </a:extLst>
            </p:cNvPr>
            <p:cNvSpPr txBox="1"/>
            <p:nvPr/>
          </p:nvSpPr>
          <p:spPr>
            <a:xfrm>
              <a:off x="6514506" y="1480145"/>
              <a:ext cx="355505" cy="2987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099A85"/>
                  </a:solidFill>
                  <a:ea typeface="Open Sans Medium" pitchFamily="2" charset="0"/>
                  <a:cs typeface="Open Sans Medium" pitchFamily="2" charset="0"/>
                </a:rPr>
                <a:t>%</a:t>
              </a:r>
            </a:p>
          </p:txBody>
        </p:sp>
      </p:grpSp>
      <p:grpSp>
        <p:nvGrpSpPr>
          <p:cNvPr id="143" name="Google Shape;950;p33">
            <a:extLst>
              <a:ext uri="{FF2B5EF4-FFF2-40B4-BE49-F238E27FC236}">
                <a16:creationId xmlns:a16="http://schemas.microsoft.com/office/drawing/2014/main" id="{74599426-823C-42EA-AD87-087BCFD9ADAD}"/>
              </a:ext>
            </a:extLst>
          </p:cNvPr>
          <p:cNvGrpSpPr/>
          <p:nvPr/>
        </p:nvGrpSpPr>
        <p:grpSpPr>
          <a:xfrm>
            <a:off x="10130453" y="1598488"/>
            <a:ext cx="553806" cy="515155"/>
            <a:chOff x="1421638" y="4125629"/>
            <a:chExt cx="374709" cy="374010"/>
          </a:xfrm>
          <a:solidFill>
            <a:srgbClr val="099A85"/>
          </a:solidFill>
        </p:grpSpPr>
        <p:sp>
          <p:nvSpPr>
            <p:cNvPr id="144" name="Google Shape;951;p33">
              <a:extLst>
                <a:ext uri="{FF2B5EF4-FFF2-40B4-BE49-F238E27FC236}">
                  <a16:creationId xmlns:a16="http://schemas.microsoft.com/office/drawing/2014/main" id="{51A32EDB-0E22-4BEA-9F84-191BC622CC9E}"/>
                </a:ext>
              </a:extLst>
            </p:cNvPr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5" name="Google Shape;952;p33">
              <a:extLst>
                <a:ext uri="{FF2B5EF4-FFF2-40B4-BE49-F238E27FC236}">
                  <a16:creationId xmlns:a16="http://schemas.microsoft.com/office/drawing/2014/main" id="{29D9F78B-9EE6-4C26-B518-D95071AAFB36}"/>
                </a:ext>
              </a:extLst>
            </p:cNvPr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</p:grpSp>
      <p:grpSp>
        <p:nvGrpSpPr>
          <p:cNvPr id="146" name="Google Shape;1947;p35">
            <a:extLst>
              <a:ext uri="{FF2B5EF4-FFF2-40B4-BE49-F238E27FC236}">
                <a16:creationId xmlns:a16="http://schemas.microsoft.com/office/drawing/2014/main" id="{E1FB4C3D-9023-4752-9192-20CFE9BE4D63}"/>
              </a:ext>
            </a:extLst>
          </p:cNvPr>
          <p:cNvGrpSpPr/>
          <p:nvPr/>
        </p:nvGrpSpPr>
        <p:grpSpPr>
          <a:xfrm>
            <a:off x="8048483" y="1586347"/>
            <a:ext cx="597410" cy="539437"/>
            <a:chOff x="3988156" y="3380210"/>
            <a:chExt cx="353954" cy="318880"/>
          </a:xfrm>
          <a:solidFill>
            <a:srgbClr val="099A85"/>
          </a:solidFill>
        </p:grpSpPr>
        <p:sp>
          <p:nvSpPr>
            <p:cNvPr id="147" name="Google Shape;1949;p35">
              <a:extLst>
                <a:ext uri="{FF2B5EF4-FFF2-40B4-BE49-F238E27FC236}">
                  <a16:creationId xmlns:a16="http://schemas.microsoft.com/office/drawing/2014/main" id="{D9E01537-D664-4FDF-8E5F-EBB28B71CE9F}"/>
                </a:ext>
              </a:extLst>
            </p:cNvPr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8" name="Google Shape;1950;p35">
              <a:extLst>
                <a:ext uri="{FF2B5EF4-FFF2-40B4-BE49-F238E27FC236}">
                  <a16:creationId xmlns:a16="http://schemas.microsoft.com/office/drawing/2014/main" id="{F54E0D69-0273-4B50-9E4D-078F0501D7C9}"/>
                </a:ext>
              </a:extLst>
            </p:cNvPr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9" name="Google Shape;1952;p35">
              <a:extLst>
                <a:ext uri="{FF2B5EF4-FFF2-40B4-BE49-F238E27FC236}">
                  <a16:creationId xmlns:a16="http://schemas.microsoft.com/office/drawing/2014/main" id="{A2618BC9-CD63-462F-A456-D609727A7611}"/>
                </a:ext>
              </a:extLst>
            </p:cNvPr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</p:grpSp>
      <p:sp>
        <p:nvSpPr>
          <p:cNvPr id="185" name="Заголовок 1">
            <a:extLst>
              <a:ext uri="{FF2B5EF4-FFF2-40B4-BE49-F238E27FC236}">
                <a16:creationId xmlns:a16="http://schemas.microsoft.com/office/drawing/2014/main" id="{C17384FE-0A6E-465E-A42A-AA61B5D49EA2}"/>
              </a:ext>
            </a:extLst>
          </p:cNvPr>
          <p:cNvSpPr txBox="1">
            <a:spLocks/>
          </p:cNvSpPr>
          <p:nvPr/>
        </p:nvSpPr>
        <p:spPr bwMode="auto">
          <a:xfrm>
            <a:off x="1602347" y="2149971"/>
            <a:ext cx="2767930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Взносы участника,</a:t>
            </a:r>
          </a:p>
          <a:p>
            <a:pPr algn="ctr">
              <a:lnSpc>
                <a:spcPts val="1500"/>
              </a:lnSpc>
              <a:defRPr/>
            </a:pPr>
            <a: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  <a:t>руб./год</a:t>
            </a:r>
          </a:p>
          <a:p>
            <a:pPr algn="ctr">
              <a:lnSpc>
                <a:spcPts val="1500"/>
              </a:lnSpc>
              <a:defRPr/>
            </a:pP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49" name="Freeform 16">
            <a:extLst>
              <a:ext uri="{FF2B5EF4-FFF2-40B4-BE49-F238E27FC236}">
                <a16:creationId xmlns:a16="http://schemas.microsoft.com/office/drawing/2014/main" id="{62F29CB5-BA64-4AF9-8C54-ECF7C3217A22}"/>
              </a:ext>
            </a:extLst>
          </p:cNvPr>
          <p:cNvSpPr>
            <a:spLocks noEditPoints="1"/>
          </p:cNvSpPr>
          <p:nvPr/>
        </p:nvSpPr>
        <p:spPr bwMode="auto">
          <a:xfrm>
            <a:off x="2641579" y="1619000"/>
            <a:ext cx="603746" cy="474131"/>
          </a:xfrm>
          <a:custGeom>
            <a:avLst/>
            <a:gdLst>
              <a:gd name="T0" fmla="*/ 160 w 160"/>
              <a:gd name="T1" fmla="*/ 19 h 139"/>
              <a:gd name="T2" fmla="*/ 88 w 160"/>
              <a:gd name="T3" fmla="*/ 19 h 139"/>
              <a:gd name="T4" fmla="*/ 124 w 160"/>
              <a:gd name="T5" fmla="*/ 8 h 139"/>
              <a:gd name="T6" fmla="*/ 124 w 160"/>
              <a:gd name="T7" fmla="*/ 29 h 139"/>
              <a:gd name="T8" fmla="*/ 124 w 160"/>
              <a:gd name="T9" fmla="*/ 8 h 139"/>
              <a:gd name="T10" fmla="*/ 146 w 160"/>
              <a:gd name="T11" fmla="*/ 54 h 139"/>
              <a:gd name="T12" fmla="*/ 89 w 160"/>
              <a:gd name="T13" fmla="*/ 44 h 139"/>
              <a:gd name="T14" fmla="*/ 96 w 160"/>
              <a:gd name="T15" fmla="*/ 40 h 139"/>
              <a:gd name="T16" fmla="*/ 152 w 160"/>
              <a:gd name="T17" fmla="*/ 40 h 139"/>
              <a:gd name="T18" fmla="*/ 159 w 160"/>
              <a:gd name="T19" fmla="*/ 43 h 139"/>
              <a:gd name="T20" fmla="*/ 146 w 160"/>
              <a:gd name="T21" fmla="*/ 74 h 139"/>
              <a:gd name="T22" fmla="*/ 89 w 160"/>
              <a:gd name="T23" fmla="*/ 64 h 139"/>
              <a:gd name="T24" fmla="*/ 96 w 160"/>
              <a:gd name="T25" fmla="*/ 61 h 139"/>
              <a:gd name="T26" fmla="*/ 152 w 160"/>
              <a:gd name="T27" fmla="*/ 60 h 139"/>
              <a:gd name="T28" fmla="*/ 159 w 160"/>
              <a:gd name="T29" fmla="*/ 63 h 139"/>
              <a:gd name="T30" fmla="*/ 146 w 160"/>
              <a:gd name="T31" fmla="*/ 95 h 139"/>
              <a:gd name="T32" fmla="*/ 89 w 160"/>
              <a:gd name="T33" fmla="*/ 84 h 139"/>
              <a:gd name="T34" fmla="*/ 96 w 160"/>
              <a:gd name="T35" fmla="*/ 81 h 139"/>
              <a:gd name="T36" fmla="*/ 152 w 160"/>
              <a:gd name="T37" fmla="*/ 81 h 139"/>
              <a:gd name="T38" fmla="*/ 159 w 160"/>
              <a:gd name="T39" fmla="*/ 83 h 139"/>
              <a:gd name="T40" fmla="*/ 146 w 160"/>
              <a:gd name="T41" fmla="*/ 115 h 139"/>
              <a:gd name="T42" fmla="*/ 89 w 160"/>
              <a:gd name="T43" fmla="*/ 105 h 139"/>
              <a:gd name="T44" fmla="*/ 96 w 160"/>
              <a:gd name="T45" fmla="*/ 101 h 139"/>
              <a:gd name="T46" fmla="*/ 152 w 160"/>
              <a:gd name="T47" fmla="*/ 101 h 139"/>
              <a:gd name="T48" fmla="*/ 159 w 160"/>
              <a:gd name="T49" fmla="*/ 104 h 139"/>
              <a:gd name="T50" fmla="*/ 146 w 160"/>
              <a:gd name="T51" fmla="*/ 135 h 139"/>
              <a:gd name="T52" fmla="*/ 89 w 160"/>
              <a:gd name="T53" fmla="*/ 125 h 139"/>
              <a:gd name="T54" fmla="*/ 96 w 160"/>
              <a:gd name="T55" fmla="*/ 122 h 139"/>
              <a:gd name="T56" fmla="*/ 152 w 160"/>
              <a:gd name="T57" fmla="*/ 121 h 139"/>
              <a:gd name="T58" fmla="*/ 159 w 160"/>
              <a:gd name="T59" fmla="*/ 124 h 139"/>
              <a:gd name="T60" fmla="*/ 59 w 160"/>
              <a:gd name="T61" fmla="*/ 95 h 139"/>
              <a:gd name="T62" fmla="*/ 1 w 160"/>
              <a:gd name="T63" fmla="*/ 84 h 139"/>
              <a:gd name="T64" fmla="*/ 8 w 160"/>
              <a:gd name="T65" fmla="*/ 81 h 139"/>
              <a:gd name="T66" fmla="*/ 64 w 160"/>
              <a:gd name="T67" fmla="*/ 81 h 139"/>
              <a:gd name="T68" fmla="*/ 72 w 160"/>
              <a:gd name="T69" fmla="*/ 83 h 139"/>
              <a:gd name="T70" fmla="*/ 59 w 160"/>
              <a:gd name="T71" fmla="*/ 115 h 139"/>
              <a:gd name="T72" fmla="*/ 1 w 160"/>
              <a:gd name="T73" fmla="*/ 105 h 139"/>
              <a:gd name="T74" fmla="*/ 8 w 160"/>
              <a:gd name="T75" fmla="*/ 101 h 139"/>
              <a:gd name="T76" fmla="*/ 64 w 160"/>
              <a:gd name="T77" fmla="*/ 101 h 139"/>
              <a:gd name="T78" fmla="*/ 72 w 160"/>
              <a:gd name="T79" fmla="*/ 104 h 139"/>
              <a:gd name="T80" fmla="*/ 59 w 160"/>
              <a:gd name="T81" fmla="*/ 135 h 139"/>
              <a:gd name="T82" fmla="*/ 1 w 160"/>
              <a:gd name="T83" fmla="*/ 125 h 139"/>
              <a:gd name="T84" fmla="*/ 8 w 160"/>
              <a:gd name="T85" fmla="*/ 122 h 139"/>
              <a:gd name="T86" fmla="*/ 64 w 160"/>
              <a:gd name="T87" fmla="*/ 121 h 139"/>
              <a:gd name="T88" fmla="*/ 72 w 160"/>
              <a:gd name="T89" fmla="*/ 124 h 139"/>
              <a:gd name="T90" fmla="*/ 0 w 160"/>
              <a:gd name="T91" fmla="*/ 59 h 139"/>
              <a:gd name="T92" fmla="*/ 72 w 160"/>
              <a:gd name="T93" fmla="*/ 59 h 139"/>
              <a:gd name="T94" fmla="*/ 36 w 160"/>
              <a:gd name="T95" fmla="*/ 70 h 139"/>
              <a:gd name="T96" fmla="*/ 36 w 160"/>
              <a:gd name="T97" fmla="*/ 49 h 139"/>
              <a:gd name="T98" fmla="*/ 36 w 160"/>
              <a:gd name="T99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39">
                <a:moveTo>
                  <a:pt x="124" y="37"/>
                </a:moveTo>
                <a:cubicBezTo>
                  <a:pt x="144" y="37"/>
                  <a:pt x="160" y="29"/>
                  <a:pt x="160" y="19"/>
                </a:cubicBezTo>
                <a:cubicBezTo>
                  <a:pt x="160" y="8"/>
                  <a:pt x="144" y="0"/>
                  <a:pt x="124" y="0"/>
                </a:cubicBezTo>
                <a:cubicBezTo>
                  <a:pt x="103" y="0"/>
                  <a:pt x="88" y="8"/>
                  <a:pt x="88" y="19"/>
                </a:cubicBezTo>
                <a:cubicBezTo>
                  <a:pt x="88" y="29"/>
                  <a:pt x="103" y="37"/>
                  <a:pt x="124" y="37"/>
                </a:cubicBezTo>
                <a:close/>
                <a:moveTo>
                  <a:pt x="124" y="8"/>
                </a:moveTo>
                <a:cubicBezTo>
                  <a:pt x="141" y="8"/>
                  <a:pt x="152" y="14"/>
                  <a:pt x="152" y="19"/>
                </a:cubicBezTo>
                <a:cubicBezTo>
                  <a:pt x="152" y="23"/>
                  <a:pt x="141" y="29"/>
                  <a:pt x="124" y="29"/>
                </a:cubicBezTo>
                <a:cubicBezTo>
                  <a:pt x="107" y="29"/>
                  <a:pt x="96" y="23"/>
                  <a:pt x="96" y="19"/>
                </a:cubicBezTo>
                <a:cubicBezTo>
                  <a:pt x="96" y="14"/>
                  <a:pt x="107" y="8"/>
                  <a:pt x="124" y="8"/>
                </a:cubicBezTo>
                <a:close/>
                <a:moveTo>
                  <a:pt x="159" y="43"/>
                </a:moveTo>
                <a:cubicBezTo>
                  <a:pt x="158" y="47"/>
                  <a:pt x="153" y="51"/>
                  <a:pt x="146" y="54"/>
                </a:cubicBezTo>
                <a:cubicBezTo>
                  <a:pt x="140" y="56"/>
                  <a:pt x="132" y="58"/>
                  <a:pt x="124" y="58"/>
                </a:cubicBezTo>
                <a:cubicBezTo>
                  <a:pt x="107" y="58"/>
                  <a:pt x="93" y="52"/>
                  <a:pt x="89" y="44"/>
                </a:cubicBezTo>
                <a:cubicBezTo>
                  <a:pt x="88" y="42"/>
                  <a:pt x="89" y="39"/>
                  <a:pt x="91" y="38"/>
                </a:cubicBezTo>
                <a:cubicBezTo>
                  <a:pt x="93" y="38"/>
                  <a:pt x="95" y="38"/>
                  <a:pt x="96" y="40"/>
                </a:cubicBezTo>
                <a:cubicBezTo>
                  <a:pt x="98" y="45"/>
                  <a:pt x="109" y="50"/>
                  <a:pt x="124" y="50"/>
                </a:cubicBezTo>
                <a:cubicBezTo>
                  <a:pt x="139" y="50"/>
                  <a:pt x="150" y="45"/>
                  <a:pt x="152" y="40"/>
                </a:cubicBezTo>
                <a:cubicBezTo>
                  <a:pt x="153" y="38"/>
                  <a:pt x="155" y="37"/>
                  <a:pt x="157" y="38"/>
                </a:cubicBezTo>
                <a:cubicBezTo>
                  <a:pt x="159" y="38"/>
                  <a:pt x="160" y="41"/>
                  <a:pt x="159" y="43"/>
                </a:cubicBezTo>
                <a:close/>
                <a:moveTo>
                  <a:pt x="159" y="63"/>
                </a:moveTo>
                <a:cubicBezTo>
                  <a:pt x="158" y="68"/>
                  <a:pt x="153" y="72"/>
                  <a:pt x="146" y="74"/>
                </a:cubicBezTo>
                <a:cubicBezTo>
                  <a:pt x="140" y="77"/>
                  <a:pt x="132" y="78"/>
                  <a:pt x="124" y="78"/>
                </a:cubicBezTo>
                <a:cubicBezTo>
                  <a:pt x="107" y="78"/>
                  <a:pt x="93" y="72"/>
                  <a:pt x="89" y="64"/>
                </a:cubicBezTo>
                <a:cubicBezTo>
                  <a:pt x="88" y="62"/>
                  <a:pt x="89" y="60"/>
                  <a:pt x="91" y="59"/>
                </a:cubicBezTo>
                <a:cubicBezTo>
                  <a:pt x="93" y="58"/>
                  <a:pt x="95" y="59"/>
                  <a:pt x="96" y="61"/>
                </a:cubicBezTo>
                <a:cubicBezTo>
                  <a:pt x="98" y="65"/>
                  <a:pt x="109" y="70"/>
                  <a:pt x="124" y="70"/>
                </a:cubicBezTo>
                <a:cubicBezTo>
                  <a:pt x="139" y="70"/>
                  <a:pt x="150" y="65"/>
                  <a:pt x="152" y="60"/>
                </a:cubicBezTo>
                <a:cubicBezTo>
                  <a:pt x="153" y="58"/>
                  <a:pt x="155" y="57"/>
                  <a:pt x="157" y="58"/>
                </a:cubicBezTo>
                <a:cubicBezTo>
                  <a:pt x="159" y="59"/>
                  <a:pt x="160" y="61"/>
                  <a:pt x="159" y="63"/>
                </a:cubicBezTo>
                <a:close/>
                <a:moveTo>
                  <a:pt x="159" y="83"/>
                </a:moveTo>
                <a:cubicBezTo>
                  <a:pt x="158" y="88"/>
                  <a:pt x="153" y="92"/>
                  <a:pt x="146" y="95"/>
                </a:cubicBezTo>
                <a:cubicBezTo>
                  <a:pt x="140" y="97"/>
                  <a:pt x="132" y="98"/>
                  <a:pt x="124" y="98"/>
                </a:cubicBezTo>
                <a:cubicBezTo>
                  <a:pt x="107" y="98"/>
                  <a:pt x="93" y="93"/>
                  <a:pt x="89" y="84"/>
                </a:cubicBezTo>
                <a:cubicBezTo>
                  <a:pt x="88" y="82"/>
                  <a:pt x="89" y="80"/>
                  <a:pt x="91" y="79"/>
                </a:cubicBezTo>
                <a:cubicBezTo>
                  <a:pt x="93" y="78"/>
                  <a:pt x="95" y="79"/>
                  <a:pt x="96" y="81"/>
                </a:cubicBezTo>
                <a:cubicBezTo>
                  <a:pt x="98" y="86"/>
                  <a:pt x="109" y="90"/>
                  <a:pt x="124" y="90"/>
                </a:cubicBezTo>
                <a:cubicBezTo>
                  <a:pt x="139" y="90"/>
                  <a:pt x="150" y="85"/>
                  <a:pt x="152" y="81"/>
                </a:cubicBezTo>
                <a:cubicBezTo>
                  <a:pt x="153" y="79"/>
                  <a:pt x="155" y="78"/>
                  <a:pt x="157" y="78"/>
                </a:cubicBezTo>
                <a:cubicBezTo>
                  <a:pt x="159" y="79"/>
                  <a:pt x="160" y="81"/>
                  <a:pt x="159" y="83"/>
                </a:cubicBezTo>
                <a:close/>
                <a:moveTo>
                  <a:pt x="159" y="104"/>
                </a:moveTo>
                <a:cubicBezTo>
                  <a:pt x="158" y="108"/>
                  <a:pt x="153" y="112"/>
                  <a:pt x="146" y="115"/>
                </a:cubicBezTo>
                <a:cubicBezTo>
                  <a:pt x="140" y="117"/>
                  <a:pt x="132" y="119"/>
                  <a:pt x="124" y="119"/>
                </a:cubicBezTo>
                <a:cubicBezTo>
                  <a:pt x="107" y="119"/>
                  <a:pt x="93" y="113"/>
                  <a:pt x="89" y="105"/>
                </a:cubicBezTo>
                <a:cubicBezTo>
                  <a:pt x="88" y="103"/>
                  <a:pt x="89" y="100"/>
                  <a:pt x="91" y="99"/>
                </a:cubicBezTo>
                <a:cubicBezTo>
                  <a:pt x="93" y="99"/>
                  <a:pt x="95" y="99"/>
                  <a:pt x="96" y="101"/>
                </a:cubicBezTo>
                <a:cubicBezTo>
                  <a:pt x="98" y="106"/>
                  <a:pt x="109" y="111"/>
                  <a:pt x="124" y="111"/>
                </a:cubicBezTo>
                <a:cubicBezTo>
                  <a:pt x="139" y="111"/>
                  <a:pt x="150" y="106"/>
                  <a:pt x="152" y="101"/>
                </a:cubicBezTo>
                <a:cubicBezTo>
                  <a:pt x="153" y="99"/>
                  <a:pt x="155" y="98"/>
                  <a:pt x="157" y="99"/>
                </a:cubicBezTo>
                <a:cubicBezTo>
                  <a:pt x="159" y="99"/>
                  <a:pt x="160" y="102"/>
                  <a:pt x="159" y="104"/>
                </a:cubicBezTo>
                <a:close/>
                <a:moveTo>
                  <a:pt x="159" y="124"/>
                </a:moveTo>
                <a:cubicBezTo>
                  <a:pt x="158" y="129"/>
                  <a:pt x="153" y="133"/>
                  <a:pt x="146" y="135"/>
                </a:cubicBezTo>
                <a:cubicBezTo>
                  <a:pt x="140" y="138"/>
                  <a:pt x="132" y="139"/>
                  <a:pt x="124" y="139"/>
                </a:cubicBezTo>
                <a:cubicBezTo>
                  <a:pt x="107" y="139"/>
                  <a:pt x="93" y="133"/>
                  <a:pt x="89" y="125"/>
                </a:cubicBezTo>
                <a:cubicBezTo>
                  <a:pt x="88" y="123"/>
                  <a:pt x="89" y="121"/>
                  <a:pt x="91" y="120"/>
                </a:cubicBezTo>
                <a:cubicBezTo>
                  <a:pt x="93" y="119"/>
                  <a:pt x="95" y="120"/>
                  <a:pt x="96" y="122"/>
                </a:cubicBezTo>
                <a:cubicBezTo>
                  <a:pt x="98" y="126"/>
                  <a:pt x="109" y="131"/>
                  <a:pt x="124" y="131"/>
                </a:cubicBezTo>
                <a:cubicBezTo>
                  <a:pt x="139" y="131"/>
                  <a:pt x="150" y="126"/>
                  <a:pt x="152" y="121"/>
                </a:cubicBezTo>
                <a:cubicBezTo>
                  <a:pt x="153" y="119"/>
                  <a:pt x="155" y="118"/>
                  <a:pt x="157" y="119"/>
                </a:cubicBezTo>
                <a:cubicBezTo>
                  <a:pt x="159" y="120"/>
                  <a:pt x="160" y="122"/>
                  <a:pt x="159" y="124"/>
                </a:cubicBezTo>
                <a:close/>
                <a:moveTo>
                  <a:pt x="72" y="83"/>
                </a:moveTo>
                <a:cubicBezTo>
                  <a:pt x="70" y="88"/>
                  <a:pt x="65" y="92"/>
                  <a:pt x="59" y="95"/>
                </a:cubicBezTo>
                <a:cubicBezTo>
                  <a:pt x="52" y="97"/>
                  <a:pt x="44" y="98"/>
                  <a:pt x="36" y="98"/>
                </a:cubicBezTo>
                <a:cubicBezTo>
                  <a:pt x="19" y="98"/>
                  <a:pt x="5" y="93"/>
                  <a:pt x="1" y="84"/>
                </a:cubicBezTo>
                <a:cubicBezTo>
                  <a:pt x="0" y="82"/>
                  <a:pt x="1" y="80"/>
                  <a:pt x="3" y="79"/>
                </a:cubicBezTo>
                <a:cubicBezTo>
                  <a:pt x="5" y="78"/>
                  <a:pt x="7" y="79"/>
                  <a:pt x="8" y="81"/>
                </a:cubicBezTo>
                <a:cubicBezTo>
                  <a:pt x="10" y="86"/>
                  <a:pt x="21" y="90"/>
                  <a:pt x="36" y="90"/>
                </a:cubicBezTo>
                <a:cubicBezTo>
                  <a:pt x="51" y="90"/>
                  <a:pt x="62" y="85"/>
                  <a:pt x="64" y="81"/>
                </a:cubicBezTo>
                <a:cubicBezTo>
                  <a:pt x="65" y="79"/>
                  <a:pt x="67" y="78"/>
                  <a:pt x="69" y="78"/>
                </a:cubicBezTo>
                <a:cubicBezTo>
                  <a:pt x="71" y="79"/>
                  <a:pt x="72" y="81"/>
                  <a:pt x="72" y="83"/>
                </a:cubicBezTo>
                <a:close/>
                <a:moveTo>
                  <a:pt x="72" y="104"/>
                </a:moveTo>
                <a:cubicBezTo>
                  <a:pt x="70" y="108"/>
                  <a:pt x="65" y="112"/>
                  <a:pt x="59" y="115"/>
                </a:cubicBezTo>
                <a:cubicBezTo>
                  <a:pt x="52" y="117"/>
                  <a:pt x="44" y="119"/>
                  <a:pt x="36" y="119"/>
                </a:cubicBezTo>
                <a:cubicBezTo>
                  <a:pt x="19" y="119"/>
                  <a:pt x="5" y="113"/>
                  <a:pt x="1" y="105"/>
                </a:cubicBezTo>
                <a:cubicBezTo>
                  <a:pt x="0" y="103"/>
                  <a:pt x="1" y="100"/>
                  <a:pt x="3" y="99"/>
                </a:cubicBezTo>
                <a:cubicBezTo>
                  <a:pt x="5" y="99"/>
                  <a:pt x="7" y="99"/>
                  <a:pt x="8" y="101"/>
                </a:cubicBezTo>
                <a:cubicBezTo>
                  <a:pt x="10" y="106"/>
                  <a:pt x="21" y="111"/>
                  <a:pt x="36" y="111"/>
                </a:cubicBezTo>
                <a:cubicBezTo>
                  <a:pt x="51" y="111"/>
                  <a:pt x="62" y="106"/>
                  <a:pt x="64" y="101"/>
                </a:cubicBezTo>
                <a:cubicBezTo>
                  <a:pt x="65" y="99"/>
                  <a:pt x="67" y="98"/>
                  <a:pt x="69" y="99"/>
                </a:cubicBezTo>
                <a:cubicBezTo>
                  <a:pt x="71" y="99"/>
                  <a:pt x="72" y="102"/>
                  <a:pt x="72" y="104"/>
                </a:cubicBezTo>
                <a:close/>
                <a:moveTo>
                  <a:pt x="72" y="124"/>
                </a:moveTo>
                <a:cubicBezTo>
                  <a:pt x="70" y="129"/>
                  <a:pt x="65" y="133"/>
                  <a:pt x="59" y="135"/>
                </a:cubicBezTo>
                <a:cubicBezTo>
                  <a:pt x="52" y="138"/>
                  <a:pt x="44" y="139"/>
                  <a:pt x="36" y="139"/>
                </a:cubicBezTo>
                <a:cubicBezTo>
                  <a:pt x="19" y="139"/>
                  <a:pt x="5" y="133"/>
                  <a:pt x="1" y="125"/>
                </a:cubicBezTo>
                <a:cubicBezTo>
                  <a:pt x="0" y="123"/>
                  <a:pt x="1" y="121"/>
                  <a:pt x="3" y="120"/>
                </a:cubicBezTo>
                <a:cubicBezTo>
                  <a:pt x="5" y="119"/>
                  <a:pt x="7" y="120"/>
                  <a:pt x="8" y="122"/>
                </a:cubicBezTo>
                <a:cubicBezTo>
                  <a:pt x="10" y="126"/>
                  <a:pt x="21" y="131"/>
                  <a:pt x="36" y="131"/>
                </a:cubicBezTo>
                <a:cubicBezTo>
                  <a:pt x="51" y="131"/>
                  <a:pt x="62" y="126"/>
                  <a:pt x="64" y="121"/>
                </a:cubicBezTo>
                <a:cubicBezTo>
                  <a:pt x="65" y="119"/>
                  <a:pt x="67" y="118"/>
                  <a:pt x="69" y="119"/>
                </a:cubicBezTo>
                <a:cubicBezTo>
                  <a:pt x="71" y="120"/>
                  <a:pt x="72" y="122"/>
                  <a:pt x="72" y="124"/>
                </a:cubicBezTo>
                <a:close/>
                <a:moveTo>
                  <a:pt x="36" y="41"/>
                </a:moveTo>
                <a:cubicBezTo>
                  <a:pt x="16" y="41"/>
                  <a:pt x="0" y="49"/>
                  <a:pt x="0" y="59"/>
                </a:cubicBezTo>
                <a:cubicBezTo>
                  <a:pt x="0" y="70"/>
                  <a:pt x="16" y="78"/>
                  <a:pt x="36" y="78"/>
                </a:cubicBezTo>
                <a:cubicBezTo>
                  <a:pt x="57" y="78"/>
                  <a:pt x="72" y="70"/>
                  <a:pt x="72" y="59"/>
                </a:cubicBezTo>
                <a:cubicBezTo>
                  <a:pt x="72" y="49"/>
                  <a:pt x="57" y="41"/>
                  <a:pt x="36" y="41"/>
                </a:cubicBezTo>
                <a:close/>
                <a:moveTo>
                  <a:pt x="36" y="70"/>
                </a:moveTo>
                <a:cubicBezTo>
                  <a:pt x="19" y="70"/>
                  <a:pt x="8" y="64"/>
                  <a:pt x="8" y="59"/>
                </a:cubicBezTo>
                <a:cubicBezTo>
                  <a:pt x="8" y="55"/>
                  <a:pt x="19" y="49"/>
                  <a:pt x="36" y="49"/>
                </a:cubicBezTo>
                <a:cubicBezTo>
                  <a:pt x="53" y="49"/>
                  <a:pt x="64" y="55"/>
                  <a:pt x="64" y="59"/>
                </a:cubicBezTo>
                <a:cubicBezTo>
                  <a:pt x="64" y="64"/>
                  <a:pt x="53" y="70"/>
                  <a:pt x="36" y="70"/>
                </a:cubicBezTo>
                <a:close/>
              </a:path>
            </a:pathLst>
          </a:custGeom>
          <a:solidFill>
            <a:srgbClr val="099A85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srgbClr val="0EB6B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6209D-E279-4972-8DB7-16EECC67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E217BFE-0F6A-E3F3-4F3A-EE009A13CEB3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ПРИМЕР ЭФФЕКТИВНОЙ ДОХОДНОСТИ ПО ПДС</a:t>
            </a:r>
          </a:p>
        </p:txBody>
      </p:sp>
      <p:cxnSp>
        <p:nvCxnSpPr>
          <p:cNvPr id="170" name="Straight Connector 347">
            <a:extLst>
              <a:ext uri="{FF2B5EF4-FFF2-40B4-BE49-F238E27FC236}">
                <a16:creationId xmlns:a16="http://schemas.microsoft.com/office/drawing/2014/main" id="{34CF6A7F-5837-DC7A-3743-A6AC4521DF9B}"/>
              </a:ext>
            </a:extLst>
          </p:cNvPr>
          <p:cNvCxnSpPr>
            <a:cxnSpLocks/>
          </p:cNvCxnSpPr>
          <p:nvPr/>
        </p:nvCxnSpPr>
        <p:spPr>
          <a:xfrm>
            <a:off x="-77788" y="3232164"/>
            <a:ext cx="8928857" cy="0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cxnSp>
        <p:nvCxnSpPr>
          <p:cNvPr id="171" name="Straight Connector 347">
            <a:extLst>
              <a:ext uri="{FF2B5EF4-FFF2-40B4-BE49-F238E27FC236}">
                <a16:creationId xmlns:a16="http://schemas.microsoft.com/office/drawing/2014/main" id="{3066F975-166E-8796-F424-A55928A5283D}"/>
              </a:ext>
            </a:extLst>
          </p:cNvPr>
          <p:cNvCxnSpPr>
            <a:cxnSpLocks/>
          </p:cNvCxnSpPr>
          <p:nvPr/>
        </p:nvCxnSpPr>
        <p:spPr>
          <a:xfrm>
            <a:off x="-77788" y="4589186"/>
            <a:ext cx="8928857" cy="0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cxnSp>
        <p:nvCxnSpPr>
          <p:cNvPr id="172" name="Straight Connector 347">
            <a:extLst>
              <a:ext uri="{FF2B5EF4-FFF2-40B4-BE49-F238E27FC236}">
                <a16:creationId xmlns:a16="http://schemas.microsoft.com/office/drawing/2014/main" id="{A1CBF2C8-634A-5F70-0A2A-F6D0DF2960F8}"/>
              </a:ext>
            </a:extLst>
          </p:cNvPr>
          <p:cNvCxnSpPr>
            <a:cxnSpLocks/>
          </p:cNvCxnSpPr>
          <p:nvPr/>
        </p:nvCxnSpPr>
        <p:spPr>
          <a:xfrm>
            <a:off x="-77788" y="5946209"/>
            <a:ext cx="8928857" cy="0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sp>
        <p:nvSpPr>
          <p:cNvPr id="173" name="Rectangle 32">
            <a:extLst>
              <a:ext uri="{FF2B5EF4-FFF2-40B4-BE49-F238E27FC236}">
                <a16:creationId xmlns:a16="http://schemas.microsoft.com/office/drawing/2014/main" id="{AA0B69E4-EFA6-1A4E-87EE-ED2B610F91B0}"/>
              </a:ext>
            </a:extLst>
          </p:cNvPr>
          <p:cNvSpPr/>
          <p:nvPr/>
        </p:nvSpPr>
        <p:spPr bwMode="auto">
          <a:xfrm>
            <a:off x="8851069" y="2773044"/>
            <a:ext cx="7334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sp>
        <p:nvSpPr>
          <p:cNvPr id="174" name="Rectangle 32">
            <a:extLst>
              <a:ext uri="{FF2B5EF4-FFF2-40B4-BE49-F238E27FC236}">
                <a16:creationId xmlns:a16="http://schemas.microsoft.com/office/drawing/2014/main" id="{D3E4B768-7E72-FBC8-F6AB-32E289B4B552}"/>
              </a:ext>
            </a:extLst>
          </p:cNvPr>
          <p:cNvSpPr/>
          <p:nvPr/>
        </p:nvSpPr>
        <p:spPr bwMode="auto">
          <a:xfrm>
            <a:off x="5039576" y="2783499"/>
            <a:ext cx="733482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3B816349-2E6A-58D8-C3CF-0C640B6C5ABD}"/>
              </a:ext>
            </a:extLst>
          </p:cNvPr>
          <p:cNvSpPr/>
          <p:nvPr/>
        </p:nvSpPr>
        <p:spPr bwMode="auto">
          <a:xfrm>
            <a:off x="9293326" y="2899498"/>
            <a:ext cx="1417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123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176" name="Group 63">
            <a:extLst>
              <a:ext uri="{FF2B5EF4-FFF2-40B4-BE49-F238E27FC236}">
                <a16:creationId xmlns:a16="http://schemas.microsoft.com/office/drawing/2014/main" id="{BF778882-4F44-962F-759B-895DCBD6367D}"/>
              </a:ext>
            </a:extLst>
          </p:cNvPr>
          <p:cNvGrpSpPr/>
          <p:nvPr/>
        </p:nvGrpSpPr>
        <p:grpSpPr>
          <a:xfrm>
            <a:off x="994200" y="3132778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182" name="Oval 61">
              <a:extLst>
                <a:ext uri="{FF2B5EF4-FFF2-40B4-BE49-F238E27FC236}">
                  <a16:creationId xmlns:a16="http://schemas.microsoft.com/office/drawing/2014/main" id="{1ECBA2B1-6B49-B629-506D-67C99996ACE5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83" name="Oval 62">
              <a:extLst>
                <a:ext uri="{FF2B5EF4-FFF2-40B4-BE49-F238E27FC236}">
                  <a16:creationId xmlns:a16="http://schemas.microsoft.com/office/drawing/2014/main" id="{66E45EF7-F89A-FF90-1244-C08832ADDEB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Group 63">
            <a:extLst>
              <a:ext uri="{FF2B5EF4-FFF2-40B4-BE49-F238E27FC236}">
                <a16:creationId xmlns:a16="http://schemas.microsoft.com/office/drawing/2014/main" id="{F6444925-7826-2C6F-55A6-534BC3B8D5A2}"/>
              </a:ext>
            </a:extLst>
          </p:cNvPr>
          <p:cNvGrpSpPr/>
          <p:nvPr/>
        </p:nvGrpSpPr>
        <p:grpSpPr>
          <a:xfrm>
            <a:off x="4573212" y="3145857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16" name="Oval 61">
              <a:extLst>
                <a:ext uri="{FF2B5EF4-FFF2-40B4-BE49-F238E27FC236}">
                  <a16:creationId xmlns:a16="http://schemas.microsoft.com/office/drawing/2014/main" id="{0A8822CA-2CB3-CBC9-022D-1C8A246972EC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17" name="Oval 62">
              <a:extLst>
                <a:ext uri="{FF2B5EF4-FFF2-40B4-BE49-F238E27FC236}">
                  <a16:creationId xmlns:a16="http://schemas.microsoft.com/office/drawing/2014/main" id="{6C1C858C-81D8-C9EC-8F9A-28F88C6A441D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28" name="Group 63">
            <a:extLst>
              <a:ext uri="{FF2B5EF4-FFF2-40B4-BE49-F238E27FC236}">
                <a16:creationId xmlns:a16="http://schemas.microsoft.com/office/drawing/2014/main" id="{FEA4AAEF-6EB6-45F1-C8A9-5192E2ED08B1}"/>
              </a:ext>
            </a:extLst>
          </p:cNvPr>
          <p:cNvGrpSpPr/>
          <p:nvPr/>
        </p:nvGrpSpPr>
        <p:grpSpPr>
          <a:xfrm>
            <a:off x="6418797" y="3150949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31" name="Oval 61">
              <a:extLst>
                <a:ext uri="{FF2B5EF4-FFF2-40B4-BE49-F238E27FC236}">
                  <a16:creationId xmlns:a16="http://schemas.microsoft.com/office/drawing/2014/main" id="{27D531F9-EB72-CBD9-DD5A-F74C3D6EBDB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2" name="Oval 62">
              <a:extLst>
                <a:ext uri="{FF2B5EF4-FFF2-40B4-BE49-F238E27FC236}">
                  <a16:creationId xmlns:a16="http://schemas.microsoft.com/office/drawing/2014/main" id="{6BB48752-3678-43B0-77B7-6ABA56C7D84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33" name="Group 63">
            <a:extLst>
              <a:ext uri="{FF2B5EF4-FFF2-40B4-BE49-F238E27FC236}">
                <a16:creationId xmlns:a16="http://schemas.microsoft.com/office/drawing/2014/main" id="{0E2F1CD9-2791-867D-C9A0-D18130E0C5E2}"/>
              </a:ext>
            </a:extLst>
          </p:cNvPr>
          <p:cNvGrpSpPr/>
          <p:nvPr/>
        </p:nvGrpSpPr>
        <p:grpSpPr>
          <a:xfrm>
            <a:off x="8181074" y="3142212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34" name="Oval 61">
              <a:extLst>
                <a:ext uri="{FF2B5EF4-FFF2-40B4-BE49-F238E27FC236}">
                  <a16:creationId xmlns:a16="http://schemas.microsoft.com/office/drawing/2014/main" id="{1896A90C-6CCF-E7BF-A0F7-71C773A4CC4B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5" name="Oval 62">
              <a:extLst>
                <a:ext uri="{FF2B5EF4-FFF2-40B4-BE49-F238E27FC236}">
                  <a16:creationId xmlns:a16="http://schemas.microsoft.com/office/drawing/2014/main" id="{09281094-45B5-BB49-DFB5-1D9D41575E5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46" name="Прямоугольник 245">
            <a:extLst>
              <a:ext uri="{FF2B5EF4-FFF2-40B4-BE49-F238E27FC236}">
                <a16:creationId xmlns:a16="http://schemas.microsoft.com/office/drawing/2014/main" id="{43BFA5CF-9255-156A-0D92-4F3921DE8DAD}"/>
              </a:ext>
            </a:extLst>
          </p:cNvPr>
          <p:cNvSpPr/>
          <p:nvPr/>
        </p:nvSpPr>
        <p:spPr bwMode="auto">
          <a:xfrm>
            <a:off x="8949480" y="3190435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47" name="Прямоугольник 246">
            <a:extLst>
              <a:ext uri="{FF2B5EF4-FFF2-40B4-BE49-F238E27FC236}">
                <a16:creationId xmlns:a16="http://schemas.microsoft.com/office/drawing/2014/main" id="{0CF6A6EB-1AD1-757F-9CCD-37F0E867075B}"/>
              </a:ext>
            </a:extLst>
          </p:cNvPr>
          <p:cNvSpPr/>
          <p:nvPr/>
        </p:nvSpPr>
        <p:spPr bwMode="auto">
          <a:xfrm>
            <a:off x="254890" y="2619728"/>
            <a:ext cx="1926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12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до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80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48" name="Прямоугольник 247">
            <a:extLst>
              <a:ext uri="{FF2B5EF4-FFF2-40B4-BE49-F238E27FC236}">
                <a16:creationId xmlns:a16="http://schemas.microsoft.com/office/drawing/2014/main" id="{E4BBE06E-89BE-45D1-ABF7-DDE76DDC5587}"/>
              </a:ext>
            </a:extLst>
          </p:cNvPr>
          <p:cNvSpPr/>
          <p:nvPr/>
        </p:nvSpPr>
        <p:spPr bwMode="auto">
          <a:xfrm>
            <a:off x="3895811" y="2634573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50" name="Группа 249">
            <a:extLst>
              <a:ext uri="{FF2B5EF4-FFF2-40B4-BE49-F238E27FC236}">
                <a16:creationId xmlns:a16="http://schemas.microsoft.com/office/drawing/2014/main" id="{EB75B881-E9A9-CD03-D1C6-A9C63E50481D}"/>
              </a:ext>
            </a:extLst>
          </p:cNvPr>
          <p:cNvGrpSpPr/>
          <p:nvPr/>
        </p:nvGrpSpPr>
        <p:grpSpPr>
          <a:xfrm>
            <a:off x="5651633" y="2706119"/>
            <a:ext cx="319318" cy="369332"/>
            <a:chOff x="4455935" y="2012649"/>
            <a:chExt cx="319318" cy="369332"/>
          </a:xfrm>
        </p:grpSpPr>
        <p:sp>
          <p:nvSpPr>
            <p:cNvPr id="251" name="Скругленный прямоугольник 90">
              <a:extLst>
                <a:ext uri="{FF2B5EF4-FFF2-40B4-BE49-F238E27FC236}">
                  <a16:creationId xmlns:a16="http://schemas.microsoft.com/office/drawing/2014/main" id="{259D62ED-DCCC-B31B-857F-84520BC33700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FCE24F01-E207-A016-D06E-9ABA07FAC6C4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253" name="Прямоугольник 252">
            <a:extLst>
              <a:ext uri="{FF2B5EF4-FFF2-40B4-BE49-F238E27FC236}">
                <a16:creationId xmlns:a16="http://schemas.microsoft.com/office/drawing/2014/main" id="{258A67FC-E086-9E02-7369-6F61C33EE3D8}"/>
              </a:ext>
            </a:extLst>
          </p:cNvPr>
          <p:cNvSpPr/>
          <p:nvPr/>
        </p:nvSpPr>
        <p:spPr bwMode="auto">
          <a:xfrm>
            <a:off x="5715532" y="2639665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54" name="Прямоугольник 253">
            <a:extLst>
              <a:ext uri="{FF2B5EF4-FFF2-40B4-BE49-F238E27FC236}">
                <a16:creationId xmlns:a16="http://schemas.microsoft.com/office/drawing/2014/main" id="{343DC50E-EF8F-8B6D-E396-EE1215204866}"/>
              </a:ext>
            </a:extLst>
          </p:cNvPr>
          <p:cNvSpPr/>
          <p:nvPr/>
        </p:nvSpPr>
        <p:spPr bwMode="auto">
          <a:xfrm>
            <a:off x="7493326" y="2627729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55" name="Прямоугольник 254">
            <a:extLst>
              <a:ext uri="{FF2B5EF4-FFF2-40B4-BE49-F238E27FC236}">
                <a16:creationId xmlns:a16="http://schemas.microsoft.com/office/drawing/2014/main" id="{CB13CA27-F3A1-6D4D-5DE6-75AEF5DDDB7E}"/>
              </a:ext>
            </a:extLst>
          </p:cNvPr>
          <p:cNvSpPr/>
          <p:nvPr/>
        </p:nvSpPr>
        <p:spPr bwMode="auto">
          <a:xfrm>
            <a:off x="9232732" y="4274747"/>
            <a:ext cx="1316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73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56" name="Group 63">
            <a:extLst>
              <a:ext uri="{FF2B5EF4-FFF2-40B4-BE49-F238E27FC236}">
                <a16:creationId xmlns:a16="http://schemas.microsoft.com/office/drawing/2014/main" id="{4D602D6F-6AD5-5D65-C6A8-71308A6AF203}"/>
              </a:ext>
            </a:extLst>
          </p:cNvPr>
          <p:cNvGrpSpPr/>
          <p:nvPr/>
        </p:nvGrpSpPr>
        <p:grpSpPr>
          <a:xfrm>
            <a:off x="994200" y="4489800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57" name="Oval 61">
              <a:extLst>
                <a:ext uri="{FF2B5EF4-FFF2-40B4-BE49-F238E27FC236}">
                  <a16:creationId xmlns:a16="http://schemas.microsoft.com/office/drawing/2014/main" id="{0229BF55-D698-B462-A60F-703D7A0DC20D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58" name="Oval 62">
              <a:extLst>
                <a:ext uri="{FF2B5EF4-FFF2-40B4-BE49-F238E27FC236}">
                  <a16:creationId xmlns:a16="http://schemas.microsoft.com/office/drawing/2014/main" id="{A57CD4AB-9A33-609C-EC52-A42E6ECB343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59" name="Group 63">
            <a:extLst>
              <a:ext uri="{FF2B5EF4-FFF2-40B4-BE49-F238E27FC236}">
                <a16:creationId xmlns:a16="http://schemas.microsoft.com/office/drawing/2014/main" id="{4FEA17CC-F126-3341-01B7-F8FEAEC10C6B}"/>
              </a:ext>
            </a:extLst>
          </p:cNvPr>
          <p:cNvGrpSpPr/>
          <p:nvPr/>
        </p:nvGrpSpPr>
        <p:grpSpPr>
          <a:xfrm>
            <a:off x="4573212" y="4502879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0" name="Oval 61">
              <a:extLst>
                <a:ext uri="{FF2B5EF4-FFF2-40B4-BE49-F238E27FC236}">
                  <a16:creationId xmlns:a16="http://schemas.microsoft.com/office/drawing/2014/main" id="{B65528D5-A3B8-B97F-4324-670CB575348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1" name="Oval 62">
              <a:extLst>
                <a:ext uri="{FF2B5EF4-FFF2-40B4-BE49-F238E27FC236}">
                  <a16:creationId xmlns:a16="http://schemas.microsoft.com/office/drawing/2014/main" id="{1A2AA6AC-DE0E-06CE-F1CC-FE0D55A89446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62" name="Group 63">
            <a:extLst>
              <a:ext uri="{FF2B5EF4-FFF2-40B4-BE49-F238E27FC236}">
                <a16:creationId xmlns:a16="http://schemas.microsoft.com/office/drawing/2014/main" id="{D5A70C10-EFDA-7E22-F2A4-1023D4A96F11}"/>
              </a:ext>
            </a:extLst>
          </p:cNvPr>
          <p:cNvGrpSpPr/>
          <p:nvPr/>
        </p:nvGrpSpPr>
        <p:grpSpPr>
          <a:xfrm>
            <a:off x="6418797" y="4507971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3" name="Oval 61">
              <a:extLst>
                <a:ext uri="{FF2B5EF4-FFF2-40B4-BE49-F238E27FC236}">
                  <a16:creationId xmlns:a16="http://schemas.microsoft.com/office/drawing/2014/main" id="{97382B73-39FD-C2FB-951B-5C78F512FDB2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4" name="Oval 62">
              <a:extLst>
                <a:ext uri="{FF2B5EF4-FFF2-40B4-BE49-F238E27FC236}">
                  <a16:creationId xmlns:a16="http://schemas.microsoft.com/office/drawing/2014/main" id="{8A38E8C5-7BB4-D1A5-9E96-584A2966946E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65" name="Group 63">
            <a:extLst>
              <a:ext uri="{FF2B5EF4-FFF2-40B4-BE49-F238E27FC236}">
                <a16:creationId xmlns:a16="http://schemas.microsoft.com/office/drawing/2014/main" id="{67398E75-BD2F-65FC-E1E0-C9BBC81944A4}"/>
              </a:ext>
            </a:extLst>
          </p:cNvPr>
          <p:cNvGrpSpPr/>
          <p:nvPr/>
        </p:nvGrpSpPr>
        <p:grpSpPr>
          <a:xfrm>
            <a:off x="8181074" y="4499234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6" name="Oval 61">
              <a:extLst>
                <a:ext uri="{FF2B5EF4-FFF2-40B4-BE49-F238E27FC236}">
                  <a16:creationId xmlns:a16="http://schemas.microsoft.com/office/drawing/2014/main" id="{9F8CC222-1A41-136C-01C5-715C454C28E1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7" name="Oval 62">
              <a:extLst>
                <a:ext uri="{FF2B5EF4-FFF2-40B4-BE49-F238E27FC236}">
                  <a16:creationId xmlns:a16="http://schemas.microsoft.com/office/drawing/2014/main" id="{4939FEE1-AE24-2FC8-5B60-CC4DFFECD994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68" name="Прямоугольник 267">
            <a:extLst>
              <a:ext uri="{FF2B5EF4-FFF2-40B4-BE49-F238E27FC236}">
                <a16:creationId xmlns:a16="http://schemas.microsoft.com/office/drawing/2014/main" id="{083CFFD0-CE59-10FA-0BC7-D4574B2AF33F}"/>
              </a:ext>
            </a:extLst>
          </p:cNvPr>
          <p:cNvSpPr/>
          <p:nvPr/>
        </p:nvSpPr>
        <p:spPr bwMode="auto">
          <a:xfrm>
            <a:off x="8949480" y="4547457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69" name="Прямоугольник 268">
            <a:extLst>
              <a:ext uri="{FF2B5EF4-FFF2-40B4-BE49-F238E27FC236}">
                <a16:creationId xmlns:a16="http://schemas.microsoft.com/office/drawing/2014/main" id="{FF73D8EA-7A01-9E87-D32E-E35C9CFFA567}"/>
              </a:ext>
            </a:extLst>
          </p:cNvPr>
          <p:cNvSpPr/>
          <p:nvPr/>
        </p:nvSpPr>
        <p:spPr bwMode="auto">
          <a:xfrm>
            <a:off x="103538" y="3976750"/>
            <a:ext cx="2229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80-150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70" name="Прямоугольник 269">
            <a:extLst>
              <a:ext uri="{FF2B5EF4-FFF2-40B4-BE49-F238E27FC236}">
                <a16:creationId xmlns:a16="http://schemas.microsoft.com/office/drawing/2014/main" id="{02E9871D-3ACA-6769-EE7E-5A8FB4668E43}"/>
              </a:ext>
            </a:extLst>
          </p:cNvPr>
          <p:cNvSpPr/>
          <p:nvPr/>
        </p:nvSpPr>
        <p:spPr bwMode="auto">
          <a:xfrm>
            <a:off x="3895811" y="3991595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50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1" name="Прямоугольник 270">
            <a:extLst>
              <a:ext uri="{FF2B5EF4-FFF2-40B4-BE49-F238E27FC236}">
                <a16:creationId xmlns:a16="http://schemas.microsoft.com/office/drawing/2014/main" id="{0F9299CD-A766-E322-E50B-009457017CFF}"/>
              </a:ext>
            </a:extLst>
          </p:cNvPr>
          <p:cNvSpPr/>
          <p:nvPr/>
        </p:nvSpPr>
        <p:spPr bwMode="auto">
          <a:xfrm>
            <a:off x="5715532" y="3996687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2" name="Прямоугольник 271">
            <a:extLst>
              <a:ext uri="{FF2B5EF4-FFF2-40B4-BE49-F238E27FC236}">
                <a16:creationId xmlns:a16="http://schemas.microsoft.com/office/drawing/2014/main" id="{0CC82BAD-4B82-ADCB-7DC1-7F07EDBBFD25}"/>
              </a:ext>
            </a:extLst>
          </p:cNvPr>
          <p:cNvSpPr/>
          <p:nvPr/>
        </p:nvSpPr>
        <p:spPr bwMode="auto">
          <a:xfrm>
            <a:off x="7493326" y="3984751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3" name="Прямоугольник 272">
            <a:extLst>
              <a:ext uri="{FF2B5EF4-FFF2-40B4-BE49-F238E27FC236}">
                <a16:creationId xmlns:a16="http://schemas.microsoft.com/office/drawing/2014/main" id="{1ED41E6C-4DFE-65FC-89DF-56E10B927DC5}"/>
              </a:ext>
            </a:extLst>
          </p:cNvPr>
          <p:cNvSpPr/>
          <p:nvPr/>
        </p:nvSpPr>
        <p:spPr bwMode="auto">
          <a:xfrm>
            <a:off x="9232732" y="5609151"/>
            <a:ext cx="1316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48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74" name="Group 63">
            <a:extLst>
              <a:ext uri="{FF2B5EF4-FFF2-40B4-BE49-F238E27FC236}">
                <a16:creationId xmlns:a16="http://schemas.microsoft.com/office/drawing/2014/main" id="{4C967615-B6E1-35CD-6D24-E715388FDE0E}"/>
              </a:ext>
            </a:extLst>
          </p:cNvPr>
          <p:cNvGrpSpPr/>
          <p:nvPr/>
        </p:nvGrpSpPr>
        <p:grpSpPr>
          <a:xfrm>
            <a:off x="994200" y="5846823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75" name="Oval 61">
              <a:extLst>
                <a:ext uri="{FF2B5EF4-FFF2-40B4-BE49-F238E27FC236}">
                  <a16:creationId xmlns:a16="http://schemas.microsoft.com/office/drawing/2014/main" id="{1BC65D47-BB32-0380-495F-44496C3EA59E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76" name="Oval 62">
              <a:extLst>
                <a:ext uri="{FF2B5EF4-FFF2-40B4-BE49-F238E27FC236}">
                  <a16:creationId xmlns:a16="http://schemas.microsoft.com/office/drawing/2014/main" id="{7B9E96BA-AF17-78D5-62CD-46C7AD37E066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77" name="Group 63">
            <a:extLst>
              <a:ext uri="{FF2B5EF4-FFF2-40B4-BE49-F238E27FC236}">
                <a16:creationId xmlns:a16="http://schemas.microsoft.com/office/drawing/2014/main" id="{14AA21E1-FE9C-0A3B-3814-096E1DF6ED0D}"/>
              </a:ext>
            </a:extLst>
          </p:cNvPr>
          <p:cNvGrpSpPr/>
          <p:nvPr/>
        </p:nvGrpSpPr>
        <p:grpSpPr>
          <a:xfrm>
            <a:off x="4573212" y="5859902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78" name="Oval 61">
              <a:extLst>
                <a:ext uri="{FF2B5EF4-FFF2-40B4-BE49-F238E27FC236}">
                  <a16:creationId xmlns:a16="http://schemas.microsoft.com/office/drawing/2014/main" id="{065AF51F-0088-043B-3AE9-8C8F87F4FF21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79" name="Oval 62">
              <a:extLst>
                <a:ext uri="{FF2B5EF4-FFF2-40B4-BE49-F238E27FC236}">
                  <a16:creationId xmlns:a16="http://schemas.microsoft.com/office/drawing/2014/main" id="{609B0732-DAF8-CC84-5F3C-9C474B4DE3E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80" name="Group 63">
            <a:extLst>
              <a:ext uri="{FF2B5EF4-FFF2-40B4-BE49-F238E27FC236}">
                <a16:creationId xmlns:a16="http://schemas.microsoft.com/office/drawing/2014/main" id="{26017408-BBED-6C00-4358-C6179DF5D70B}"/>
              </a:ext>
            </a:extLst>
          </p:cNvPr>
          <p:cNvGrpSpPr/>
          <p:nvPr/>
        </p:nvGrpSpPr>
        <p:grpSpPr>
          <a:xfrm>
            <a:off x="6418797" y="5864994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81" name="Oval 61">
              <a:extLst>
                <a:ext uri="{FF2B5EF4-FFF2-40B4-BE49-F238E27FC236}">
                  <a16:creationId xmlns:a16="http://schemas.microsoft.com/office/drawing/2014/main" id="{A195D8DF-DB5B-A252-66D3-F69B120DC582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82" name="Oval 62">
              <a:extLst>
                <a:ext uri="{FF2B5EF4-FFF2-40B4-BE49-F238E27FC236}">
                  <a16:creationId xmlns:a16="http://schemas.microsoft.com/office/drawing/2014/main" id="{E54B5C44-D4A1-71E8-7021-5DAE0E2E8DF5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63">
            <a:extLst>
              <a:ext uri="{FF2B5EF4-FFF2-40B4-BE49-F238E27FC236}">
                <a16:creationId xmlns:a16="http://schemas.microsoft.com/office/drawing/2014/main" id="{EB9DBF90-3DE7-F7EE-96C6-612C6D4358BB}"/>
              </a:ext>
            </a:extLst>
          </p:cNvPr>
          <p:cNvGrpSpPr/>
          <p:nvPr/>
        </p:nvGrpSpPr>
        <p:grpSpPr>
          <a:xfrm>
            <a:off x="8181074" y="5856257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84" name="Oval 61">
              <a:extLst>
                <a:ext uri="{FF2B5EF4-FFF2-40B4-BE49-F238E27FC236}">
                  <a16:creationId xmlns:a16="http://schemas.microsoft.com/office/drawing/2014/main" id="{63D527AF-45B3-BF89-7E34-8D02E2596B60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85" name="Oval 62">
              <a:extLst>
                <a:ext uri="{FF2B5EF4-FFF2-40B4-BE49-F238E27FC236}">
                  <a16:creationId xmlns:a16="http://schemas.microsoft.com/office/drawing/2014/main" id="{628C631D-9C40-1FAA-B8DA-A240E7BD1AE9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86" name="Прямоугольник 285">
            <a:extLst>
              <a:ext uri="{FF2B5EF4-FFF2-40B4-BE49-F238E27FC236}">
                <a16:creationId xmlns:a16="http://schemas.microsoft.com/office/drawing/2014/main" id="{7C6F2E9A-259D-2F12-26E6-03A5B1284989}"/>
              </a:ext>
            </a:extLst>
          </p:cNvPr>
          <p:cNvSpPr/>
          <p:nvPr/>
        </p:nvSpPr>
        <p:spPr bwMode="auto">
          <a:xfrm>
            <a:off x="8949480" y="5904480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87" name="Прямоугольник 286">
            <a:extLst>
              <a:ext uri="{FF2B5EF4-FFF2-40B4-BE49-F238E27FC236}">
                <a16:creationId xmlns:a16="http://schemas.microsoft.com/office/drawing/2014/main" id="{BD6D5FC5-C60B-5EDE-B4F0-4D546A566B0E}"/>
              </a:ext>
            </a:extLst>
          </p:cNvPr>
          <p:cNvSpPr/>
          <p:nvPr/>
        </p:nvSpPr>
        <p:spPr bwMode="auto">
          <a:xfrm>
            <a:off x="78685" y="5333773"/>
            <a:ext cx="227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12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свыше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150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88" name="Прямоугольник 287">
            <a:extLst>
              <a:ext uri="{FF2B5EF4-FFF2-40B4-BE49-F238E27FC236}">
                <a16:creationId xmlns:a16="http://schemas.microsoft.com/office/drawing/2014/main" id="{57A5A456-A6E1-3740-3C81-D2C2C80B5D33}"/>
              </a:ext>
            </a:extLst>
          </p:cNvPr>
          <p:cNvSpPr/>
          <p:nvPr/>
        </p:nvSpPr>
        <p:spPr bwMode="auto">
          <a:xfrm>
            <a:off x="3895811" y="5348618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25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89" name="Прямоугольник 288">
            <a:extLst>
              <a:ext uri="{FF2B5EF4-FFF2-40B4-BE49-F238E27FC236}">
                <a16:creationId xmlns:a16="http://schemas.microsoft.com/office/drawing/2014/main" id="{3D202C09-E33C-5D1A-FC3F-9EF7FC3C3AE2}"/>
              </a:ext>
            </a:extLst>
          </p:cNvPr>
          <p:cNvSpPr/>
          <p:nvPr/>
        </p:nvSpPr>
        <p:spPr bwMode="auto">
          <a:xfrm>
            <a:off x="5715532" y="5353710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90" name="Прямоугольник 289">
            <a:extLst>
              <a:ext uri="{FF2B5EF4-FFF2-40B4-BE49-F238E27FC236}">
                <a16:creationId xmlns:a16="http://schemas.microsoft.com/office/drawing/2014/main" id="{79B036BA-4AC7-DFDA-E51A-87AE50D2B25A}"/>
              </a:ext>
            </a:extLst>
          </p:cNvPr>
          <p:cNvSpPr/>
          <p:nvPr/>
        </p:nvSpPr>
        <p:spPr bwMode="auto">
          <a:xfrm>
            <a:off x="7493326" y="5341774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91" name="Группа 290">
            <a:extLst>
              <a:ext uri="{FF2B5EF4-FFF2-40B4-BE49-F238E27FC236}">
                <a16:creationId xmlns:a16="http://schemas.microsoft.com/office/drawing/2014/main" id="{4B5687D9-672F-4228-B3C2-3024813DC833}"/>
              </a:ext>
            </a:extLst>
          </p:cNvPr>
          <p:cNvGrpSpPr/>
          <p:nvPr/>
        </p:nvGrpSpPr>
        <p:grpSpPr>
          <a:xfrm>
            <a:off x="7372527" y="2711211"/>
            <a:ext cx="319318" cy="369332"/>
            <a:chOff x="4455935" y="2012649"/>
            <a:chExt cx="319318" cy="369332"/>
          </a:xfrm>
        </p:grpSpPr>
        <p:sp>
          <p:nvSpPr>
            <p:cNvPr id="292" name="Скругленный прямоугольник 90">
              <a:extLst>
                <a:ext uri="{FF2B5EF4-FFF2-40B4-BE49-F238E27FC236}">
                  <a16:creationId xmlns:a16="http://schemas.microsoft.com/office/drawing/2014/main" id="{739E5858-F175-63CB-811D-BB2F87D12555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20C36A63-D22A-0470-4163-338D8C659A58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294" name="Группа 293">
            <a:extLst>
              <a:ext uri="{FF2B5EF4-FFF2-40B4-BE49-F238E27FC236}">
                <a16:creationId xmlns:a16="http://schemas.microsoft.com/office/drawing/2014/main" id="{57D7E7A3-9098-C25B-8A24-77E6143690C3}"/>
              </a:ext>
            </a:extLst>
          </p:cNvPr>
          <p:cNvGrpSpPr/>
          <p:nvPr/>
        </p:nvGrpSpPr>
        <p:grpSpPr>
          <a:xfrm>
            <a:off x="5651633" y="4080033"/>
            <a:ext cx="319318" cy="369332"/>
            <a:chOff x="4455935" y="2012649"/>
            <a:chExt cx="319318" cy="369332"/>
          </a:xfrm>
        </p:grpSpPr>
        <p:sp>
          <p:nvSpPr>
            <p:cNvPr id="295" name="Скругленный прямоугольник 90">
              <a:extLst>
                <a:ext uri="{FF2B5EF4-FFF2-40B4-BE49-F238E27FC236}">
                  <a16:creationId xmlns:a16="http://schemas.microsoft.com/office/drawing/2014/main" id="{AC179347-6744-CD42-90E1-658C8279C3E3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6" name="Прямоугольник 295">
              <a:extLst>
                <a:ext uri="{FF2B5EF4-FFF2-40B4-BE49-F238E27FC236}">
                  <a16:creationId xmlns:a16="http://schemas.microsoft.com/office/drawing/2014/main" id="{06F92E9C-9C3D-FADF-166B-A27F7F7AAB75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297" name="Группа 296">
            <a:extLst>
              <a:ext uri="{FF2B5EF4-FFF2-40B4-BE49-F238E27FC236}">
                <a16:creationId xmlns:a16="http://schemas.microsoft.com/office/drawing/2014/main" id="{DF97CF1C-E3BC-7687-4ABB-92F7B2C98155}"/>
              </a:ext>
            </a:extLst>
          </p:cNvPr>
          <p:cNvGrpSpPr/>
          <p:nvPr/>
        </p:nvGrpSpPr>
        <p:grpSpPr>
          <a:xfrm>
            <a:off x="7372527" y="4085125"/>
            <a:ext cx="319318" cy="369332"/>
            <a:chOff x="4455935" y="2012649"/>
            <a:chExt cx="319318" cy="369332"/>
          </a:xfrm>
        </p:grpSpPr>
        <p:sp>
          <p:nvSpPr>
            <p:cNvPr id="298" name="Скругленный прямоугольник 90">
              <a:extLst>
                <a:ext uri="{FF2B5EF4-FFF2-40B4-BE49-F238E27FC236}">
                  <a16:creationId xmlns:a16="http://schemas.microsoft.com/office/drawing/2014/main" id="{A61ACC98-47B1-1801-04C8-D77AB8564EA3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9" name="Прямоугольник 298">
              <a:extLst>
                <a:ext uri="{FF2B5EF4-FFF2-40B4-BE49-F238E27FC236}">
                  <a16:creationId xmlns:a16="http://schemas.microsoft.com/office/drawing/2014/main" id="{697A302F-AEF1-8409-D4F2-E6799E8BE7E1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300" name="Группа 299">
            <a:extLst>
              <a:ext uri="{FF2B5EF4-FFF2-40B4-BE49-F238E27FC236}">
                <a16:creationId xmlns:a16="http://schemas.microsoft.com/office/drawing/2014/main" id="{0C7A2879-7389-0DC0-40D2-30285AEA4CF6}"/>
              </a:ext>
            </a:extLst>
          </p:cNvPr>
          <p:cNvGrpSpPr/>
          <p:nvPr/>
        </p:nvGrpSpPr>
        <p:grpSpPr>
          <a:xfrm>
            <a:off x="5651633" y="5441021"/>
            <a:ext cx="319318" cy="369332"/>
            <a:chOff x="4455935" y="2016660"/>
            <a:chExt cx="319318" cy="369332"/>
          </a:xfrm>
        </p:grpSpPr>
        <p:sp>
          <p:nvSpPr>
            <p:cNvPr id="301" name="Скругленный прямоугольник 90">
              <a:extLst>
                <a:ext uri="{FF2B5EF4-FFF2-40B4-BE49-F238E27FC236}">
                  <a16:creationId xmlns:a16="http://schemas.microsoft.com/office/drawing/2014/main" id="{59D40BC0-6386-470C-4ABD-75A884705B37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302" name="Прямоугольник 301">
              <a:extLst>
                <a:ext uri="{FF2B5EF4-FFF2-40B4-BE49-F238E27FC236}">
                  <a16:creationId xmlns:a16="http://schemas.microsoft.com/office/drawing/2014/main" id="{1B488FDD-20BF-3EF4-B2D3-0F20B1631530}"/>
                </a:ext>
              </a:extLst>
            </p:cNvPr>
            <p:cNvSpPr/>
            <p:nvPr/>
          </p:nvSpPr>
          <p:spPr>
            <a:xfrm>
              <a:off x="4455935" y="2016660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303" name="Группа 302">
            <a:extLst>
              <a:ext uri="{FF2B5EF4-FFF2-40B4-BE49-F238E27FC236}">
                <a16:creationId xmlns:a16="http://schemas.microsoft.com/office/drawing/2014/main" id="{1A5D3974-2ADA-5845-F28B-DAAB4F31D56A}"/>
              </a:ext>
            </a:extLst>
          </p:cNvPr>
          <p:cNvGrpSpPr/>
          <p:nvPr/>
        </p:nvGrpSpPr>
        <p:grpSpPr>
          <a:xfrm>
            <a:off x="7372527" y="5446113"/>
            <a:ext cx="319318" cy="369332"/>
            <a:chOff x="4455935" y="2016660"/>
            <a:chExt cx="319318" cy="369332"/>
          </a:xfrm>
        </p:grpSpPr>
        <p:sp>
          <p:nvSpPr>
            <p:cNvPr id="304" name="Скругленный прямоугольник 90">
              <a:extLst>
                <a:ext uri="{FF2B5EF4-FFF2-40B4-BE49-F238E27FC236}">
                  <a16:creationId xmlns:a16="http://schemas.microsoft.com/office/drawing/2014/main" id="{9C8B4057-77AB-20DD-85E3-C13C0499C3CA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305" name="Прямоугольник 304">
              <a:extLst>
                <a:ext uri="{FF2B5EF4-FFF2-40B4-BE49-F238E27FC236}">
                  <a16:creationId xmlns:a16="http://schemas.microsoft.com/office/drawing/2014/main" id="{B381E901-8A27-488D-31B7-38B59339E101}"/>
                </a:ext>
              </a:extLst>
            </p:cNvPr>
            <p:cNvSpPr/>
            <p:nvPr/>
          </p:nvSpPr>
          <p:spPr>
            <a:xfrm>
              <a:off x="4455935" y="2016660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306" name="Rectangle 32">
            <a:extLst>
              <a:ext uri="{FF2B5EF4-FFF2-40B4-BE49-F238E27FC236}">
                <a16:creationId xmlns:a16="http://schemas.microsoft.com/office/drawing/2014/main" id="{4795041C-05D6-F5AF-EE2B-1175F5B8AFED}"/>
              </a:ext>
            </a:extLst>
          </p:cNvPr>
          <p:cNvSpPr/>
          <p:nvPr/>
        </p:nvSpPr>
        <p:spPr bwMode="auto">
          <a:xfrm>
            <a:off x="3223451" y="2780380"/>
            <a:ext cx="733482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grpSp>
        <p:nvGrpSpPr>
          <p:cNvPr id="307" name="Group 63">
            <a:extLst>
              <a:ext uri="{FF2B5EF4-FFF2-40B4-BE49-F238E27FC236}">
                <a16:creationId xmlns:a16="http://schemas.microsoft.com/office/drawing/2014/main" id="{CF909BE0-B9D2-7AE6-7BA2-B8AF69DE7E51}"/>
              </a:ext>
            </a:extLst>
          </p:cNvPr>
          <p:cNvGrpSpPr/>
          <p:nvPr/>
        </p:nvGrpSpPr>
        <p:grpSpPr>
          <a:xfrm>
            <a:off x="2757087" y="3142738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08" name="Oval 61">
              <a:extLst>
                <a:ext uri="{FF2B5EF4-FFF2-40B4-BE49-F238E27FC236}">
                  <a16:creationId xmlns:a16="http://schemas.microsoft.com/office/drawing/2014/main" id="{24837665-0CB7-BEA5-7851-9A2E59162DE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09" name="Oval 62">
              <a:extLst>
                <a:ext uri="{FF2B5EF4-FFF2-40B4-BE49-F238E27FC236}">
                  <a16:creationId xmlns:a16="http://schemas.microsoft.com/office/drawing/2014/main" id="{92F2B06B-3249-1B65-99F5-DDFD395B1CED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0" name="Прямоугольник 309">
            <a:extLst>
              <a:ext uri="{FF2B5EF4-FFF2-40B4-BE49-F238E27FC236}">
                <a16:creationId xmlns:a16="http://schemas.microsoft.com/office/drawing/2014/main" id="{4F6F9CB9-BA33-0840-8641-8587A455BB34}"/>
              </a:ext>
            </a:extLst>
          </p:cNvPr>
          <p:cNvSpPr/>
          <p:nvPr/>
        </p:nvSpPr>
        <p:spPr bwMode="auto">
          <a:xfrm>
            <a:off x="2209837" y="2631454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36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1" name="Group 63">
            <a:extLst>
              <a:ext uri="{FF2B5EF4-FFF2-40B4-BE49-F238E27FC236}">
                <a16:creationId xmlns:a16="http://schemas.microsoft.com/office/drawing/2014/main" id="{F91E88F2-707D-18FE-354B-E36597C6B59D}"/>
              </a:ext>
            </a:extLst>
          </p:cNvPr>
          <p:cNvGrpSpPr/>
          <p:nvPr/>
        </p:nvGrpSpPr>
        <p:grpSpPr>
          <a:xfrm>
            <a:off x="2757087" y="4499760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12" name="Oval 61">
              <a:extLst>
                <a:ext uri="{FF2B5EF4-FFF2-40B4-BE49-F238E27FC236}">
                  <a16:creationId xmlns:a16="http://schemas.microsoft.com/office/drawing/2014/main" id="{7CD116ED-BA74-9F87-F77D-3C07DB24F61A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13" name="Oval 62">
              <a:extLst>
                <a:ext uri="{FF2B5EF4-FFF2-40B4-BE49-F238E27FC236}">
                  <a16:creationId xmlns:a16="http://schemas.microsoft.com/office/drawing/2014/main" id="{B1A9BA85-82B5-0102-C1B5-A1FB1618D13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4" name="Прямоугольник 313">
            <a:extLst>
              <a:ext uri="{FF2B5EF4-FFF2-40B4-BE49-F238E27FC236}">
                <a16:creationId xmlns:a16="http://schemas.microsoft.com/office/drawing/2014/main" id="{811EEEB3-2BC3-1DE6-E5DC-CD80ED4020CC}"/>
              </a:ext>
            </a:extLst>
          </p:cNvPr>
          <p:cNvSpPr/>
          <p:nvPr/>
        </p:nvSpPr>
        <p:spPr bwMode="auto">
          <a:xfrm>
            <a:off x="2209837" y="3988476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72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5" name="Group 63">
            <a:extLst>
              <a:ext uri="{FF2B5EF4-FFF2-40B4-BE49-F238E27FC236}">
                <a16:creationId xmlns:a16="http://schemas.microsoft.com/office/drawing/2014/main" id="{FDE77036-8467-2A7D-CC70-37E6A2CC2CB0}"/>
              </a:ext>
            </a:extLst>
          </p:cNvPr>
          <p:cNvGrpSpPr/>
          <p:nvPr/>
        </p:nvGrpSpPr>
        <p:grpSpPr>
          <a:xfrm>
            <a:off x="2757087" y="5856783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16" name="Oval 61">
              <a:extLst>
                <a:ext uri="{FF2B5EF4-FFF2-40B4-BE49-F238E27FC236}">
                  <a16:creationId xmlns:a16="http://schemas.microsoft.com/office/drawing/2014/main" id="{0C824979-AD80-AFA4-CD0A-00638BD078CB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17" name="Oval 62">
              <a:extLst>
                <a:ext uri="{FF2B5EF4-FFF2-40B4-BE49-F238E27FC236}">
                  <a16:creationId xmlns:a16="http://schemas.microsoft.com/office/drawing/2014/main" id="{C6A8ACCE-7943-598C-7B9C-ECE85C780A42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8" name="Прямоугольник 317">
            <a:extLst>
              <a:ext uri="{FF2B5EF4-FFF2-40B4-BE49-F238E27FC236}">
                <a16:creationId xmlns:a16="http://schemas.microsoft.com/office/drawing/2014/main" id="{4DC35FE8-149B-148A-6845-74B2D96CAE5D}"/>
              </a:ext>
            </a:extLst>
          </p:cNvPr>
          <p:cNvSpPr/>
          <p:nvPr/>
        </p:nvSpPr>
        <p:spPr bwMode="auto">
          <a:xfrm>
            <a:off x="2209837" y="5345499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144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9" name="Group 4">
            <a:extLst>
              <a:ext uri="{FF2B5EF4-FFF2-40B4-BE49-F238E27FC236}">
                <a16:creationId xmlns:a16="http://schemas.microsoft.com/office/drawing/2014/main" id="{6A5E8694-9599-08A5-E2C2-A34625558782}"/>
              </a:ext>
            </a:extLst>
          </p:cNvPr>
          <p:cNvGrpSpPr/>
          <p:nvPr/>
        </p:nvGrpSpPr>
        <p:grpSpPr>
          <a:xfrm>
            <a:off x="9295012" y="3479172"/>
            <a:ext cx="2601592" cy="596804"/>
            <a:chOff x="9291880" y="3082464"/>
            <a:chExt cx="1629535" cy="596804"/>
          </a:xfrm>
        </p:grpSpPr>
        <p:sp>
          <p:nvSpPr>
            <p:cNvPr id="320" name="Прямоугольник: скругленные углы 3">
              <a:extLst>
                <a:ext uri="{FF2B5EF4-FFF2-40B4-BE49-F238E27FC236}">
                  <a16:creationId xmlns:a16="http://schemas.microsoft.com/office/drawing/2014/main" id="{076729C5-DD4B-7CCF-6311-3C7DD89929EE}"/>
                </a:ext>
              </a:extLst>
            </p:cNvPr>
            <p:cNvSpPr/>
            <p:nvPr/>
          </p:nvSpPr>
          <p:spPr>
            <a:xfrm>
              <a:off x="9291880" y="3082464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 dirty="0"/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F5191DBD-0695-2BD5-1F41-721BB4FC0DD4}"/>
                </a:ext>
              </a:extLst>
            </p:cNvPr>
            <p:cNvSpPr txBox="1"/>
            <p:nvPr/>
          </p:nvSpPr>
          <p:spPr>
            <a:xfrm>
              <a:off x="9304142" y="3148967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4,22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grpSp>
        <p:nvGrpSpPr>
          <p:cNvPr id="322" name="Group 3">
            <a:extLst>
              <a:ext uri="{FF2B5EF4-FFF2-40B4-BE49-F238E27FC236}">
                <a16:creationId xmlns:a16="http://schemas.microsoft.com/office/drawing/2014/main" id="{CF605151-6826-D4B8-B088-0772C0BB56DF}"/>
              </a:ext>
            </a:extLst>
          </p:cNvPr>
          <p:cNvGrpSpPr/>
          <p:nvPr/>
        </p:nvGrpSpPr>
        <p:grpSpPr>
          <a:xfrm>
            <a:off x="9295012" y="4860512"/>
            <a:ext cx="2601592" cy="596804"/>
            <a:chOff x="9291880" y="4428635"/>
            <a:chExt cx="1629535" cy="596804"/>
          </a:xfrm>
        </p:grpSpPr>
        <p:sp>
          <p:nvSpPr>
            <p:cNvPr id="323" name="Прямоугольник: скругленные углы 155">
              <a:extLst>
                <a:ext uri="{FF2B5EF4-FFF2-40B4-BE49-F238E27FC236}">
                  <a16:creationId xmlns:a16="http://schemas.microsoft.com/office/drawing/2014/main" id="{CA9916D9-2743-73AC-2088-505CD4C7F467}"/>
                </a:ext>
              </a:extLst>
            </p:cNvPr>
            <p:cNvSpPr/>
            <p:nvPr/>
          </p:nvSpPr>
          <p:spPr>
            <a:xfrm>
              <a:off x="9291880" y="4428635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/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27517123-03BE-1428-099A-38F42658FE59}"/>
                </a:ext>
              </a:extLst>
            </p:cNvPr>
            <p:cNvSpPr txBox="1"/>
            <p:nvPr/>
          </p:nvSpPr>
          <p:spPr>
            <a:xfrm>
              <a:off x="9304142" y="4494970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3,32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grpSp>
        <p:nvGrpSpPr>
          <p:cNvPr id="325" name="Group 3">
            <a:extLst>
              <a:ext uri="{FF2B5EF4-FFF2-40B4-BE49-F238E27FC236}">
                <a16:creationId xmlns:a16="http://schemas.microsoft.com/office/drawing/2014/main" id="{90986884-8A48-13FF-F7C7-9582023789C8}"/>
              </a:ext>
            </a:extLst>
          </p:cNvPr>
          <p:cNvGrpSpPr/>
          <p:nvPr/>
        </p:nvGrpSpPr>
        <p:grpSpPr>
          <a:xfrm>
            <a:off x="9295012" y="6197926"/>
            <a:ext cx="2601592" cy="596804"/>
            <a:chOff x="9291880" y="4428635"/>
            <a:chExt cx="1629535" cy="596804"/>
          </a:xfrm>
        </p:grpSpPr>
        <p:sp>
          <p:nvSpPr>
            <p:cNvPr id="326" name="Прямоугольник: скругленные углы 155">
              <a:extLst>
                <a:ext uri="{FF2B5EF4-FFF2-40B4-BE49-F238E27FC236}">
                  <a16:creationId xmlns:a16="http://schemas.microsoft.com/office/drawing/2014/main" id="{8BAC07BB-73BF-17E5-1649-C1A15B56C3B2}"/>
                </a:ext>
              </a:extLst>
            </p:cNvPr>
            <p:cNvSpPr/>
            <p:nvPr/>
          </p:nvSpPr>
          <p:spPr>
            <a:xfrm>
              <a:off x="9291880" y="4428635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1CF7200A-6464-AF27-92E4-0E9C8CD2B5B6}"/>
                </a:ext>
              </a:extLst>
            </p:cNvPr>
            <p:cNvSpPr txBox="1"/>
            <p:nvPr/>
          </p:nvSpPr>
          <p:spPr>
            <a:xfrm>
              <a:off x="9304142" y="4494970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2,87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pic>
        <p:nvPicPr>
          <p:cNvPr id="336" name="Рисунок 335">
            <a:extLst>
              <a:ext uri="{FF2B5EF4-FFF2-40B4-BE49-F238E27FC236}">
                <a16:creationId xmlns:a16="http://schemas.microsoft.com/office/drawing/2014/main" id="{C4105476-BFC6-4C99-974B-4A0E7A969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2274" y="6390043"/>
            <a:ext cx="8851069" cy="49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30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B505035-BF1A-78EA-B229-67E03829F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879" y="215403"/>
            <a:ext cx="1715926" cy="2287901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1E9D909-9AF8-41C2-B4B5-72336C1B6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88839"/>
              </p:ext>
            </p:extLst>
          </p:nvPr>
        </p:nvGraphicFramePr>
        <p:xfrm>
          <a:off x="742278" y="1758073"/>
          <a:ext cx="11024045" cy="46458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393">
                  <a:extLst>
                    <a:ext uri="{9D8B030D-6E8A-4147-A177-3AD203B41FA5}">
                      <a16:colId xmlns:a16="http://schemas.microsoft.com/office/drawing/2014/main" val="2806689523"/>
                    </a:ext>
                  </a:extLst>
                </a:gridCol>
                <a:gridCol w="1560661">
                  <a:extLst>
                    <a:ext uri="{9D8B030D-6E8A-4147-A177-3AD203B41FA5}">
                      <a16:colId xmlns:a16="http://schemas.microsoft.com/office/drawing/2014/main" val="1279171615"/>
                    </a:ext>
                  </a:extLst>
                </a:gridCol>
                <a:gridCol w="1871830">
                  <a:extLst>
                    <a:ext uri="{9D8B030D-6E8A-4147-A177-3AD203B41FA5}">
                      <a16:colId xmlns:a16="http://schemas.microsoft.com/office/drawing/2014/main" val="3214363987"/>
                    </a:ext>
                  </a:extLst>
                </a:gridCol>
                <a:gridCol w="1473798">
                  <a:extLst>
                    <a:ext uri="{9D8B030D-6E8A-4147-A177-3AD203B41FA5}">
                      <a16:colId xmlns:a16="http://schemas.microsoft.com/office/drawing/2014/main" val="1961574036"/>
                    </a:ext>
                  </a:extLst>
                </a:gridCol>
                <a:gridCol w="1839558">
                  <a:extLst>
                    <a:ext uri="{9D8B030D-6E8A-4147-A177-3AD203B41FA5}">
                      <a16:colId xmlns:a16="http://schemas.microsoft.com/office/drawing/2014/main" val="3214528249"/>
                    </a:ext>
                  </a:extLst>
                </a:gridCol>
                <a:gridCol w="2245805">
                  <a:extLst>
                    <a:ext uri="{9D8B030D-6E8A-4147-A177-3AD203B41FA5}">
                      <a16:colId xmlns:a16="http://schemas.microsoft.com/office/drawing/2014/main" val="4076184114"/>
                    </a:ext>
                  </a:extLst>
                </a:gridCol>
              </a:tblGrid>
              <a:tr h="8022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Параметры/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финансовый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продукт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Депозит 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в банке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НСЖ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Накопительное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страхование жизни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ПИФ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паевые инвестиционные фонды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ИИС 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Индивидуальный инвестиционный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счет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br>
                        <a:rPr lang="ru-RU" sz="2000" b="1" kern="1200" dirty="0">
                          <a:solidFill>
                            <a:srgbClr val="F2673A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2400" b="1" kern="1200" dirty="0">
                          <a:solidFill>
                            <a:srgbClr val="F2673A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ПДС</a:t>
                      </a:r>
                      <a:endParaRPr lang="ru-RU" sz="2000" b="1" kern="1200" dirty="0">
                        <a:solidFill>
                          <a:srgbClr val="F2673A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965058"/>
                  </a:ext>
                </a:extLst>
              </a:tr>
              <a:tr h="918844">
                <a:tc>
                  <a:txBody>
                    <a:bodyPr/>
                    <a:lstStyle/>
                    <a:p>
                      <a:pPr marL="144000" lvl="0" algn="l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Софинансирование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 36 000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  <a:t>(при личных взносах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  <a:t>от 2 тыс. руб. в год)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37880"/>
                  </a:ext>
                </a:extLst>
              </a:tr>
              <a:tr h="950294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Налоговый вычет</a:t>
                      </a:r>
                    </a:p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(ежегодно)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</a:t>
                      </a:r>
                      <a:b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от 13% 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150 000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руб./год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от 13%</a:t>
                      </a:r>
                      <a:b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400 000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руб./год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</a:t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от 13% 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400 000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руб./год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41305"/>
                  </a:ext>
                </a:extLst>
              </a:tr>
              <a:tr h="908360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Досрочная выплата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Досрочная выплата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b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с потерей дохода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Досрочная выплата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с потерей дохода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любое время,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но могут быть потери из-за снижения стоимости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 пая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любое время,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но могут быть потери из-за снижения стоимости активов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особых жизненных ситуациях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 100%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146473"/>
                  </a:ext>
                </a:extLst>
              </a:tr>
              <a:tr h="702956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Государственное страхование средств АСВ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1 400 000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руб.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2 800 000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руб. 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личные взносы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2 800 000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руб. 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личные взносы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647162"/>
                  </a:ext>
                </a:extLst>
              </a:tr>
              <a:tr h="363215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Уровень риска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Высокий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Высокий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576645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8EAE40C-3793-4BEA-9E72-8A28FE78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18</a:t>
            </a:fld>
            <a:endParaRPr lang="ru-RU"/>
          </a:p>
        </p:txBody>
      </p:sp>
      <p:pic>
        <p:nvPicPr>
          <p:cNvPr id="9" name="Рисунок 8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5199" y="2790479"/>
            <a:ext cx="482320" cy="482320"/>
          </a:xfrm>
          <a:prstGeom prst="rect">
            <a:avLst/>
          </a:prstGeom>
        </p:spPr>
      </p:pic>
      <p:pic>
        <p:nvPicPr>
          <p:cNvPr id="10" name="Рисунок 9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5199" y="3725827"/>
            <a:ext cx="482320" cy="482320"/>
          </a:xfrm>
          <a:prstGeom prst="rect">
            <a:avLst/>
          </a:prstGeom>
        </p:spPr>
      </p:pic>
      <p:pic>
        <p:nvPicPr>
          <p:cNvPr id="12" name="Рисунок 11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7936" y="3725827"/>
            <a:ext cx="482320" cy="482320"/>
          </a:xfrm>
          <a:prstGeom prst="rect">
            <a:avLst/>
          </a:prstGeom>
        </p:spPr>
      </p:pic>
      <p:pic>
        <p:nvPicPr>
          <p:cNvPr id="13" name="Рисунок 12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0619" y="2790479"/>
            <a:ext cx="482320" cy="482320"/>
          </a:xfrm>
          <a:prstGeom prst="rect">
            <a:avLst/>
          </a:prstGeom>
        </p:spPr>
      </p:pic>
      <p:pic>
        <p:nvPicPr>
          <p:cNvPr id="14" name="Рисунок 13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7936" y="2790479"/>
            <a:ext cx="482320" cy="482320"/>
          </a:xfrm>
          <a:prstGeom prst="rect">
            <a:avLst/>
          </a:prstGeom>
        </p:spPr>
      </p:pic>
      <p:pic>
        <p:nvPicPr>
          <p:cNvPr id="15" name="Рисунок 14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6074" y="2790479"/>
            <a:ext cx="482320" cy="482320"/>
          </a:xfrm>
          <a:prstGeom prst="rect">
            <a:avLst/>
          </a:prstGeom>
        </p:spPr>
      </p:pic>
      <p:pic>
        <p:nvPicPr>
          <p:cNvPr id="19" name="Рисунок 18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7936" y="5453681"/>
            <a:ext cx="482320" cy="482320"/>
          </a:xfrm>
          <a:prstGeom prst="rect">
            <a:avLst/>
          </a:prstGeom>
        </p:spPr>
      </p:pic>
      <p:pic>
        <p:nvPicPr>
          <p:cNvPr id="21" name="Рисунок 20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0619" y="5453681"/>
            <a:ext cx="482320" cy="48232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4396265-8E26-3FAF-0BE9-C4BA128273C1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СРАВНЕНИЕ ПДС С ДРУГИМИ ФИНАНСОВЫМИ ПРОДУКТАМИ</a:t>
            </a:r>
          </a:p>
        </p:txBody>
      </p:sp>
    </p:spTree>
    <p:extLst>
      <p:ext uri="{BB962C8B-B14F-4D97-AF65-F5344CB8AC3E}">
        <p14:creationId xmlns:p14="http://schemas.microsoft.com/office/powerpoint/2010/main" val="2622482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F4C97D-6377-26B9-6091-30510DEB1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1846" y="3084416"/>
            <a:ext cx="2928309" cy="29283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277972-56D8-8525-BFE9-2912FF3F28FF}"/>
              </a:ext>
            </a:extLst>
          </p:cNvPr>
          <p:cNvSpPr/>
          <p:nvPr/>
        </p:nvSpPr>
        <p:spPr>
          <a:xfrm>
            <a:off x="4428822" y="6258689"/>
            <a:ext cx="3334356" cy="4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lnSpc>
                <a:spcPts val="2165"/>
              </a:lnSpc>
              <a:defRPr/>
            </a:pPr>
            <a:r>
              <a:rPr lang="en-US" sz="4000" b="1" dirty="0">
                <a:solidFill>
                  <a:srgbClr val="3A76BB"/>
                </a:solidFill>
                <a:latin typeface="Golos Text" panose="020B0503020202020204" pitchFamily="34" charset="-52"/>
                <a:ea typeface="Calibri" panose="020F0502020204030204" pitchFamily="34" charset="0"/>
                <a:cs typeface="Golos Text" panose="020B0503020202020204" pitchFamily="34" charset="-52"/>
              </a:rPr>
              <a:t>pds.napf.ru</a:t>
            </a:r>
            <a:endParaRPr lang="ru-RU" sz="4000" b="1" dirty="0">
              <a:solidFill>
                <a:srgbClr val="3A76BB"/>
              </a:solidFill>
              <a:latin typeface="Golos Text" panose="020B0503020202020204" pitchFamily="34" charset="-52"/>
              <a:ea typeface="Calibri" panose="020F0502020204030204" pitchFamily="34" charset="0"/>
              <a:cs typeface="Golos Text" panose="020B0503020202020204" pitchFamily="34" charset="-52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6622CD2-04E6-FB44-10DB-E61B1E6C8A7B}"/>
              </a:ext>
            </a:extLst>
          </p:cNvPr>
          <p:cNvSpPr txBox="1">
            <a:spLocks/>
          </p:cNvSpPr>
          <p:nvPr/>
        </p:nvSpPr>
        <p:spPr>
          <a:xfrm>
            <a:off x="726141" y="1121388"/>
            <a:ext cx="10739718" cy="2027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200"/>
              </a:lnSpc>
            </a:pPr>
            <a:r>
              <a:rPr lang="ru-RU" sz="4000" b="1" dirty="0">
                <a:solidFill>
                  <a:srgbClr val="F2673A"/>
                </a:solidFill>
              </a:rPr>
              <a:t>ИНФОРМАЦИЯ ОБ ОПЕРАТОРАХ </a:t>
            </a:r>
            <a:br>
              <a:rPr lang="ru-RU" sz="4000" b="1" dirty="0">
                <a:solidFill>
                  <a:srgbClr val="F2673A"/>
                </a:solidFill>
              </a:rPr>
            </a:br>
            <a:r>
              <a:rPr lang="ru-RU" sz="4000" b="1" dirty="0">
                <a:solidFill>
                  <a:srgbClr val="F2673A"/>
                </a:solidFill>
              </a:rPr>
              <a:t>ПРОГРАММЫ ДОЛГОСРОЧНЫХ СБЕРЕЖЕНИЙ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B7177A-BE32-B965-7CDD-DBC0E549D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45" y="182530"/>
            <a:ext cx="2928310" cy="69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6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486432-DC78-A772-77CF-EB589C9D99F0}"/>
              </a:ext>
            </a:extLst>
          </p:cNvPr>
          <p:cNvGrpSpPr/>
          <p:nvPr/>
        </p:nvGrpSpPr>
        <p:grpSpPr>
          <a:xfrm>
            <a:off x="9442861" y="1858003"/>
            <a:ext cx="2512178" cy="878792"/>
            <a:chOff x="4683467" y="5755558"/>
            <a:chExt cx="2512178" cy="87879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A711390F-50B4-CFDA-679F-513CDE66670C}"/>
                </a:ext>
              </a:extLst>
            </p:cNvPr>
            <p:cNvSpPr/>
            <p:nvPr/>
          </p:nvSpPr>
          <p:spPr bwMode="auto">
            <a:xfrm>
              <a:off x="4683467" y="5755558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Объект 2">
              <a:extLst>
                <a:ext uri="{FF2B5EF4-FFF2-40B4-BE49-F238E27FC236}">
                  <a16:creationId xmlns:a16="http://schemas.microsoft.com/office/drawing/2014/main" id="{2CF32285-B82A-3EBC-CC39-D4CA6FF555F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265868" y="5848631"/>
              <a:ext cx="1929777" cy="70675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Уверенность в завтрашнем дне</a:t>
              </a: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49F81F-A274-4AEC-9D05-4BCF4336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2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071CD48-F8DB-279B-2C09-B2136BD1FAF3}"/>
              </a:ext>
            </a:extLst>
          </p:cNvPr>
          <p:cNvSpPr txBox="1">
            <a:spLocks/>
          </p:cNvSpPr>
          <p:nvPr/>
        </p:nvSpPr>
        <p:spPr>
          <a:xfrm>
            <a:off x="634368" y="375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ЦЕННОСТИ, АКТУАЛЬНЫЕ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ДЛЯ КАЖДОГО ЧЕЛОВЕКА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460358" y="2691381"/>
            <a:ext cx="2539190" cy="1363187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cap="all" dirty="0">
                <a:solidFill>
                  <a:srgbClr val="14102E"/>
                </a:solidFill>
              </a:rPr>
              <a:t>ПДС</a:t>
            </a:r>
            <a:r>
              <a:rPr lang="ru-RU" sz="1600" b="1" cap="all" dirty="0">
                <a:solidFill>
                  <a:srgbClr val="14102E"/>
                </a:solidFill>
              </a:rPr>
              <a:t> —  универсальный надежный сберегательный продукт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F83BFBD-92DE-0DB4-6C5E-2D9712F1315C}"/>
              </a:ext>
            </a:extLst>
          </p:cNvPr>
          <p:cNvGrpSpPr/>
          <p:nvPr/>
        </p:nvGrpSpPr>
        <p:grpSpPr>
          <a:xfrm>
            <a:off x="712102" y="3551633"/>
            <a:ext cx="2512178" cy="878792"/>
            <a:chOff x="712102" y="3293654"/>
            <a:chExt cx="2512178" cy="878792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0F9D87B8-90C6-57CE-0A45-055C5E63D5AB}"/>
                </a:ext>
              </a:extLst>
            </p:cNvPr>
            <p:cNvSpPr/>
            <p:nvPr/>
          </p:nvSpPr>
          <p:spPr bwMode="auto">
            <a:xfrm>
              <a:off x="712102" y="3293654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бъект 2">
              <a:extLst>
                <a:ext uri="{FF2B5EF4-FFF2-40B4-BE49-F238E27FC236}">
                  <a16:creationId xmlns:a16="http://schemas.microsoft.com/office/drawing/2014/main" id="{BA1705C1-9002-B078-91EC-03E7AB555D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94503" y="3372923"/>
              <a:ext cx="1929777" cy="73436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Гарантированный</a:t>
              </a:r>
              <a:b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</a:b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доход в будущем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2ADD045-C38F-04C8-9C5C-473CD3A9EB2D}"/>
              </a:ext>
            </a:extLst>
          </p:cNvPr>
          <p:cNvGrpSpPr/>
          <p:nvPr/>
        </p:nvGrpSpPr>
        <p:grpSpPr>
          <a:xfrm>
            <a:off x="712102" y="5245263"/>
            <a:ext cx="2512178" cy="878792"/>
            <a:chOff x="712102" y="4849010"/>
            <a:chExt cx="2512178" cy="878792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5423A51C-5BB9-0854-54A8-4CC325C39FC6}"/>
                </a:ext>
              </a:extLst>
            </p:cNvPr>
            <p:cNvSpPr/>
            <p:nvPr/>
          </p:nvSpPr>
          <p:spPr bwMode="auto">
            <a:xfrm>
              <a:off x="712102" y="484901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бъект 2">
              <a:extLst>
                <a:ext uri="{FF2B5EF4-FFF2-40B4-BE49-F238E27FC236}">
                  <a16:creationId xmlns:a16="http://schemas.microsoft.com/office/drawing/2014/main" id="{2CB97965-4A28-8A5E-08F4-11AF85ABB8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94503" y="4849011"/>
              <a:ext cx="1929777" cy="87879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Безопасность сбережений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8639468-F350-C46C-8ED9-B0EEEFE44A8F}"/>
              </a:ext>
            </a:extLst>
          </p:cNvPr>
          <p:cNvGrpSpPr/>
          <p:nvPr/>
        </p:nvGrpSpPr>
        <p:grpSpPr>
          <a:xfrm>
            <a:off x="9442861" y="5245263"/>
            <a:ext cx="2512178" cy="878792"/>
            <a:chOff x="9161239" y="4849010"/>
            <a:chExt cx="2512178" cy="878792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6A5161E-E5A3-2861-5207-4B37E360F1BC}"/>
                </a:ext>
              </a:extLst>
            </p:cNvPr>
            <p:cNvSpPr/>
            <p:nvPr/>
          </p:nvSpPr>
          <p:spPr bwMode="auto">
            <a:xfrm>
              <a:off x="9161239" y="484901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Объект 2">
              <a:extLst>
                <a:ext uri="{FF2B5EF4-FFF2-40B4-BE49-F238E27FC236}">
                  <a16:creationId xmlns:a16="http://schemas.microsoft.com/office/drawing/2014/main" id="{40A29CE1-2B2F-4A3F-E4C0-8BB81051739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743640" y="4978999"/>
              <a:ext cx="1929777" cy="67595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Рачительность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6C36F5-B3B6-F75D-74AB-AA5E142DFD58}"/>
              </a:ext>
            </a:extLst>
          </p:cNvPr>
          <p:cNvGrpSpPr/>
          <p:nvPr/>
        </p:nvGrpSpPr>
        <p:grpSpPr>
          <a:xfrm>
            <a:off x="9442861" y="3551633"/>
            <a:ext cx="2512178" cy="878792"/>
            <a:chOff x="9161239" y="1919620"/>
            <a:chExt cx="2512178" cy="878792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6005D442-3AE2-3A7C-F430-23B0F522749D}"/>
                </a:ext>
              </a:extLst>
            </p:cNvPr>
            <p:cNvSpPr/>
            <p:nvPr/>
          </p:nvSpPr>
          <p:spPr bwMode="auto">
            <a:xfrm>
              <a:off x="9161239" y="191962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Объект 2">
              <a:extLst>
                <a:ext uri="{FF2B5EF4-FFF2-40B4-BE49-F238E27FC236}">
                  <a16:creationId xmlns:a16="http://schemas.microsoft.com/office/drawing/2014/main" id="{880CEB68-CE9E-3C8B-A5BF-F8C26990492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743640" y="1957169"/>
              <a:ext cx="1929777" cy="81780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Забота </a:t>
              </a:r>
              <a:b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</a:b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о будущем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F9AF148-4DD7-62DB-2A4D-C00665FDCC22}"/>
              </a:ext>
            </a:extLst>
          </p:cNvPr>
          <p:cNvGrpSpPr/>
          <p:nvPr/>
        </p:nvGrpSpPr>
        <p:grpSpPr>
          <a:xfrm>
            <a:off x="712102" y="1858003"/>
            <a:ext cx="2512178" cy="878792"/>
            <a:chOff x="712102" y="1957168"/>
            <a:chExt cx="2512178" cy="878792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F1F914A0-334A-5CBD-F50A-2A7835B0A27F}"/>
                </a:ext>
              </a:extLst>
            </p:cNvPr>
            <p:cNvSpPr/>
            <p:nvPr/>
          </p:nvSpPr>
          <p:spPr bwMode="auto">
            <a:xfrm>
              <a:off x="712102" y="1957168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Объект 2">
              <a:extLst>
                <a:ext uri="{FF2B5EF4-FFF2-40B4-BE49-F238E27FC236}">
                  <a16:creationId xmlns:a16="http://schemas.microsoft.com/office/drawing/2014/main" id="{41F63C75-FFA0-203B-BC6E-D813B06B69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94503" y="2045588"/>
              <a:ext cx="1929777" cy="71606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Финансовое планирование</a:t>
              </a:r>
            </a:p>
          </p:txBody>
        </p:sp>
      </p:grpSp>
      <p:grpSp>
        <p:nvGrpSpPr>
          <p:cNvPr id="60" name="Google Shape;4059;p39">
            <a:extLst>
              <a:ext uri="{FF2B5EF4-FFF2-40B4-BE49-F238E27FC236}">
                <a16:creationId xmlns:a16="http://schemas.microsoft.com/office/drawing/2014/main" id="{A602DDE0-998E-B4BC-70D6-8F3057CE0780}"/>
              </a:ext>
            </a:extLst>
          </p:cNvPr>
          <p:cNvGrpSpPr/>
          <p:nvPr/>
        </p:nvGrpSpPr>
        <p:grpSpPr>
          <a:xfrm>
            <a:off x="903641" y="3794951"/>
            <a:ext cx="390862" cy="392155"/>
            <a:chOff x="3214972" y="3359188"/>
            <a:chExt cx="346406" cy="347552"/>
          </a:xfrm>
        </p:grpSpPr>
        <p:sp>
          <p:nvSpPr>
            <p:cNvPr id="61" name="Google Shape;4060;p39">
              <a:extLst>
                <a:ext uri="{FF2B5EF4-FFF2-40B4-BE49-F238E27FC236}">
                  <a16:creationId xmlns:a16="http://schemas.microsoft.com/office/drawing/2014/main" id="{60568B71-7EC0-227C-36DE-446049F9A0B1}"/>
                </a:ext>
              </a:extLst>
            </p:cNvPr>
            <p:cNvSpPr/>
            <p:nvPr/>
          </p:nvSpPr>
          <p:spPr>
            <a:xfrm>
              <a:off x="3301772" y="3386084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" name="Google Shape;4061;p39">
              <a:extLst>
                <a:ext uri="{FF2B5EF4-FFF2-40B4-BE49-F238E27FC236}">
                  <a16:creationId xmlns:a16="http://schemas.microsoft.com/office/drawing/2014/main" id="{DDB0A80B-686D-0F44-1171-CABCF0C6F4C1}"/>
                </a:ext>
              </a:extLst>
            </p:cNvPr>
            <p:cNvSpPr/>
            <p:nvPr/>
          </p:nvSpPr>
          <p:spPr>
            <a:xfrm>
              <a:off x="3301772" y="3410339"/>
              <a:ext cx="131904" cy="11395"/>
            </a:xfrm>
            <a:custGeom>
              <a:avLst/>
              <a:gdLst/>
              <a:ahLst/>
              <a:cxnLst/>
              <a:rect l="l" t="t" r="r" b="b"/>
              <a:pathLst>
                <a:path w="414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86"/>
                    <a:pt x="95" y="358"/>
                    <a:pt x="179" y="358"/>
                  </a:cubicBezTo>
                  <a:lnTo>
                    <a:pt x="3965" y="358"/>
                  </a:lnTo>
                  <a:cubicBezTo>
                    <a:pt x="4048" y="358"/>
                    <a:pt x="4144" y="286"/>
                    <a:pt x="4144" y="179"/>
                  </a:cubicBezTo>
                  <a:cubicBezTo>
                    <a:pt x="4144" y="72"/>
                    <a:pt x="4072" y="0"/>
                    <a:pt x="3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" name="Google Shape;4062;p39">
              <a:extLst>
                <a:ext uri="{FF2B5EF4-FFF2-40B4-BE49-F238E27FC236}">
                  <a16:creationId xmlns:a16="http://schemas.microsoft.com/office/drawing/2014/main" id="{A8845C71-5DEB-E8CC-9206-68BAE1A2CE1B}"/>
                </a:ext>
              </a:extLst>
            </p:cNvPr>
            <p:cNvSpPr/>
            <p:nvPr/>
          </p:nvSpPr>
          <p:spPr>
            <a:xfrm>
              <a:off x="3301772" y="3484980"/>
              <a:ext cx="71649" cy="11427"/>
            </a:xfrm>
            <a:custGeom>
              <a:avLst/>
              <a:gdLst/>
              <a:ahLst/>
              <a:cxnLst/>
              <a:rect l="l" t="t" r="r" b="b"/>
              <a:pathLst>
                <a:path w="2251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7"/>
                    <a:pt x="2250" y="180"/>
                  </a:cubicBezTo>
                  <a:cubicBezTo>
                    <a:pt x="2250" y="96"/>
                    <a:pt x="2179" y="1"/>
                    <a:pt x="2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" name="Google Shape;4063;p39">
              <a:extLst>
                <a:ext uri="{FF2B5EF4-FFF2-40B4-BE49-F238E27FC236}">
                  <a16:creationId xmlns:a16="http://schemas.microsoft.com/office/drawing/2014/main" id="{83CB7FFE-3D21-143B-D67B-CB0FA64ECF6F}"/>
                </a:ext>
              </a:extLst>
            </p:cNvPr>
            <p:cNvSpPr/>
            <p:nvPr/>
          </p:nvSpPr>
          <p:spPr>
            <a:xfrm>
              <a:off x="3301772" y="3509234"/>
              <a:ext cx="130758" cy="11427"/>
            </a:xfrm>
            <a:custGeom>
              <a:avLst/>
              <a:gdLst/>
              <a:ahLst/>
              <a:cxnLst/>
              <a:rect l="l" t="t" r="r" b="b"/>
              <a:pathLst>
                <a:path w="4108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3929" y="358"/>
                  </a:lnTo>
                  <a:cubicBezTo>
                    <a:pt x="4024" y="358"/>
                    <a:pt x="4108" y="287"/>
                    <a:pt x="4108" y="180"/>
                  </a:cubicBezTo>
                  <a:cubicBezTo>
                    <a:pt x="4108" y="84"/>
                    <a:pt x="4036" y="1"/>
                    <a:pt x="3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" name="Google Shape;4064;p39">
              <a:extLst>
                <a:ext uri="{FF2B5EF4-FFF2-40B4-BE49-F238E27FC236}">
                  <a16:creationId xmlns:a16="http://schemas.microsoft.com/office/drawing/2014/main" id="{35AA429D-AAFF-417E-AA5F-61DC140D7EA5}"/>
                </a:ext>
              </a:extLst>
            </p:cNvPr>
            <p:cNvSpPr/>
            <p:nvPr/>
          </p:nvSpPr>
          <p:spPr>
            <a:xfrm>
              <a:off x="3301772" y="3584671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" name="Google Shape;4065;p39">
              <a:extLst>
                <a:ext uri="{FF2B5EF4-FFF2-40B4-BE49-F238E27FC236}">
                  <a16:creationId xmlns:a16="http://schemas.microsoft.com/office/drawing/2014/main" id="{199A3BC7-1265-D0EF-0E85-125894243E9C}"/>
                </a:ext>
              </a:extLst>
            </p:cNvPr>
            <p:cNvSpPr/>
            <p:nvPr/>
          </p:nvSpPr>
          <p:spPr>
            <a:xfrm>
              <a:off x="3301772" y="3609308"/>
              <a:ext cx="129994" cy="11395"/>
            </a:xfrm>
            <a:custGeom>
              <a:avLst/>
              <a:gdLst/>
              <a:ahLst/>
              <a:cxnLst/>
              <a:rect l="l" t="t" r="r" b="b"/>
              <a:pathLst>
                <a:path w="408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62"/>
                    <a:pt x="83" y="357"/>
                    <a:pt x="179" y="357"/>
                  </a:cubicBezTo>
                  <a:lnTo>
                    <a:pt x="3905" y="357"/>
                  </a:lnTo>
                  <a:cubicBezTo>
                    <a:pt x="3989" y="357"/>
                    <a:pt x="4084" y="286"/>
                    <a:pt x="4084" y="179"/>
                  </a:cubicBezTo>
                  <a:cubicBezTo>
                    <a:pt x="4084" y="72"/>
                    <a:pt x="3989" y="0"/>
                    <a:pt x="3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4066;p39">
              <a:extLst>
                <a:ext uri="{FF2B5EF4-FFF2-40B4-BE49-F238E27FC236}">
                  <a16:creationId xmlns:a16="http://schemas.microsoft.com/office/drawing/2014/main" id="{20B3D28C-C4F4-8DD3-697C-7EAD80924D99}"/>
                </a:ext>
              </a:extLst>
            </p:cNvPr>
            <p:cNvSpPr/>
            <p:nvPr/>
          </p:nvSpPr>
          <p:spPr>
            <a:xfrm>
              <a:off x="3214972" y="3458466"/>
              <a:ext cx="346406" cy="248274"/>
            </a:xfrm>
            <a:custGeom>
              <a:avLst/>
              <a:gdLst/>
              <a:ahLst/>
              <a:cxnLst/>
              <a:rect l="l" t="t" r="r" b="b"/>
              <a:pathLst>
                <a:path w="10883" h="7800" extrusionOk="0">
                  <a:moveTo>
                    <a:pt x="8466" y="1417"/>
                  </a:moveTo>
                  <a:cubicBezTo>
                    <a:pt x="9109" y="1417"/>
                    <a:pt x="9657" y="1953"/>
                    <a:pt x="9657" y="2608"/>
                  </a:cubicBezTo>
                  <a:lnTo>
                    <a:pt x="9657" y="2894"/>
                  </a:lnTo>
                  <a:lnTo>
                    <a:pt x="9585" y="2894"/>
                  </a:lnTo>
                  <a:cubicBezTo>
                    <a:pt x="9216" y="2799"/>
                    <a:pt x="9097" y="2322"/>
                    <a:pt x="9097" y="2322"/>
                  </a:cubicBezTo>
                  <a:cubicBezTo>
                    <a:pt x="9085" y="2263"/>
                    <a:pt x="9037" y="2203"/>
                    <a:pt x="8966" y="2191"/>
                  </a:cubicBezTo>
                  <a:cubicBezTo>
                    <a:pt x="8956" y="2189"/>
                    <a:pt x="8946" y="2188"/>
                    <a:pt x="8935" y="2188"/>
                  </a:cubicBezTo>
                  <a:cubicBezTo>
                    <a:pt x="8883" y="2188"/>
                    <a:pt x="8827" y="2213"/>
                    <a:pt x="8787" y="2263"/>
                  </a:cubicBezTo>
                  <a:cubicBezTo>
                    <a:pt x="8335" y="2894"/>
                    <a:pt x="7347" y="2894"/>
                    <a:pt x="7323" y="2894"/>
                  </a:cubicBezTo>
                  <a:lnTo>
                    <a:pt x="7204" y="2894"/>
                  </a:lnTo>
                  <a:lnTo>
                    <a:pt x="7156" y="2608"/>
                  </a:lnTo>
                  <a:cubicBezTo>
                    <a:pt x="7156" y="1953"/>
                    <a:pt x="7692" y="1417"/>
                    <a:pt x="8347" y="1417"/>
                  </a:cubicBezTo>
                  <a:close/>
                  <a:moveTo>
                    <a:pt x="9692" y="3299"/>
                  </a:moveTo>
                  <a:cubicBezTo>
                    <a:pt x="9811" y="3322"/>
                    <a:pt x="9919" y="3430"/>
                    <a:pt x="9919" y="3549"/>
                  </a:cubicBezTo>
                  <a:cubicBezTo>
                    <a:pt x="9919" y="3680"/>
                    <a:pt x="9835" y="3787"/>
                    <a:pt x="9692" y="3799"/>
                  </a:cubicBezTo>
                  <a:lnTo>
                    <a:pt x="9692" y="3299"/>
                  </a:lnTo>
                  <a:close/>
                  <a:moveTo>
                    <a:pt x="7132" y="3299"/>
                  </a:moveTo>
                  <a:lnTo>
                    <a:pt x="7132" y="3811"/>
                  </a:lnTo>
                  <a:cubicBezTo>
                    <a:pt x="7001" y="3799"/>
                    <a:pt x="6918" y="3680"/>
                    <a:pt x="6918" y="3561"/>
                  </a:cubicBezTo>
                  <a:cubicBezTo>
                    <a:pt x="6894" y="3418"/>
                    <a:pt x="7001" y="3310"/>
                    <a:pt x="7132" y="3299"/>
                  </a:cubicBezTo>
                  <a:close/>
                  <a:moveTo>
                    <a:pt x="8835" y="2608"/>
                  </a:moveTo>
                  <a:cubicBezTo>
                    <a:pt x="8918" y="2787"/>
                    <a:pt x="9085" y="3013"/>
                    <a:pt x="9335" y="3120"/>
                  </a:cubicBezTo>
                  <a:lnTo>
                    <a:pt x="9335" y="3846"/>
                  </a:lnTo>
                  <a:cubicBezTo>
                    <a:pt x="9359" y="4287"/>
                    <a:pt x="8978" y="4668"/>
                    <a:pt x="8525" y="4668"/>
                  </a:cubicBezTo>
                  <a:lnTo>
                    <a:pt x="8299" y="4668"/>
                  </a:lnTo>
                  <a:cubicBezTo>
                    <a:pt x="7835" y="4668"/>
                    <a:pt x="7466" y="4287"/>
                    <a:pt x="7466" y="3834"/>
                  </a:cubicBezTo>
                  <a:lnTo>
                    <a:pt x="7466" y="3144"/>
                  </a:lnTo>
                  <a:cubicBezTo>
                    <a:pt x="7763" y="3120"/>
                    <a:pt x="8383" y="3013"/>
                    <a:pt x="8835" y="2608"/>
                  </a:cubicBezTo>
                  <a:close/>
                  <a:moveTo>
                    <a:pt x="8728" y="4989"/>
                  </a:moveTo>
                  <a:lnTo>
                    <a:pt x="8728" y="5215"/>
                  </a:lnTo>
                  <a:lnTo>
                    <a:pt x="8728" y="5227"/>
                  </a:lnTo>
                  <a:lnTo>
                    <a:pt x="8406" y="5573"/>
                  </a:lnTo>
                  <a:lnTo>
                    <a:pt x="8085" y="5251"/>
                  </a:lnTo>
                  <a:lnTo>
                    <a:pt x="8085" y="4989"/>
                  </a:lnTo>
                  <a:cubicBezTo>
                    <a:pt x="8168" y="5001"/>
                    <a:pt x="8240" y="5001"/>
                    <a:pt x="8299" y="5001"/>
                  </a:cubicBezTo>
                  <a:lnTo>
                    <a:pt x="8514" y="5001"/>
                  </a:lnTo>
                  <a:cubicBezTo>
                    <a:pt x="8597" y="5001"/>
                    <a:pt x="8668" y="5001"/>
                    <a:pt x="8728" y="4989"/>
                  </a:cubicBezTo>
                  <a:close/>
                  <a:moveTo>
                    <a:pt x="6573" y="3477"/>
                  </a:moveTo>
                  <a:lnTo>
                    <a:pt x="6573" y="3549"/>
                  </a:lnTo>
                  <a:cubicBezTo>
                    <a:pt x="6573" y="3870"/>
                    <a:pt x="6835" y="4156"/>
                    <a:pt x="7180" y="4156"/>
                  </a:cubicBezTo>
                  <a:cubicBezTo>
                    <a:pt x="7275" y="4465"/>
                    <a:pt x="7478" y="4727"/>
                    <a:pt x="7752" y="4870"/>
                  </a:cubicBezTo>
                  <a:lnTo>
                    <a:pt x="7752" y="5096"/>
                  </a:lnTo>
                  <a:lnTo>
                    <a:pt x="6716" y="5501"/>
                  </a:lnTo>
                  <a:cubicBezTo>
                    <a:pt x="6656" y="5513"/>
                    <a:pt x="6597" y="5537"/>
                    <a:pt x="6525" y="5585"/>
                  </a:cubicBezTo>
                  <a:lnTo>
                    <a:pt x="370" y="5585"/>
                  </a:lnTo>
                  <a:lnTo>
                    <a:pt x="370" y="3477"/>
                  </a:lnTo>
                  <a:close/>
                  <a:moveTo>
                    <a:pt x="179" y="1"/>
                  </a:moveTo>
                  <a:cubicBezTo>
                    <a:pt x="96" y="1"/>
                    <a:pt x="1" y="84"/>
                    <a:pt x="1" y="179"/>
                  </a:cubicBezTo>
                  <a:lnTo>
                    <a:pt x="1" y="2644"/>
                  </a:lnTo>
                  <a:cubicBezTo>
                    <a:pt x="1" y="2727"/>
                    <a:pt x="84" y="2822"/>
                    <a:pt x="179" y="2822"/>
                  </a:cubicBezTo>
                  <a:lnTo>
                    <a:pt x="6811" y="2822"/>
                  </a:lnTo>
                  <a:lnTo>
                    <a:pt x="6811" y="3072"/>
                  </a:lnTo>
                  <a:cubicBezTo>
                    <a:pt x="6775" y="3084"/>
                    <a:pt x="6751" y="3120"/>
                    <a:pt x="6728" y="3144"/>
                  </a:cubicBezTo>
                  <a:lnTo>
                    <a:pt x="179" y="3144"/>
                  </a:lnTo>
                  <a:cubicBezTo>
                    <a:pt x="96" y="3144"/>
                    <a:pt x="1" y="3215"/>
                    <a:pt x="1" y="3322"/>
                  </a:cubicBezTo>
                  <a:lnTo>
                    <a:pt x="1" y="5775"/>
                  </a:lnTo>
                  <a:cubicBezTo>
                    <a:pt x="1" y="5870"/>
                    <a:pt x="84" y="5954"/>
                    <a:pt x="179" y="5954"/>
                  </a:cubicBezTo>
                  <a:lnTo>
                    <a:pt x="6156" y="5954"/>
                  </a:lnTo>
                  <a:cubicBezTo>
                    <a:pt x="6001" y="6156"/>
                    <a:pt x="5894" y="6418"/>
                    <a:pt x="5894" y="6775"/>
                  </a:cubicBezTo>
                  <a:lnTo>
                    <a:pt x="5894" y="7621"/>
                  </a:lnTo>
                  <a:cubicBezTo>
                    <a:pt x="5894" y="7716"/>
                    <a:pt x="5978" y="7799"/>
                    <a:pt x="6085" y="7799"/>
                  </a:cubicBezTo>
                  <a:lnTo>
                    <a:pt x="6728" y="7799"/>
                  </a:lnTo>
                  <a:cubicBezTo>
                    <a:pt x="6823" y="7799"/>
                    <a:pt x="6918" y="7728"/>
                    <a:pt x="6918" y="7621"/>
                  </a:cubicBezTo>
                  <a:cubicBezTo>
                    <a:pt x="6918" y="7537"/>
                    <a:pt x="6835" y="7442"/>
                    <a:pt x="6728" y="7442"/>
                  </a:cubicBezTo>
                  <a:lnTo>
                    <a:pt x="6251" y="7442"/>
                  </a:lnTo>
                  <a:lnTo>
                    <a:pt x="6251" y="6763"/>
                  </a:lnTo>
                  <a:cubicBezTo>
                    <a:pt x="6251" y="6049"/>
                    <a:pt x="6823" y="5835"/>
                    <a:pt x="6835" y="5835"/>
                  </a:cubicBezTo>
                  <a:lnTo>
                    <a:pt x="6847" y="5835"/>
                  </a:lnTo>
                  <a:lnTo>
                    <a:pt x="7787" y="5466"/>
                  </a:lnTo>
                  <a:lnTo>
                    <a:pt x="7799" y="5477"/>
                  </a:lnTo>
                  <a:lnTo>
                    <a:pt x="8299" y="5954"/>
                  </a:lnTo>
                  <a:cubicBezTo>
                    <a:pt x="8323" y="5989"/>
                    <a:pt x="8371" y="6001"/>
                    <a:pt x="8418" y="6001"/>
                  </a:cubicBezTo>
                  <a:cubicBezTo>
                    <a:pt x="8454" y="6001"/>
                    <a:pt x="8502" y="5989"/>
                    <a:pt x="8537" y="5942"/>
                  </a:cubicBezTo>
                  <a:lnTo>
                    <a:pt x="9014" y="5442"/>
                  </a:lnTo>
                  <a:lnTo>
                    <a:pt x="9942" y="5811"/>
                  </a:lnTo>
                  <a:lnTo>
                    <a:pt x="9966" y="5811"/>
                  </a:lnTo>
                  <a:cubicBezTo>
                    <a:pt x="9990" y="5823"/>
                    <a:pt x="10538" y="6013"/>
                    <a:pt x="10538" y="6728"/>
                  </a:cubicBezTo>
                  <a:lnTo>
                    <a:pt x="10538" y="7418"/>
                  </a:lnTo>
                  <a:lnTo>
                    <a:pt x="7263" y="7418"/>
                  </a:lnTo>
                  <a:cubicBezTo>
                    <a:pt x="7180" y="7418"/>
                    <a:pt x="7085" y="7490"/>
                    <a:pt x="7085" y="7597"/>
                  </a:cubicBezTo>
                  <a:cubicBezTo>
                    <a:pt x="7085" y="7680"/>
                    <a:pt x="7168" y="7775"/>
                    <a:pt x="7263" y="7775"/>
                  </a:cubicBezTo>
                  <a:lnTo>
                    <a:pt x="10704" y="7775"/>
                  </a:lnTo>
                  <a:cubicBezTo>
                    <a:pt x="10800" y="7775"/>
                    <a:pt x="10883" y="7704"/>
                    <a:pt x="10883" y="7597"/>
                  </a:cubicBezTo>
                  <a:lnTo>
                    <a:pt x="10883" y="6751"/>
                  </a:lnTo>
                  <a:cubicBezTo>
                    <a:pt x="10883" y="5977"/>
                    <a:pt x="10371" y="5585"/>
                    <a:pt x="10073" y="5477"/>
                  </a:cubicBezTo>
                  <a:lnTo>
                    <a:pt x="9073" y="5085"/>
                  </a:lnTo>
                  <a:lnTo>
                    <a:pt x="9073" y="4870"/>
                  </a:lnTo>
                  <a:cubicBezTo>
                    <a:pt x="9335" y="4727"/>
                    <a:pt x="9549" y="4465"/>
                    <a:pt x="9633" y="4156"/>
                  </a:cubicBezTo>
                  <a:cubicBezTo>
                    <a:pt x="9966" y="4156"/>
                    <a:pt x="10252" y="3894"/>
                    <a:pt x="10252" y="3549"/>
                  </a:cubicBezTo>
                  <a:cubicBezTo>
                    <a:pt x="10252" y="3358"/>
                    <a:pt x="10145" y="3180"/>
                    <a:pt x="9990" y="3060"/>
                  </a:cubicBezTo>
                  <a:lnTo>
                    <a:pt x="9990" y="2596"/>
                  </a:lnTo>
                  <a:cubicBezTo>
                    <a:pt x="9990" y="1751"/>
                    <a:pt x="9311" y="1060"/>
                    <a:pt x="8466" y="1060"/>
                  </a:cubicBezTo>
                  <a:lnTo>
                    <a:pt x="8347" y="1060"/>
                  </a:lnTo>
                  <a:cubicBezTo>
                    <a:pt x="8204" y="1060"/>
                    <a:pt x="8085" y="1072"/>
                    <a:pt x="7966" y="1108"/>
                  </a:cubicBezTo>
                  <a:lnTo>
                    <a:pt x="7966" y="179"/>
                  </a:lnTo>
                  <a:cubicBezTo>
                    <a:pt x="7966" y="96"/>
                    <a:pt x="7894" y="1"/>
                    <a:pt x="7787" y="1"/>
                  </a:cubicBezTo>
                  <a:lnTo>
                    <a:pt x="7287" y="1"/>
                  </a:lnTo>
                  <a:cubicBezTo>
                    <a:pt x="7192" y="1"/>
                    <a:pt x="7109" y="84"/>
                    <a:pt x="7109" y="179"/>
                  </a:cubicBezTo>
                  <a:cubicBezTo>
                    <a:pt x="7109" y="286"/>
                    <a:pt x="7180" y="358"/>
                    <a:pt x="7287" y="358"/>
                  </a:cubicBezTo>
                  <a:lnTo>
                    <a:pt x="7621" y="358"/>
                  </a:lnTo>
                  <a:lnTo>
                    <a:pt x="7621" y="1251"/>
                  </a:lnTo>
                  <a:cubicBezTo>
                    <a:pt x="7180" y="1489"/>
                    <a:pt x="6847" y="1941"/>
                    <a:pt x="6811" y="2477"/>
                  </a:cubicBezTo>
                  <a:lnTo>
                    <a:pt x="346" y="2477"/>
                  </a:lnTo>
                  <a:lnTo>
                    <a:pt x="346" y="358"/>
                  </a:lnTo>
                  <a:lnTo>
                    <a:pt x="6716" y="358"/>
                  </a:lnTo>
                  <a:cubicBezTo>
                    <a:pt x="6811" y="358"/>
                    <a:pt x="6894" y="286"/>
                    <a:pt x="6894" y="179"/>
                  </a:cubicBezTo>
                  <a:cubicBezTo>
                    <a:pt x="6894" y="96"/>
                    <a:pt x="6823" y="1"/>
                    <a:pt x="6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4067;p39">
              <a:extLst>
                <a:ext uri="{FF2B5EF4-FFF2-40B4-BE49-F238E27FC236}">
                  <a16:creationId xmlns:a16="http://schemas.microsoft.com/office/drawing/2014/main" id="{DC60F001-3329-E4AC-0580-7FEE0FDC572E}"/>
                </a:ext>
              </a:extLst>
            </p:cNvPr>
            <p:cNvSpPr/>
            <p:nvPr/>
          </p:nvSpPr>
          <p:spPr>
            <a:xfrm>
              <a:off x="3238462" y="3380005"/>
              <a:ext cx="49305" cy="47427"/>
            </a:xfrm>
            <a:custGeom>
              <a:avLst/>
              <a:gdLst/>
              <a:ahLst/>
              <a:cxnLst/>
              <a:rect l="l" t="t" r="r" b="b"/>
              <a:pathLst>
                <a:path w="1549" h="1490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311"/>
                  </a:lnTo>
                  <a:cubicBezTo>
                    <a:pt x="1" y="1394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8"/>
                    <a:pt x="1549" y="1311"/>
                  </a:cubicBezTo>
                  <a:lnTo>
                    <a:pt x="1549" y="1001"/>
                  </a:lnTo>
                  <a:cubicBezTo>
                    <a:pt x="1549" y="906"/>
                    <a:pt x="1477" y="811"/>
                    <a:pt x="1370" y="811"/>
                  </a:cubicBezTo>
                  <a:cubicBezTo>
                    <a:pt x="1275" y="811"/>
                    <a:pt x="1191" y="894"/>
                    <a:pt x="1191" y="1001"/>
                  </a:cubicBezTo>
                  <a:lnTo>
                    <a:pt x="1191" y="1132"/>
                  </a:lnTo>
                  <a:lnTo>
                    <a:pt x="334" y="1132"/>
                  </a:lnTo>
                  <a:lnTo>
                    <a:pt x="334" y="346"/>
                  </a:lnTo>
                  <a:lnTo>
                    <a:pt x="1037" y="346"/>
                  </a:lnTo>
                  <a:lnTo>
                    <a:pt x="1037" y="358"/>
                  </a:lnTo>
                  <a:cubicBezTo>
                    <a:pt x="1132" y="358"/>
                    <a:pt x="1215" y="287"/>
                    <a:pt x="1215" y="180"/>
                  </a:cubicBezTo>
                  <a:cubicBezTo>
                    <a:pt x="1215" y="84"/>
                    <a:pt x="1144" y="1"/>
                    <a:pt x="1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" name="Google Shape;4068;p39">
              <a:extLst>
                <a:ext uri="{FF2B5EF4-FFF2-40B4-BE49-F238E27FC236}">
                  <a16:creationId xmlns:a16="http://schemas.microsoft.com/office/drawing/2014/main" id="{69013770-A96E-616A-D4F2-0EE6F40D5A7D}"/>
                </a:ext>
              </a:extLst>
            </p:cNvPr>
            <p:cNvSpPr/>
            <p:nvPr/>
          </p:nvSpPr>
          <p:spPr>
            <a:xfrm>
              <a:off x="3251353" y="3380482"/>
              <a:ext cx="43607" cy="34058"/>
            </a:xfrm>
            <a:custGeom>
              <a:avLst/>
              <a:gdLst/>
              <a:ahLst/>
              <a:cxnLst/>
              <a:rect l="l" t="t" r="r" b="b"/>
              <a:pathLst>
                <a:path w="1370" h="1070" extrusionOk="0">
                  <a:moveTo>
                    <a:pt x="1163" y="1"/>
                  </a:moveTo>
                  <a:cubicBezTo>
                    <a:pt x="1120" y="1"/>
                    <a:pt x="1078" y="16"/>
                    <a:pt x="1048" y="45"/>
                  </a:cubicBezTo>
                  <a:lnTo>
                    <a:pt x="489" y="653"/>
                  </a:lnTo>
                  <a:lnTo>
                    <a:pt x="310" y="462"/>
                  </a:lnTo>
                  <a:cubicBezTo>
                    <a:pt x="279" y="425"/>
                    <a:pt x="232" y="407"/>
                    <a:pt x="185" y="407"/>
                  </a:cubicBezTo>
                  <a:cubicBezTo>
                    <a:pt x="142" y="407"/>
                    <a:pt x="100" y="422"/>
                    <a:pt x="72" y="450"/>
                  </a:cubicBezTo>
                  <a:cubicBezTo>
                    <a:pt x="1" y="510"/>
                    <a:pt x="1" y="629"/>
                    <a:pt x="60" y="688"/>
                  </a:cubicBezTo>
                  <a:lnTo>
                    <a:pt x="358" y="1010"/>
                  </a:lnTo>
                  <a:cubicBezTo>
                    <a:pt x="382" y="1046"/>
                    <a:pt x="429" y="1069"/>
                    <a:pt x="477" y="1069"/>
                  </a:cubicBezTo>
                  <a:cubicBezTo>
                    <a:pt x="513" y="1069"/>
                    <a:pt x="560" y="1058"/>
                    <a:pt x="584" y="1010"/>
                  </a:cubicBezTo>
                  <a:lnTo>
                    <a:pt x="1286" y="272"/>
                  </a:lnTo>
                  <a:cubicBezTo>
                    <a:pt x="1370" y="224"/>
                    <a:pt x="1370" y="117"/>
                    <a:pt x="1286" y="45"/>
                  </a:cubicBezTo>
                  <a:cubicBezTo>
                    <a:pt x="1251" y="16"/>
                    <a:pt x="1206" y="1"/>
                    <a:pt x="1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" name="Google Shape;4069;p39">
              <a:extLst>
                <a:ext uri="{FF2B5EF4-FFF2-40B4-BE49-F238E27FC236}">
                  <a16:creationId xmlns:a16="http://schemas.microsoft.com/office/drawing/2014/main" id="{73C49C30-6ED4-A541-B5E7-3407852E7E71}"/>
                </a:ext>
              </a:extLst>
            </p:cNvPr>
            <p:cNvSpPr/>
            <p:nvPr/>
          </p:nvSpPr>
          <p:spPr>
            <a:xfrm>
              <a:off x="3238462" y="3479314"/>
              <a:ext cx="49305" cy="47395"/>
            </a:xfrm>
            <a:custGeom>
              <a:avLst/>
              <a:gdLst/>
              <a:ahLst/>
              <a:cxnLst/>
              <a:rect l="l" t="t" r="r" b="b"/>
              <a:pathLst>
                <a:path w="1549" h="1489" extrusionOk="0">
                  <a:moveTo>
                    <a:pt x="179" y="0"/>
                  </a:moveTo>
                  <a:cubicBezTo>
                    <a:pt x="84" y="0"/>
                    <a:pt x="1" y="84"/>
                    <a:pt x="1" y="179"/>
                  </a:cubicBezTo>
                  <a:lnTo>
                    <a:pt x="1" y="1310"/>
                  </a:lnTo>
                  <a:cubicBezTo>
                    <a:pt x="1" y="1405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7"/>
                    <a:pt x="1549" y="1310"/>
                  </a:cubicBezTo>
                  <a:lnTo>
                    <a:pt x="1549" y="1001"/>
                  </a:lnTo>
                  <a:cubicBezTo>
                    <a:pt x="1549" y="917"/>
                    <a:pt x="1477" y="822"/>
                    <a:pt x="1370" y="822"/>
                  </a:cubicBezTo>
                  <a:cubicBezTo>
                    <a:pt x="1275" y="822"/>
                    <a:pt x="1191" y="893"/>
                    <a:pt x="1191" y="1001"/>
                  </a:cubicBezTo>
                  <a:lnTo>
                    <a:pt x="1191" y="1131"/>
                  </a:lnTo>
                  <a:lnTo>
                    <a:pt x="334" y="1131"/>
                  </a:lnTo>
                  <a:lnTo>
                    <a:pt x="334" y="346"/>
                  </a:lnTo>
                  <a:lnTo>
                    <a:pt x="1037" y="358"/>
                  </a:lnTo>
                  <a:cubicBezTo>
                    <a:pt x="1132" y="358"/>
                    <a:pt x="1215" y="286"/>
                    <a:pt x="1215" y="179"/>
                  </a:cubicBezTo>
                  <a:cubicBezTo>
                    <a:pt x="1215" y="96"/>
                    <a:pt x="1144" y="0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" name="Google Shape;4070;p39">
              <a:extLst>
                <a:ext uri="{FF2B5EF4-FFF2-40B4-BE49-F238E27FC236}">
                  <a16:creationId xmlns:a16="http://schemas.microsoft.com/office/drawing/2014/main" id="{80C414DB-28BB-47B3-F6DA-C4437717BD20}"/>
                </a:ext>
              </a:extLst>
            </p:cNvPr>
            <p:cNvSpPr/>
            <p:nvPr/>
          </p:nvSpPr>
          <p:spPr>
            <a:xfrm>
              <a:off x="3251353" y="3479792"/>
              <a:ext cx="43607" cy="34408"/>
            </a:xfrm>
            <a:custGeom>
              <a:avLst/>
              <a:gdLst/>
              <a:ahLst/>
              <a:cxnLst/>
              <a:rect l="l" t="t" r="r" b="b"/>
              <a:pathLst>
                <a:path w="1370" h="1081" extrusionOk="0">
                  <a:moveTo>
                    <a:pt x="1163" y="0"/>
                  </a:moveTo>
                  <a:cubicBezTo>
                    <a:pt x="1120" y="0"/>
                    <a:pt x="1078" y="15"/>
                    <a:pt x="1048" y="45"/>
                  </a:cubicBezTo>
                  <a:lnTo>
                    <a:pt x="489" y="664"/>
                  </a:lnTo>
                  <a:lnTo>
                    <a:pt x="310" y="462"/>
                  </a:lnTo>
                  <a:cubicBezTo>
                    <a:pt x="279" y="424"/>
                    <a:pt x="232" y="406"/>
                    <a:pt x="185" y="406"/>
                  </a:cubicBezTo>
                  <a:cubicBezTo>
                    <a:pt x="142" y="406"/>
                    <a:pt x="100" y="421"/>
                    <a:pt x="72" y="450"/>
                  </a:cubicBezTo>
                  <a:cubicBezTo>
                    <a:pt x="1" y="509"/>
                    <a:pt x="1" y="628"/>
                    <a:pt x="60" y="688"/>
                  </a:cubicBezTo>
                  <a:lnTo>
                    <a:pt x="358" y="1021"/>
                  </a:lnTo>
                  <a:cubicBezTo>
                    <a:pt x="382" y="1045"/>
                    <a:pt x="429" y="1081"/>
                    <a:pt x="477" y="1081"/>
                  </a:cubicBezTo>
                  <a:cubicBezTo>
                    <a:pt x="513" y="1081"/>
                    <a:pt x="560" y="1057"/>
                    <a:pt x="584" y="1021"/>
                  </a:cubicBezTo>
                  <a:lnTo>
                    <a:pt x="1286" y="271"/>
                  </a:lnTo>
                  <a:cubicBezTo>
                    <a:pt x="1370" y="212"/>
                    <a:pt x="1370" y="104"/>
                    <a:pt x="1286" y="45"/>
                  </a:cubicBezTo>
                  <a:cubicBezTo>
                    <a:pt x="1251" y="15"/>
                    <a:pt x="1206" y="0"/>
                    <a:pt x="1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" name="Google Shape;4071;p39">
              <a:extLst>
                <a:ext uri="{FF2B5EF4-FFF2-40B4-BE49-F238E27FC236}">
                  <a16:creationId xmlns:a16="http://schemas.microsoft.com/office/drawing/2014/main" id="{676627B3-0360-9794-AB95-D07D3BC3AFD1}"/>
                </a:ext>
              </a:extLst>
            </p:cNvPr>
            <p:cNvSpPr/>
            <p:nvPr/>
          </p:nvSpPr>
          <p:spPr>
            <a:xfrm>
              <a:off x="3238462" y="3578210"/>
              <a:ext cx="49305" cy="47809"/>
            </a:xfrm>
            <a:custGeom>
              <a:avLst/>
              <a:gdLst/>
              <a:ahLst/>
              <a:cxnLst/>
              <a:rect l="l" t="t" r="r" b="b"/>
              <a:pathLst>
                <a:path w="1549" h="1502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1323"/>
                  </a:lnTo>
                  <a:cubicBezTo>
                    <a:pt x="1" y="1406"/>
                    <a:pt x="72" y="1501"/>
                    <a:pt x="179" y="1501"/>
                  </a:cubicBezTo>
                  <a:lnTo>
                    <a:pt x="1370" y="1501"/>
                  </a:lnTo>
                  <a:cubicBezTo>
                    <a:pt x="1453" y="1501"/>
                    <a:pt x="1549" y="1418"/>
                    <a:pt x="1549" y="1323"/>
                  </a:cubicBezTo>
                  <a:lnTo>
                    <a:pt x="1549" y="1001"/>
                  </a:lnTo>
                  <a:cubicBezTo>
                    <a:pt x="1537" y="930"/>
                    <a:pt x="1453" y="858"/>
                    <a:pt x="1370" y="858"/>
                  </a:cubicBezTo>
                  <a:cubicBezTo>
                    <a:pt x="1275" y="858"/>
                    <a:pt x="1191" y="930"/>
                    <a:pt x="1191" y="1037"/>
                  </a:cubicBezTo>
                  <a:lnTo>
                    <a:pt x="1191" y="1168"/>
                  </a:lnTo>
                  <a:lnTo>
                    <a:pt x="334" y="1168"/>
                  </a:lnTo>
                  <a:lnTo>
                    <a:pt x="334" y="370"/>
                  </a:lnTo>
                  <a:lnTo>
                    <a:pt x="1037" y="370"/>
                  </a:lnTo>
                  <a:cubicBezTo>
                    <a:pt x="1132" y="370"/>
                    <a:pt x="1215" y="287"/>
                    <a:pt x="1215" y="191"/>
                  </a:cubicBezTo>
                  <a:cubicBezTo>
                    <a:pt x="1215" y="96"/>
                    <a:pt x="1144" y="1"/>
                    <a:pt x="1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" name="Google Shape;4072;p39">
              <a:extLst>
                <a:ext uri="{FF2B5EF4-FFF2-40B4-BE49-F238E27FC236}">
                  <a16:creationId xmlns:a16="http://schemas.microsoft.com/office/drawing/2014/main" id="{46FCCED7-4ECE-F24E-14C4-B507418DA525}"/>
                </a:ext>
              </a:extLst>
            </p:cNvPr>
            <p:cNvSpPr/>
            <p:nvPr/>
          </p:nvSpPr>
          <p:spPr>
            <a:xfrm>
              <a:off x="3251353" y="3579133"/>
              <a:ext cx="42843" cy="34376"/>
            </a:xfrm>
            <a:custGeom>
              <a:avLst/>
              <a:gdLst/>
              <a:ahLst/>
              <a:cxnLst/>
              <a:rect l="l" t="t" r="r" b="b"/>
              <a:pathLst>
                <a:path w="1346" h="1080" extrusionOk="0">
                  <a:moveTo>
                    <a:pt x="1169" y="0"/>
                  </a:moveTo>
                  <a:cubicBezTo>
                    <a:pt x="1124" y="0"/>
                    <a:pt x="1079" y="18"/>
                    <a:pt x="1048" y="55"/>
                  </a:cubicBezTo>
                  <a:lnTo>
                    <a:pt x="489" y="662"/>
                  </a:lnTo>
                  <a:lnTo>
                    <a:pt x="310" y="472"/>
                  </a:lnTo>
                  <a:cubicBezTo>
                    <a:pt x="279" y="435"/>
                    <a:pt x="232" y="417"/>
                    <a:pt x="185" y="417"/>
                  </a:cubicBezTo>
                  <a:cubicBezTo>
                    <a:pt x="142" y="417"/>
                    <a:pt x="100" y="432"/>
                    <a:pt x="72" y="460"/>
                  </a:cubicBezTo>
                  <a:cubicBezTo>
                    <a:pt x="1" y="520"/>
                    <a:pt x="1" y="639"/>
                    <a:pt x="60" y="698"/>
                  </a:cubicBezTo>
                  <a:lnTo>
                    <a:pt x="358" y="1020"/>
                  </a:lnTo>
                  <a:cubicBezTo>
                    <a:pt x="382" y="1055"/>
                    <a:pt x="429" y="1079"/>
                    <a:pt x="477" y="1079"/>
                  </a:cubicBezTo>
                  <a:cubicBezTo>
                    <a:pt x="513" y="1079"/>
                    <a:pt x="560" y="1067"/>
                    <a:pt x="584" y="1020"/>
                  </a:cubicBezTo>
                  <a:lnTo>
                    <a:pt x="1286" y="281"/>
                  </a:lnTo>
                  <a:cubicBezTo>
                    <a:pt x="1346" y="198"/>
                    <a:pt x="1346" y="103"/>
                    <a:pt x="1286" y="43"/>
                  </a:cubicBezTo>
                  <a:cubicBezTo>
                    <a:pt x="1252" y="15"/>
                    <a:pt x="1210" y="0"/>
                    <a:pt x="1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" name="Google Shape;4073;p39">
              <a:extLst>
                <a:ext uri="{FF2B5EF4-FFF2-40B4-BE49-F238E27FC236}">
                  <a16:creationId xmlns:a16="http://schemas.microsoft.com/office/drawing/2014/main" id="{DE82AFF1-C765-823E-0353-A63279C996A6}"/>
                </a:ext>
              </a:extLst>
            </p:cNvPr>
            <p:cNvSpPr/>
            <p:nvPr/>
          </p:nvSpPr>
          <p:spPr>
            <a:xfrm>
              <a:off x="3215736" y="3359188"/>
              <a:ext cx="253558" cy="89442"/>
            </a:xfrm>
            <a:custGeom>
              <a:avLst/>
              <a:gdLst/>
              <a:ahLst/>
              <a:cxnLst/>
              <a:rect l="l" t="t" r="r" b="b"/>
              <a:pathLst>
                <a:path w="7966" h="2810" extrusionOk="0">
                  <a:moveTo>
                    <a:pt x="179" y="0"/>
                  </a:moveTo>
                  <a:cubicBezTo>
                    <a:pt x="84" y="0"/>
                    <a:pt x="0" y="72"/>
                    <a:pt x="0" y="179"/>
                  </a:cubicBezTo>
                  <a:lnTo>
                    <a:pt x="0" y="2631"/>
                  </a:lnTo>
                  <a:cubicBezTo>
                    <a:pt x="0" y="2739"/>
                    <a:pt x="72" y="2810"/>
                    <a:pt x="167" y="2810"/>
                  </a:cubicBezTo>
                  <a:lnTo>
                    <a:pt x="7787" y="2810"/>
                  </a:lnTo>
                  <a:cubicBezTo>
                    <a:pt x="7870" y="2810"/>
                    <a:pt x="7966" y="2739"/>
                    <a:pt x="7966" y="2631"/>
                  </a:cubicBezTo>
                  <a:lnTo>
                    <a:pt x="7966" y="179"/>
                  </a:lnTo>
                  <a:cubicBezTo>
                    <a:pt x="7966" y="83"/>
                    <a:pt x="7882" y="0"/>
                    <a:pt x="7787" y="0"/>
                  </a:cubicBezTo>
                  <a:lnTo>
                    <a:pt x="7275" y="0"/>
                  </a:lnTo>
                  <a:cubicBezTo>
                    <a:pt x="7192" y="0"/>
                    <a:pt x="7097" y="72"/>
                    <a:pt x="7097" y="179"/>
                  </a:cubicBezTo>
                  <a:cubicBezTo>
                    <a:pt x="7097" y="262"/>
                    <a:pt x="7168" y="357"/>
                    <a:pt x="7275" y="357"/>
                  </a:cubicBezTo>
                  <a:lnTo>
                    <a:pt x="7620" y="357"/>
                  </a:lnTo>
                  <a:lnTo>
                    <a:pt x="7620" y="2465"/>
                  </a:lnTo>
                  <a:lnTo>
                    <a:pt x="346" y="2465"/>
                  </a:lnTo>
                  <a:lnTo>
                    <a:pt x="346" y="357"/>
                  </a:lnTo>
                  <a:lnTo>
                    <a:pt x="6716" y="357"/>
                  </a:lnTo>
                  <a:cubicBezTo>
                    <a:pt x="6799" y="357"/>
                    <a:pt x="6894" y="286"/>
                    <a:pt x="6894" y="179"/>
                  </a:cubicBezTo>
                  <a:cubicBezTo>
                    <a:pt x="6894" y="83"/>
                    <a:pt x="6811" y="0"/>
                    <a:pt x="6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864035D-947D-FBC5-694B-DDD9479E1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451" y="2084840"/>
            <a:ext cx="389052" cy="424420"/>
          </a:xfrm>
          <a:prstGeom prst="rect">
            <a:avLst/>
          </a:prstGeom>
        </p:spPr>
      </p:pic>
      <p:grpSp>
        <p:nvGrpSpPr>
          <p:cNvPr id="77" name="Google Shape;4222;p39">
            <a:extLst>
              <a:ext uri="{FF2B5EF4-FFF2-40B4-BE49-F238E27FC236}">
                <a16:creationId xmlns:a16="http://schemas.microsoft.com/office/drawing/2014/main" id="{AADB8F7B-B924-7317-ADB7-7E7B4F24F537}"/>
              </a:ext>
            </a:extLst>
          </p:cNvPr>
          <p:cNvGrpSpPr/>
          <p:nvPr/>
        </p:nvGrpSpPr>
        <p:grpSpPr>
          <a:xfrm>
            <a:off x="903641" y="5475430"/>
            <a:ext cx="390860" cy="418457"/>
            <a:chOff x="7055134" y="2919170"/>
            <a:chExt cx="290321" cy="310820"/>
          </a:xfrm>
        </p:grpSpPr>
        <p:sp>
          <p:nvSpPr>
            <p:cNvPr id="78" name="Google Shape;4223;p39">
              <a:extLst>
                <a:ext uri="{FF2B5EF4-FFF2-40B4-BE49-F238E27FC236}">
                  <a16:creationId xmlns:a16="http://schemas.microsoft.com/office/drawing/2014/main" id="{60E19D84-A5A4-C8E5-9ED8-2832172D7650}"/>
                </a:ext>
              </a:extLst>
            </p:cNvPr>
            <p:cNvSpPr/>
            <p:nvPr/>
          </p:nvSpPr>
          <p:spPr>
            <a:xfrm>
              <a:off x="7102497" y="2970989"/>
              <a:ext cx="191044" cy="259001"/>
            </a:xfrm>
            <a:custGeom>
              <a:avLst/>
              <a:gdLst/>
              <a:ahLst/>
              <a:cxnLst/>
              <a:rect l="l" t="t" r="r" b="b"/>
              <a:pathLst>
                <a:path w="6002" h="8137" extrusionOk="0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" name="Google Shape;4224;p39">
              <a:extLst>
                <a:ext uri="{FF2B5EF4-FFF2-40B4-BE49-F238E27FC236}">
                  <a16:creationId xmlns:a16="http://schemas.microsoft.com/office/drawing/2014/main" id="{FE04645A-7F2B-5B5F-E1FB-9DC08D6CB329}"/>
                </a:ext>
              </a:extLst>
            </p:cNvPr>
            <p:cNvSpPr/>
            <p:nvPr/>
          </p:nvSpPr>
          <p:spPr>
            <a:xfrm>
              <a:off x="7304872" y="3059413"/>
              <a:ext cx="40583" cy="9485"/>
            </a:xfrm>
            <a:custGeom>
              <a:avLst/>
              <a:gdLst/>
              <a:ahLst/>
              <a:cxnLst/>
              <a:rect l="l" t="t" r="r" b="b"/>
              <a:pathLst>
                <a:path w="1275" h="298" extrusionOk="0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" name="Google Shape;4225;p39">
              <a:extLst>
                <a:ext uri="{FF2B5EF4-FFF2-40B4-BE49-F238E27FC236}">
                  <a16:creationId xmlns:a16="http://schemas.microsoft.com/office/drawing/2014/main" id="{518D76BA-1CCD-AA5A-8E76-6EF2FFFC5A19}"/>
                </a:ext>
              </a:extLst>
            </p:cNvPr>
            <p:cNvSpPr/>
            <p:nvPr/>
          </p:nvSpPr>
          <p:spPr>
            <a:xfrm>
              <a:off x="7055134" y="3059413"/>
              <a:ext cx="41347" cy="9485"/>
            </a:xfrm>
            <a:custGeom>
              <a:avLst/>
              <a:gdLst/>
              <a:ahLst/>
              <a:cxnLst/>
              <a:rect l="l" t="t" r="r" b="b"/>
              <a:pathLst>
                <a:path w="1299" h="298" extrusionOk="0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" name="Google Shape;4226;p39">
              <a:extLst>
                <a:ext uri="{FF2B5EF4-FFF2-40B4-BE49-F238E27FC236}">
                  <a16:creationId xmlns:a16="http://schemas.microsoft.com/office/drawing/2014/main" id="{1EC8EF25-BBD2-9113-EDEA-72C793DCAEAB}"/>
                </a:ext>
              </a:extLst>
            </p:cNvPr>
            <p:cNvSpPr/>
            <p:nvPr/>
          </p:nvSpPr>
          <p:spPr>
            <a:xfrm>
              <a:off x="7195727" y="2919170"/>
              <a:ext cx="9517" cy="40583"/>
            </a:xfrm>
            <a:custGeom>
              <a:avLst/>
              <a:gdLst/>
              <a:ahLst/>
              <a:cxnLst/>
              <a:rect l="l" t="t" r="r" b="b"/>
              <a:pathLst>
                <a:path w="299" h="127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" name="Google Shape;4227;p39">
              <a:extLst>
                <a:ext uri="{FF2B5EF4-FFF2-40B4-BE49-F238E27FC236}">
                  <a16:creationId xmlns:a16="http://schemas.microsoft.com/office/drawing/2014/main" id="{0CE283D1-1B36-B57C-9099-C90A70576B53}"/>
                </a:ext>
              </a:extLst>
            </p:cNvPr>
            <p:cNvSpPr/>
            <p:nvPr/>
          </p:nvSpPr>
          <p:spPr>
            <a:xfrm>
              <a:off x="7185128" y="3007116"/>
              <a:ext cx="30334" cy="92880"/>
            </a:xfrm>
            <a:custGeom>
              <a:avLst/>
              <a:gdLst/>
              <a:ahLst/>
              <a:cxnLst/>
              <a:rect l="l" t="t" r="r" b="b"/>
              <a:pathLst>
                <a:path w="953" h="2918" extrusionOk="0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" name="Google Shape;4228;p39">
              <a:extLst>
                <a:ext uri="{FF2B5EF4-FFF2-40B4-BE49-F238E27FC236}">
                  <a16:creationId xmlns:a16="http://schemas.microsoft.com/office/drawing/2014/main" id="{F58BB3CE-49D1-8C55-2811-89663249AC83}"/>
                </a:ext>
              </a:extLst>
            </p:cNvPr>
            <p:cNvSpPr/>
            <p:nvPr/>
          </p:nvSpPr>
          <p:spPr>
            <a:xfrm>
              <a:off x="7187770" y="3111328"/>
              <a:ext cx="25814" cy="25814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" name="Google Shape;4229;p39">
              <a:extLst>
                <a:ext uri="{FF2B5EF4-FFF2-40B4-BE49-F238E27FC236}">
                  <a16:creationId xmlns:a16="http://schemas.microsoft.com/office/drawing/2014/main" id="{4B366234-21F5-39B8-B1C0-675A1D1398B2}"/>
                </a:ext>
              </a:extLst>
            </p:cNvPr>
            <p:cNvSpPr/>
            <p:nvPr/>
          </p:nvSpPr>
          <p:spPr>
            <a:xfrm>
              <a:off x="7249552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" name="Google Shape;4230;p39">
              <a:extLst>
                <a:ext uri="{FF2B5EF4-FFF2-40B4-BE49-F238E27FC236}">
                  <a16:creationId xmlns:a16="http://schemas.microsoft.com/office/drawing/2014/main" id="{78E3ECD9-AF48-CEF2-A96E-0256C878BA67}"/>
                </a:ext>
              </a:extLst>
            </p:cNvPr>
            <p:cNvSpPr/>
            <p:nvPr/>
          </p:nvSpPr>
          <p:spPr>
            <a:xfrm>
              <a:off x="7132831" y="3153852"/>
              <a:ext cx="18589" cy="22695"/>
            </a:xfrm>
            <a:custGeom>
              <a:avLst/>
              <a:gdLst/>
              <a:ahLst/>
              <a:cxnLst/>
              <a:rect l="l" t="t" r="r" b="b"/>
              <a:pathLst>
                <a:path w="584" h="713" extrusionOk="0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" name="Google Shape;4231;p39">
              <a:extLst>
                <a:ext uri="{FF2B5EF4-FFF2-40B4-BE49-F238E27FC236}">
                  <a16:creationId xmlns:a16="http://schemas.microsoft.com/office/drawing/2014/main" id="{057C0421-3FD9-70CA-A570-281E3BBC0D8F}"/>
                </a:ext>
              </a:extLst>
            </p:cNvPr>
            <p:cNvSpPr/>
            <p:nvPr/>
          </p:nvSpPr>
          <p:spPr>
            <a:xfrm>
              <a:off x="7132449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" name="Google Shape;4232;p39">
              <a:extLst>
                <a:ext uri="{FF2B5EF4-FFF2-40B4-BE49-F238E27FC236}">
                  <a16:creationId xmlns:a16="http://schemas.microsoft.com/office/drawing/2014/main" id="{0E32D70B-BD6B-CD13-4B9D-310454FC279C}"/>
                </a:ext>
              </a:extLst>
            </p:cNvPr>
            <p:cNvSpPr/>
            <p:nvPr/>
          </p:nvSpPr>
          <p:spPr>
            <a:xfrm>
              <a:off x="7249552" y="3153852"/>
              <a:ext cx="18971" cy="22695"/>
            </a:xfrm>
            <a:custGeom>
              <a:avLst/>
              <a:gdLst/>
              <a:ahLst/>
              <a:cxnLst/>
              <a:rect l="l" t="t" r="r" b="b"/>
              <a:pathLst>
                <a:path w="596" h="713" extrusionOk="0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" name="Google Shape;4233;p39">
              <a:extLst>
                <a:ext uri="{FF2B5EF4-FFF2-40B4-BE49-F238E27FC236}">
                  <a16:creationId xmlns:a16="http://schemas.microsoft.com/office/drawing/2014/main" id="{1C20F606-788E-56E6-0336-74510EA13A20}"/>
                </a:ext>
              </a:extLst>
            </p:cNvPr>
            <p:cNvSpPr/>
            <p:nvPr/>
          </p:nvSpPr>
          <p:spPr>
            <a:xfrm>
              <a:off x="7289721" y="3113969"/>
              <a:ext cx="24286" cy="17093"/>
            </a:xfrm>
            <a:custGeom>
              <a:avLst/>
              <a:gdLst/>
              <a:ahLst/>
              <a:cxnLst/>
              <a:rect l="l" t="t" r="r" b="b"/>
              <a:pathLst>
                <a:path w="763" h="537" extrusionOk="0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" name="Google Shape;4234;p39">
              <a:extLst>
                <a:ext uri="{FF2B5EF4-FFF2-40B4-BE49-F238E27FC236}">
                  <a16:creationId xmlns:a16="http://schemas.microsoft.com/office/drawing/2014/main" id="{0F792123-EEE5-3065-0B0D-FC60B23454E5}"/>
                </a:ext>
              </a:extLst>
            </p:cNvPr>
            <p:cNvSpPr/>
            <p:nvPr/>
          </p:nvSpPr>
          <p:spPr>
            <a:xfrm>
              <a:off x="7086964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" name="Google Shape;4235;p39">
              <a:extLst>
                <a:ext uri="{FF2B5EF4-FFF2-40B4-BE49-F238E27FC236}">
                  <a16:creationId xmlns:a16="http://schemas.microsoft.com/office/drawing/2014/main" id="{F5314576-03A5-1DDE-C426-AFF565D13AC1}"/>
                </a:ext>
              </a:extLst>
            </p:cNvPr>
            <p:cNvSpPr/>
            <p:nvPr/>
          </p:nvSpPr>
          <p:spPr>
            <a:xfrm>
              <a:off x="7289339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4236;p39">
              <a:extLst>
                <a:ext uri="{FF2B5EF4-FFF2-40B4-BE49-F238E27FC236}">
                  <a16:creationId xmlns:a16="http://schemas.microsoft.com/office/drawing/2014/main" id="{37A8BF73-BC82-D5BA-AE45-DFB2004D7340}"/>
                </a:ext>
              </a:extLst>
            </p:cNvPr>
            <p:cNvSpPr/>
            <p:nvPr/>
          </p:nvSpPr>
          <p:spPr>
            <a:xfrm>
              <a:off x="7086964" y="3113587"/>
              <a:ext cx="24668" cy="17093"/>
            </a:xfrm>
            <a:custGeom>
              <a:avLst/>
              <a:gdLst/>
              <a:ahLst/>
              <a:cxnLst/>
              <a:rect l="l" t="t" r="r" b="b"/>
              <a:pathLst>
                <a:path w="775" h="537" extrusionOk="0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2" name="Google Shape;4528;p39">
            <a:extLst>
              <a:ext uri="{FF2B5EF4-FFF2-40B4-BE49-F238E27FC236}">
                <a16:creationId xmlns:a16="http://schemas.microsoft.com/office/drawing/2014/main" id="{FD5C36EC-CE69-A31E-6657-4C8EFB3A26C3}"/>
              </a:ext>
            </a:extLst>
          </p:cNvPr>
          <p:cNvGrpSpPr/>
          <p:nvPr/>
        </p:nvGrpSpPr>
        <p:grpSpPr>
          <a:xfrm>
            <a:off x="9615228" y="2103526"/>
            <a:ext cx="410034" cy="366890"/>
            <a:chOff x="4670239" y="1541599"/>
            <a:chExt cx="359679" cy="321833"/>
          </a:xfrm>
        </p:grpSpPr>
        <p:sp>
          <p:nvSpPr>
            <p:cNvPr id="94" name="Google Shape;4530;p39">
              <a:extLst>
                <a:ext uri="{FF2B5EF4-FFF2-40B4-BE49-F238E27FC236}">
                  <a16:creationId xmlns:a16="http://schemas.microsoft.com/office/drawing/2014/main" id="{A15442BE-CCF1-0131-F374-901E4AAC7C09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" name="Google Shape;4531;p39">
              <a:extLst>
                <a:ext uri="{FF2B5EF4-FFF2-40B4-BE49-F238E27FC236}">
                  <a16:creationId xmlns:a16="http://schemas.microsoft.com/office/drawing/2014/main" id="{6B34E336-A2A5-EFA4-C18F-FD5C5F9AC850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" name="Google Shape;4533;p39">
              <a:extLst>
                <a:ext uri="{FF2B5EF4-FFF2-40B4-BE49-F238E27FC236}">
                  <a16:creationId xmlns:a16="http://schemas.microsoft.com/office/drawing/2014/main" id="{46D71CA1-CAE2-45EA-A3CD-3C93EFECD728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4F7E6824-FA72-CE60-A867-164DB6F19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34911" y="3822279"/>
            <a:ext cx="366430" cy="360520"/>
          </a:xfrm>
          <a:prstGeom prst="rect">
            <a:avLst/>
          </a:prstGeom>
        </p:spPr>
      </p:pic>
      <p:grpSp>
        <p:nvGrpSpPr>
          <p:cNvPr id="100" name="Google Shape;1482;p35">
            <a:extLst>
              <a:ext uri="{FF2B5EF4-FFF2-40B4-BE49-F238E27FC236}">
                <a16:creationId xmlns:a16="http://schemas.microsoft.com/office/drawing/2014/main" id="{A1ECEA07-CF55-5F5F-055A-75EBCE08B221}"/>
              </a:ext>
            </a:extLst>
          </p:cNvPr>
          <p:cNvGrpSpPr/>
          <p:nvPr/>
        </p:nvGrpSpPr>
        <p:grpSpPr>
          <a:xfrm>
            <a:off x="9615228" y="5417450"/>
            <a:ext cx="392946" cy="546755"/>
            <a:chOff x="910723" y="1508212"/>
            <a:chExt cx="251660" cy="350166"/>
          </a:xfrm>
        </p:grpSpPr>
        <p:sp>
          <p:nvSpPr>
            <p:cNvPr id="101" name="Google Shape;1483;p35">
              <a:extLst>
                <a:ext uri="{FF2B5EF4-FFF2-40B4-BE49-F238E27FC236}">
                  <a16:creationId xmlns:a16="http://schemas.microsoft.com/office/drawing/2014/main" id="{EF5F7C71-3FFD-4C66-5B8F-7DD130C0710B}"/>
                </a:ext>
              </a:extLst>
            </p:cNvPr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84;p35">
              <a:extLst>
                <a:ext uri="{FF2B5EF4-FFF2-40B4-BE49-F238E27FC236}">
                  <a16:creationId xmlns:a16="http://schemas.microsoft.com/office/drawing/2014/main" id="{9F873D72-DFA2-A4AE-EC0A-4BDB48F53505}"/>
                </a:ext>
              </a:extLst>
            </p:cNvPr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85;p35">
              <a:extLst>
                <a:ext uri="{FF2B5EF4-FFF2-40B4-BE49-F238E27FC236}">
                  <a16:creationId xmlns:a16="http://schemas.microsoft.com/office/drawing/2014/main" id="{29FDD66D-9767-1042-E426-5A6CB8F4A2BD}"/>
                </a:ext>
              </a:extLst>
            </p:cNvPr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86;p35">
              <a:extLst>
                <a:ext uri="{FF2B5EF4-FFF2-40B4-BE49-F238E27FC236}">
                  <a16:creationId xmlns:a16="http://schemas.microsoft.com/office/drawing/2014/main" id="{02424445-BCC5-236F-8985-CE0846EF8E76}"/>
                </a:ext>
              </a:extLst>
            </p:cNvPr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87;p35">
              <a:extLst>
                <a:ext uri="{FF2B5EF4-FFF2-40B4-BE49-F238E27FC236}">
                  <a16:creationId xmlns:a16="http://schemas.microsoft.com/office/drawing/2014/main" id="{358D7426-09A5-7F1D-8987-12382F6D2441}"/>
                </a:ext>
              </a:extLst>
            </p:cNvPr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88;p35">
              <a:extLst>
                <a:ext uri="{FF2B5EF4-FFF2-40B4-BE49-F238E27FC236}">
                  <a16:creationId xmlns:a16="http://schemas.microsoft.com/office/drawing/2014/main" id="{35F877D3-CB38-47A3-138A-A7673ED2F7C9}"/>
                </a:ext>
              </a:extLst>
            </p:cNvPr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89;p35">
              <a:extLst>
                <a:ext uri="{FF2B5EF4-FFF2-40B4-BE49-F238E27FC236}">
                  <a16:creationId xmlns:a16="http://schemas.microsoft.com/office/drawing/2014/main" id="{B8F13F60-2B91-D20A-7CAA-8A095A9FF955}"/>
                </a:ext>
              </a:extLst>
            </p:cNvPr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90;p35">
              <a:extLst>
                <a:ext uri="{FF2B5EF4-FFF2-40B4-BE49-F238E27FC236}">
                  <a16:creationId xmlns:a16="http://schemas.microsoft.com/office/drawing/2014/main" id="{A2014A81-D81B-1A1B-CFD5-717798074031}"/>
                </a:ext>
              </a:extLst>
            </p:cNvPr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91;p35">
              <a:extLst>
                <a:ext uri="{FF2B5EF4-FFF2-40B4-BE49-F238E27FC236}">
                  <a16:creationId xmlns:a16="http://schemas.microsoft.com/office/drawing/2014/main" id="{87F88442-60F1-81F0-953A-8703ACE37804}"/>
                </a:ext>
              </a:extLst>
            </p:cNvPr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92;p35">
              <a:extLst>
                <a:ext uri="{FF2B5EF4-FFF2-40B4-BE49-F238E27FC236}">
                  <a16:creationId xmlns:a16="http://schemas.microsoft.com/office/drawing/2014/main" id="{C56ED075-A787-798C-931F-3E6540F8C09D}"/>
                </a:ext>
              </a:extLst>
            </p:cNvPr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93;p35">
              <a:extLst>
                <a:ext uri="{FF2B5EF4-FFF2-40B4-BE49-F238E27FC236}">
                  <a16:creationId xmlns:a16="http://schemas.microsoft.com/office/drawing/2014/main" id="{DD8AD054-A0B2-C615-7A3E-7D4870D78236}"/>
                </a:ext>
              </a:extLst>
            </p:cNvPr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94;p35">
              <a:extLst>
                <a:ext uri="{FF2B5EF4-FFF2-40B4-BE49-F238E27FC236}">
                  <a16:creationId xmlns:a16="http://schemas.microsoft.com/office/drawing/2014/main" id="{606283B7-5A04-8033-8B88-34A3CEB6361D}"/>
                </a:ext>
              </a:extLst>
            </p:cNvPr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95;p35">
              <a:extLst>
                <a:ext uri="{FF2B5EF4-FFF2-40B4-BE49-F238E27FC236}">
                  <a16:creationId xmlns:a16="http://schemas.microsoft.com/office/drawing/2014/main" id="{1E7B763C-B9EF-19B6-D3D5-F1BD1B45AA65}"/>
                </a:ext>
              </a:extLst>
            </p:cNvPr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96;p35">
              <a:extLst>
                <a:ext uri="{FF2B5EF4-FFF2-40B4-BE49-F238E27FC236}">
                  <a16:creationId xmlns:a16="http://schemas.microsoft.com/office/drawing/2014/main" id="{FC4EC387-13B7-FBE0-0EB9-404F0E764C76}"/>
                </a:ext>
              </a:extLst>
            </p:cNvPr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97;p35">
              <a:extLst>
                <a:ext uri="{FF2B5EF4-FFF2-40B4-BE49-F238E27FC236}">
                  <a16:creationId xmlns:a16="http://schemas.microsoft.com/office/drawing/2014/main" id="{E015F269-B80B-1496-AB42-F4870DD726C2}"/>
                </a:ext>
              </a:extLst>
            </p:cNvPr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98;p35">
              <a:extLst>
                <a:ext uri="{FF2B5EF4-FFF2-40B4-BE49-F238E27FC236}">
                  <a16:creationId xmlns:a16="http://schemas.microsoft.com/office/drawing/2014/main" id="{36F30BCA-1C93-0642-5D80-F4DC674C86A1}"/>
                </a:ext>
              </a:extLst>
            </p:cNvPr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99;p35">
              <a:extLst>
                <a:ext uri="{FF2B5EF4-FFF2-40B4-BE49-F238E27FC236}">
                  <a16:creationId xmlns:a16="http://schemas.microsoft.com/office/drawing/2014/main" id="{288CBF17-37D5-7DDB-B7D5-1FB034D49394}"/>
                </a:ext>
              </a:extLst>
            </p:cNvPr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4BE29383-7395-33D2-EA72-E052A9CE7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2353" y="1996086"/>
            <a:ext cx="558933" cy="601928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B9252F23-DF09-B994-2158-04D38EEBD5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2353" y="3697121"/>
            <a:ext cx="558933" cy="601928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2BF68DEB-7F95-37B0-42A0-5EF534E37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22353" y="5398156"/>
            <a:ext cx="558933" cy="601928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4E88B6F7-5865-D033-BEEA-36702F42C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706580" y="1996086"/>
            <a:ext cx="558933" cy="601928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B27F09B6-54EB-4A6A-FE2A-A91759898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706580" y="3697121"/>
            <a:ext cx="558933" cy="601928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579E5A3A-57D6-F242-2779-C68D219F7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706580" y="5398156"/>
            <a:ext cx="558933" cy="601928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FE539E5A-3A8A-BB12-10E6-50CAC11619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79359" y="2409352"/>
            <a:ext cx="4517781" cy="31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2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B1598E-D9F5-4A11-9CDD-0BCCAA497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664" y="1963682"/>
            <a:ext cx="9925048" cy="2688237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F8F645D-EF7C-7FE0-1D20-DE1C55A6D2E5}"/>
              </a:ext>
            </a:extLst>
          </p:cNvPr>
          <p:cNvSpPr/>
          <p:nvPr/>
        </p:nvSpPr>
        <p:spPr>
          <a:xfrm>
            <a:off x="986036" y="5949813"/>
            <a:ext cx="2444559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B3E91BF-A497-CB0E-76F3-A8F37381B027}"/>
              </a:ext>
            </a:extLst>
          </p:cNvPr>
          <p:cNvSpPr/>
          <p:nvPr/>
        </p:nvSpPr>
        <p:spPr>
          <a:xfrm>
            <a:off x="3537367" y="5949813"/>
            <a:ext cx="3776579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49F81F-A274-4AEC-9D05-4BCF4336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3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3A4F280-B48A-94E4-4989-649BAE4E995C}"/>
              </a:ext>
            </a:extLst>
          </p:cNvPr>
          <p:cNvSpPr txBox="1">
            <a:spLocks/>
          </p:cNvSpPr>
          <p:nvPr/>
        </p:nvSpPr>
        <p:spPr>
          <a:xfrm>
            <a:off x="634367" y="-5201"/>
            <a:ext cx="970193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ЭТАПЫ ЖИЗНЕННОГО ЦИКЛА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B1AB5F4-7D00-F216-0E7F-1AD17CDEF336}"/>
              </a:ext>
            </a:extLst>
          </p:cNvPr>
          <p:cNvSpPr txBox="1">
            <a:spLocks/>
          </p:cNvSpPr>
          <p:nvPr/>
        </p:nvSpPr>
        <p:spPr>
          <a:xfrm>
            <a:off x="1127804" y="5977425"/>
            <a:ext cx="2187220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Зависимость от других накоплений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AB99248-7313-F857-8EF3-7FCA05F67C21}"/>
              </a:ext>
            </a:extLst>
          </p:cNvPr>
          <p:cNvSpPr txBox="1">
            <a:spLocks/>
          </p:cNvSpPr>
          <p:nvPr/>
        </p:nvSpPr>
        <p:spPr>
          <a:xfrm rot="16200000">
            <a:off x="-158234" y="3047276"/>
            <a:ext cx="2182719" cy="597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Уровень жизни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7860ABA5-9828-3215-7845-CEAC276F3A76}"/>
              </a:ext>
            </a:extLst>
          </p:cNvPr>
          <p:cNvSpPr txBox="1">
            <a:spLocks/>
          </p:cNvSpPr>
          <p:nvPr/>
        </p:nvSpPr>
        <p:spPr>
          <a:xfrm>
            <a:off x="3689690" y="5977425"/>
            <a:ext cx="4198855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Активный заработок и формирование </a:t>
            </a:r>
            <a:b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деньги = сбережения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615A3AD-4639-6A18-BD6F-BB0C4EB54D5C}"/>
              </a:ext>
            </a:extLst>
          </p:cNvPr>
          <p:cNvSpPr txBox="1">
            <a:spLocks/>
          </p:cNvSpPr>
          <p:nvPr/>
        </p:nvSpPr>
        <p:spPr>
          <a:xfrm>
            <a:off x="1929853" y="1096841"/>
            <a:ext cx="482672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1400" b="1" kern="1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|</a:t>
            </a:r>
            <a:endParaRPr lang="ru-RU" sz="1400" b="1" kern="100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6DEAE089-83E4-8CCC-C8B1-36CF1E005162}"/>
              </a:ext>
            </a:extLst>
          </p:cNvPr>
          <p:cNvSpPr txBox="1">
            <a:spLocks/>
          </p:cNvSpPr>
          <p:nvPr/>
        </p:nvSpPr>
        <p:spPr>
          <a:xfrm>
            <a:off x="5733497" y="1106186"/>
            <a:ext cx="482672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1400" b="1" kern="100" spc="-3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||</a:t>
            </a:r>
            <a:endParaRPr lang="ru-RU" sz="1400" b="1" kern="100" spc="-300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8510EEA0-D7E9-8280-4EDF-13CF821F878A}"/>
              </a:ext>
            </a:extLst>
          </p:cNvPr>
          <p:cNvSpPr txBox="1">
            <a:spLocks/>
          </p:cNvSpPr>
          <p:nvPr/>
        </p:nvSpPr>
        <p:spPr>
          <a:xfrm>
            <a:off x="9180569" y="1106186"/>
            <a:ext cx="482672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1400" b="1" kern="100" spc="-3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|||</a:t>
            </a:r>
            <a:endParaRPr lang="ru-RU" sz="1400" b="1" kern="100" spc="-300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15F8BD0-0D50-2DA8-BBC7-EAAE9D980C22}"/>
              </a:ext>
            </a:extLst>
          </p:cNvPr>
          <p:cNvSpPr/>
          <p:nvPr/>
        </p:nvSpPr>
        <p:spPr>
          <a:xfrm>
            <a:off x="7674181" y="5949813"/>
            <a:ext cx="1653627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A24334C5-7F3A-1DC7-74DD-2CAE3A07FAEB}"/>
              </a:ext>
            </a:extLst>
          </p:cNvPr>
          <p:cNvSpPr txBox="1">
            <a:spLocks/>
          </p:cNvSpPr>
          <p:nvPr/>
        </p:nvSpPr>
        <p:spPr>
          <a:xfrm>
            <a:off x="7815949" y="6088423"/>
            <a:ext cx="2187220" cy="3666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Траты на себя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A4F85E1-1514-CE0D-A08D-54649AAECF09}"/>
              </a:ext>
            </a:extLst>
          </p:cNvPr>
          <p:cNvSpPr/>
          <p:nvPr/>
        </p:nvSpPr>
        <p:spPr>
          <a:xfrm>
            <a:off x="9497709" y="5949813"/>
            <a:ext cx="2233324" cy="543062"/>
          </a:xfrm>
          <a:prstGeom prst="roundRect">
            <a:avLst>
              <a:gd name="adj" fmla="val 50000"/>
            </a:avLst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7006375-A810-E201-F05E-94F986D60470}"/>
              </a:ext>
            </a:extLst>
          </p:cNvPr>
          <p:cNvSpPr txBox="1">
            <a:spLocks/>
          </p:cNvSpPr>
          <p:nvPr/>
        </p:nvSpPr>
        <p:spPr>
          <a:xfrm>
            <a:off x="9614250" y="5995033"/>
            <a:ext cx="2000240" cy="701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Возраст</a:t>
            </a:r>
            <a:b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Деньги = подарок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0C20282-720D-6C08-CC8A-8D2879910591}"/>
              </a:ext>
            </a:extLst>
          </p:cNvPr>
          <p:cNvCxnSpPr/>
          <p:nvPr/>
        </p:nvCxnSpPr>
        <p:spPr>
          <a:xfrm>
            <a:off x="1030861" y="1314478"/>
            <a:ext cx="0" cy="4512581"/>
          </a:xfrm>
          <a:prstGeom prst="line">
            <a:avLst/>
          </a:prstGeom>
          <a:ln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618627C1-0A42-32E0-7A63-1D3A9A73EF12}"/>
              </a:ext>
            </a:extLst>
          </p:cNvPr>
          <p:cNvCxnSpPr/>
          <p:nvPr/>
        </p:nvCxnSpPr>
        <p:spPr>
          <a:xfrm>
            <a:off x="1023940" y="5832816"/>
            <a:ext cx="10668083" cy="0"/>
          </a:xfrm>
          <a:prstGeom prst="line">
            <a:avLst/>
          </a:prstGeom>
          <a:ln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4AAFB60-E7C6-EF12-C86F-028CFABE9B19}"/>
              </a:ext>
            </a:extLst>
          </p:cNvPr>
          <p:cNvCxnSpPr>
            <a:cxnSpLocks/>
          </p:cNvCxnSpPr>
          <p:nvPr/>
        </p:nvCxnSpPr>
        <p:spPr>
          <a:xfrm flipV="1">
            <a:off x="3495327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242BC8E8-D064-709F-BBB2-27B560209B54}"/>
              </a:ext>
            </a:extLst>
          </p:cNvPr>
          <p:cNvCxnSpPr>
            <a:cxnSpLocks/>
          </p:cNvCxnSpPr>
          <p:nvPr/>
        </p:nvCxnSpPr>
        <p:spPr>
          <a:xfrm flipV="1">
            <a:off x="4953907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5B99725A-A94B-F9FE-6CA1-9EFD3082210F}"/>
              </a:ext>
            </a:extLst>
          </p:cNvPr>
          <p:cNvCxnSpPr>
            <a:cxnSpLocks/>
          </p:cNvCxnSpPr>
          <p:nvPr/>
        </p:nvCxnSpPr>
        <p:spPr>
          <a:xfrm flipV="1">
            <a:off x="6488315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21D2483-4B9A-FB2F-72D6-0C870457B632}"/>
              </a:ext>
            </a:extLst>
          </p:cNvPr>
          <p:cNvCxnSpPr>
            <a:cxnSpLocks/>
          </p:cNvCxnSpPr>
          <p:nvPr/>
        </p:nvCxnSpPr>
        <p:spPr>
          <a:xfrm flipV="1">
            <a:off x="8488031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Левая фигурная скобка 32">
            <a:extLst>
              <a:ext uri="{FF2B5EF4-FFF2-40B4-BE49-F238E27FC236}">
                <a16:creationId xmlns:a16="http://schemas.microsoft.com/office/drawing/2014/main" id="{F55FADED-0271-7380-9FDE-386E8BAB14BA}"/>
              </a:ext>
            </a:extLst>
          </p:cNvPr>
          <p:cNvSpPr/>
          <p:nvPr/>
        </p:nvSpPr>
        <p:spPr>
          <a:xfrm rot="5400000">
            <a:off x="5866460" y="-913496"/>
            <a:ext cx="250438" cy="4992705"/>
          </a:xfrm>
          <a:prstGeom prst="leftBrace">
            <a:avLst>
              <a:gd name="adj1" fmla="val 36131"/>
              <a:gd name="adj2" fmla="val 50000"/>
            </a:avLst>
          </a:prstGeom>
          <a:ln>
            <a:solidFill>
              <a:srgbClr val="099A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965E7D6-1ED6-1D4A-1DF2-206B466D2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8376" y="4240687"/>
            <a:ext cx="1200150" cy="150495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6F510C8-B698-7393-F229-492E75E31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1895" y="4116862"/>
            <a:ext cx="876300" cy="162877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05EF7F3-9A2C-6847-028C-4CC6DE3604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55619" y="4307362"/>
            <a:ext cx="1362075" cy="143827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C64B80D-AB4F-1657-34E2-AB1DD74E34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00284" y="4307362"/>
            <a:ext cx="1419225" cy="143827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545BA65-C28E-860D-9644-4446C39DD6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83635" y="4316887"/>
            <a:ext cx="11620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743C4B-AAFD-E2B6-F91F-E9455801D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3171" y="1108880"/>
            <a:ext cx="3665863" cy="5303404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4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7F7A08E-966F-126B-4760-396477D9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30" y="196584"/>
            <a:ext cx="9701938" cy="1325563"/>
          </a:xfrm>
        </p:spPr>
        <p:txBody>
          <a:bodyPr>
            <a:normAutofit/>
          </a:bodyPr>
          <a:lstStyle/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ПРЕИМУЩЕСТВА ПДС </a:t>
            </a: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id="{73580F89-EB8C-A4A9-9BC5-0F1BB7C4C9DD}"/>
              </a:ext>
            </a:extLst>
          </p:cNvPr>
          <p:cNvSpPr txBox="1">
            <a:spLocks/>
          </p:cNvSpPr>
          <p:nvPr/>
        </p:nvSpPr>
        <p:spPr>
          <a:xfrm>
            <a:off x="1613300" y="1806598"/>
            <a:ext cx="2042860" cy="67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Перевод пенсионных накоплений</a:t>
            </a:r>
          </a:p>
        </p:txBody>
      </p: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AF8652B8-AA26-DEDF-85B5-1D455A271A75}"/>
              </a:ext>
            </a:extLst>
          </p:cNvPr>
          <p:cNvGrpSpPr/>
          <p:nvPr/>
        </p:nvGrpSpPr>
        <p:grpSpPr>
          <a:xfrm>
            <a:off x="719823" y="1765794"/>
            <a:ext cx="799591" cy="799591"/>
            <a:chOff x="1239804" y="3012475"/>
            <a:chExt cx="799591" cy="799591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30273731-965B-E664-D6AA-1CDB3EF4297B}"/>
                </a:ext>
              </a:extLst>
            </p:cNvPr>
            <p:cNvSpPr/>
            <p:nvPr/>
          </p:nvSpPr>
          <p:spPr>
            <a:xfrm>
              <a:off x="1239804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040D2417-85B6-910E-7538-9C71ED6CF327}"/>
                </a:ext>
              </a:extLst>
            </p:cNvPr>
            <p:cNvGrpSpPr/>
            <p:nvPr/>
          </p:nvGrpSpPr>
          <p:grpSpPr>
            <a:xfrm>
              <a:off x="1395240" y="3178964"/>
              <a:ext cx="488718" cy="466612"/>
              <a:chOff x="7390435" y="3215893"/>
              <a:chExt cx="372073" cy="355244"/>
            </a:xfrm>
          </p:grpSpPr>
          <p:grpSp>
            <p:nvGrpSpPr>
              <p:cNvPr id="66" name="Google Shape;943;p33">
                <a:extLst>
                  <a:ext uri="{FF2B5EF4-FFF2-40B4-BE49-F238E27FC236}">
                    <a16:creationId xmlns:a16="http://schemas.microsoft.com/office/drawing/2014/main" id="{C40551D0-1F13-9F04-DFE5-6F6D7F4C43AD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68" name="Google Shape;944;p33">
                  <a:extLst>
                    <a:ext uri="{FF2B5EF4-FFF2-40B4-BE49-F238E27FC236}">
                      <a16:creationId xmlns:a16="http://schemas.microsoft.com/office/drawing/2014/main" id="{D5FB106F-9BCF-EEE8-6393-EA987F6EC670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945;p33">
                  <a:extLst>
                    <a:ext uri="{FF2B5EF4-FFF2-40B4-BE49-F238E27FC236}">
                      <a16:creationId xmlns:a16="http://schemas.microsoft.com/office/drawing/2014/main" id="{53A0245D-9EAB-ACC5-4AC7-7D9BF4D20ED2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946;p33">
                  <a:extLst>
                    <a:ext uri="{FF2B5EF4-FFF2-40B4-BE49-F238E27FC236}">
                      <a16:creationId xmlns:a16="http://schemas.microsoft.com/office/drawing/2014/main" id="{09A85CD6-26C8-75AF-C67F-28EF37674535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947;p33">
                  <a:extLst>
                    <a:ext uri="{FF2B5EF4-FFF2-40B4-BE49-F238E27FC236}">
                      <a16:creationId xmlns:a16="http://schemas.microsoft.com/office/drawing/2014/main" id="{B7679A22-FC8C-23B3-683F-1BAC07BA5FD3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948;p33">
                  <a:extLst>
                    <a:ext uri="{FF2B5EF4-FFF2-40B4-BE49-F238E27FC236}">
                      <a16:creationId xmlns:a16="http://schemas.microsoft.com/office/drawing/2014/main" id="{D1952D32-BF1F-43E1-D492-3E36A0FE5B2E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5421A61D-B44A-E754-AA4D-0A56D94B7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B37B472-B90F-8D8D-1E7B-40085622BABB}"/>
              </a:ext>
            </a:extLst>
          </p:cNvPr>
          <p:cNvGrpSpPr/>
          <p:nvPr/>
        </p:nvGrpSpPr>
        <p:grpSpPr>
          <a:xfrm>
            <a:off x="1600583" y="3586591"/>
            <a:ext cx="2602288" cy="1097137"/>
            <a:chOff x="3056210" y="4057570"/>
            <a:chExt cx="2602288" cy="1097137"/>
          </a:xfrm>
        </p:grpSpPr>
        <p:sp>
          <p:nvSpPr>
            <p:cNvPr id="11" name="Объект 2">
              <a:extLst>
                <a:ext uri="{FF2B5EF4-FFF2-40B4-BE49-F238E27FC236}">
                  <a16:creationId xmlns:a16="http://schemas.microsoft.com/office/drawing/2014/main" id="{5FC7D805-A59A-9002-F213-3991F02F7BB8}"/>
                </a:ext>
              </a:extLst>
            </p:cNvPr>
            <p:cNvSpPr txBox="1">
              <a:spLocks/>
            </p:cNvSpPr>
            <p:nvPr/>
          </p:nvSpPr>
          <p:spPr>
            <a:xfrm>
              <a:off x="3056210" y="4639257"/>
              <a:ext cx="2080189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ежегодно до 36 000 </a:t>
              </a:r>
              <a: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₽ </a:t>
              </a:r>
              <a:b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в течение 10 лет </a:t>
              </a:r>
            </a:p>
          </p:txBody>
        </p:sp>
        <p:sp>
          <p:nvSpPr>
            <p:cNvPr id="12" name="Объект 2">
              <a:extLst>
                <a:ext uri="{FF2B5EF4-FFF2-40B4-BE49-F238E27FC236}">
                  <a16:creationId xmlns:a16="http://schemas.microsoft.com/office/drawing/2014/main" id="{AF891AF3-8A9F-5E36-C0CA-7774AB1D62EE}"/>
                </a:ext>
              </a:extLst>
            </p:cNvPr>
            <p:cNvSpPr txBox="1">
              <a:spLocks/>
            </p:cNvSpPr>
            <p:nvPr/>
          </p:nvSpPr>
          <p:spPr>
            <a:xfrm>
              <a:off x="3091534" y="4057570"/>
              <a:ext cx="2566964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Софинансирование </a:t>
              </a:r>
              <a:b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государства</a:t>
              </a:r>
            </a:p>
          </p:txBody>
        </p:sp>
      </p:grpSp>
      <p:sp>
        <p:nvSpPr>
          <p:cNvPr id="73" name="Овал 72">
            <a:extLst>
              <a:ext uri="{FF2B5EF4-FFF2-40B4-BE49-F238E27FC236}">
                <a16:creationId xmlns:a16="http://schemas.microsoft.com/office/drawing/2014/main" id="{40476CE1-4A44-C600-FE02-5ED6D4A99308}"/>
              </a:ext>
            </a:extLst>
          </p:cNvPr>
          <p:cNvSpPr/>
          <p:nvPr/>
        </p:nvSpPr>
        <p:spPr>
          <a:xfrm>
            <a:off x="726964" y="3559411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8" name="Google Shape;4528;p39">
            <a:extLst>
              <a:ext uri="{FF2B5EF4-FFF2-40B4-BE49-F238E27FC236}">
                <a16:creationId xmlns:a16="http://schemas.microsoft.com/office/drawing/2014/main" id="{FE11D4F9-9CF0-7F3D-CCF1-8B40A680C312}"/>
              </a:ext>
            </a:extLst>
          </p:cNvPr>
          <p:cNvGrpSpPr/>
          <p:nvPr/>
        </p:nvGrpSpPr>
        <p:grpSpPr>
          <a:xfrm>
            <a:off x="882400" y="3738438"/>
            <a:ext cx="488718" cy="437295"/>
            <a:chOff x="4670239" y="1541599"/>
            <a:chExt cx="359679" cy="321833"/>
          </a:xfrm>
        </p:grpSpPr>
        <p:sp>
          <p:nvSpPr>
            <p:cNvPr id="90" name="Google Shape;4530;p39">
              <a:extLst>
                <a:ext uri="{FF2B5EF4-FFF2-40B4-BE49-F238E27FC236}">
                  <a16:creationId xmlns:a16="http://schemas.microsoft.com/office/drawing/2014/main" id="{4DCA8F71-5571-7921-0886-1763DF4EC34C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4531;p39">
              <a:extLst>
                <a:ext uri="{FF2B5EF4-FFF2-40B4-BE49-F238E27FC236}">
                  <a16:creationId xmlns:a16="http://schemas.microsoft.com/office/drawing/2014/main" id="{C9403C70-7EA2-2F94-F905-CE7D4455CB82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4533;p39">
              <a:extLst>
                <a:ext uri="{FF2B5EF4-FFF2-40B4-BE49-F238E27FC236}">
                  <a16:creationId xmlns:a16="http://schemas.microsoft.com/office/drawing/2014/main" id="{FF1F507F-B132-2E28-F263-9AA937819B05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D1FA238-B3DE-8CB4-AE29-DE1FB78F0B69}"/>
              </a:ext>
            </a:extLst>
          </p:cNvPr>
          <p:cNvGrpSpPr/>
          <p:nvPr/>
        </p:nvGrpSpPr>
        <p:grpSpPr>
          <a:xfrm>
            <a:off x="1613184" y="5413800"/>
            <a:ext cx="2182719" cy="1096918"/>
            <a:chOff x="5136398" y="4057789"/>
            <a:chExt cx="2182719" cy="1096918"/>
          </a:xfrm>
        </p:grpSpPr>
        <p:sp>
          <p:nvSpPr>
            <p:cNvPr id="13" name="Объект 2">
              <a:extLst>
                <a:ext uri="{FF2B5EF4-FFF2-40B4-BE49-F238E27FC236}">
                  <a16:creationId xmlns:a16="http://schemas.microsoft.com/office/drawing/2014/main" id="{B0ACAE86-EE03-80FE-2528-BB3DD8F1AF73}"/>
                </a:ext>
              </a:extLst>
            </p:cNvPr>
            <p:cNvSpPr txBox="1">
              <a:spLocks/>
            </p:cNvSpPr>
            <p:nvPr/>
          </p:nvSpPr>
          <p:spPr>
            <a:xfrm>
              <a:off x="5136400" y="4639257"/>
              <a:ext cx="1919202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с суммы взносов</a:t>
              </a:r>
              <a:r>
                <a:rPr lang="en-US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br>
                <a:rPr lang="en-US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до 400 тыс. </a:t>
              </a:r>
              <a: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₽</a:t>
              </a: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 в год</a:t>
              </a:r>
            </a:p>
          </p:txBody>
        </p:sp>
        <p:sp>
          <p:nvSpPr>
            <p:cNvPr id="14" name="Объект 2">
              <a:extLst>
                <a:ext uri="{FF2B5EF4-FFF2-40B4-BE49-F238E27FC236}">
                  <a16:creationId xmlns:a16="http://schemas.microsoft.com/office/drawing/2014/main" id="{3DEB58EB-EC99-F1BD-0039-1A3B638C0532}"/>
                </a:ext>
              </a:extLst>
            </p:cNvPr>
            <p:cNvSpPr txBox="1">
              <a:spLocks/>
            </p:cNvSpPr>
            <p:nvPr/>
          </p:nvSpPr>
          <p:spPr>
            <a:xfrm>
              <a:off x="5136398" y="4057789"/>
              <a:ext cx="2182719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Долгосрочный </a:t>
              </a:r>
              <a:br>
                <a:rPr lang="en-US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налоговый вычет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3D66F4F1-1831-99AD-3BEF-8916BC4E29CD}"/>
              </a:ext>
            </a:extLst>
          </p:cNvPr>
          <p:cNvGrpSpPr/>
          <p:nvPr/>
        </p:nvGrpSpPr>
        <p:grpSpPr>
          <a:xfrm>
            <a:off x="731062" y="5413800"/>
            <a:ext cx="799591" cy="799591"/>
            <a:chOff x="5632220" y="3012475"/>
            <a:chExt cx="799591" cy="799591"/>
          </a:xfrm>
        </p:grpSpPr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B3CDA5D9-FDF1-FBD0-E57F-AB4CB8AB6CB3}"/>
                </a:ext>
              </a:extLst>
            </p:cNvPr>
            <p:cNvSpPr/>
            <p:nvPr/>
          </p:nvSpPr>
          <p:spPr>
            <a:xfrm>
              <a:off x="5632220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9" name="Google Shape;4269;p39">
              <a:extLst>
                <a:ext uri="{FF2B5EF4-FFF2-40B4-BE49-F238E27FC236}">
                  <a16:creationId xmlns:a16="http://schemas.microsoft.com/office/drawing/2014/main" id="{9C5C6D90-3D42-058C-D6F6-8DA8FB0DA3AB}"/>
                </a:ext>
              </a:extLst>
            </p:cNvPr>
            <p:cNvGrpSpPr/>
            <p:nvPr/>
          </p:nvGrpSpPr>
          <p:grpSpPr>
            <a:xfrm>
              <a:off x="5813549" y="3175372"/>
              <a:ext cx="439322" cy="439626"/>
              <a:chOff x="4206763" y="2450951"/>
              <a:chExt cx="322151" cy="322374"/>
            </a:xfrm>
          </p:grpSpPr>
          <p:sp>
            <p:nvSpPr>
              <p:cNvPr id="100" name="Google Shape;4270;p39">
                <a:extLst>
                  <a:ext uri="{FF2B5EF4-FFF2-40B4-BE49-F238E27FC236}">
                    <a16:creationId xmlns:a16="http://schemas.microsoft.com/office/drawing/2014/main" id="{D2CFFFC0-1E43-52DE-9517-C167B85D3D5F}"/>
                  </a:ext>
                </a:extLst>
              </p:cNvPr>
              <p:cNvSpPr/>
              <p:nvPr/>
            </p:nvSpPr>
            <p:spPr>
              <a:xfrm>
                <a:off x="4206763" y="2571650"/>
                <a:ext cx="322151" cy="201675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6336" extrusionOk="0">
                    <a:moveTo>
                      <a:pt x="2691" y="2847"/>
                    </a:moveTo>
                    <a:lnTo>
                      <a:pt x="2691" y="6037"/>
                    </a:lnTo>
                    <a:lnTo>
                      <a:pt x="1393" y="6037"/>
                    </a:lnTo>
                    <a:lnTo>
                      <a:pt x="1393" y="2847"/>
                    </a:lnTo>
                    <a:close/>
                    <a:moveTo>
                      <a:pt x="5703" y="2049"/>
                    </a:moveTo>
                    <a:lnTo>
                      <a:pt x="5703" y="6037"/>
                    </a:lnTo>
                    <a:lnTo>
                      <a:pt x="4406" y="6037"/>
                    </a:lnTo>
                    <a:lnTo>
                      <a:pt x="4406" y="2049"/>
                    </a:lnTo>
                    <a:close/>
                    <a:moveTo>
                      <a:pt x="8704" y="299"/>
                    </a:moveTo>
                    <a:lnTo>
                      <a:pt x="8704" y="6037"/>
                    </a:lnTo>
                    <a:lnTo>
                      <a:pt x="7406" y="6037"/>
                    </a:lnTo>
                    <a:lnTo>
                      <a:pt x="7406" y="299"/>
                    </a:lnTo>
                    <a:close/>
                    <a:moveTo>
                      <a:pt x="7275" y="1"/>
                    </a:moveTo>
                    <a:cubicBezTo>
                      <a:pt x="7192" y="1"/>
                      <a:pt x="7132" y="61"/>
                      <a:pt x="7132" y="156"/>
                    </a:cubicBezTo>
                    <a:lnTo>
                      <a:pt x="7132" y="6037"/>
                    </a:lnTo>
                    <a:lnTo>
                      <a:pt x="6001" y="6037"/>
                    </a:lnTo>
                    <a:lnTo>
                      <a:pt x="6001" y="1894"/>
                    </a:lnTo>
                    <a:cubicBezTo>
                      <a:pt x="6001" y="1811"/>
                      <a:pt x="5941" y="1751"/>
                      <a:pt x="5846" y="1751"/>
                    </a:cubicBezTo>
                    <a:lnTo>
                      <a:pt x="4275" y="1751"/>
                    </a:lnTo>
                    <a:cubicBezTo>
                      <a:pt x="4179" y="1751"/>
                      <a:pt x="4120" y="1811"/>
                      <a:pt x="4120" y="1894"/>
                    </a:cubicBezTo>
                    <a:lnTo>
                      <a:pt x="4120" y="6037"/>
                    </a:lnTo>
                    <a:lnTo>
                      <a:pt x="2989" y="6037"/>
                    </a:lnTo>
                    <a:lnTo>
                      <a:pt x="2989" y="2704"/>
                    </a:lnTo>
                    <a:cubicBezTo>
                      <a:pt x="2989" y="2608"/>
                      <a:pt x="2929" y="2549"/>
                      <a:pt x="2846" y="2549"/>
                    </a:cubicBezTo>
                    <a:lnTo>
                      <a:pt x="1262" y="2549"/>
                    </a:lnTo>
                    <a:cubicBezTo>
                      <a:pt x="1167" y="2549"/>
                      <a:pt x="1119" y="2608"/>
                      <a:pt x="1119" y="2704"/>
                    </a:cubicBezTo>
                    <a:lnTo>
                      <a:pt x="1119" y="6037"/>
                    </a:lnTo>
                    <a:lnTo>
                      <a:pt x="143" y="6037"/>
                    </a:lnTo>
                    <a:cubicBezTo>
                      <a:pt x="60" y="6037"/>
                      <a:pt x="0" y="6097"/>
                      <a:pt x="0" y="6180"/>
                    </a:cubicBezTo>
                    <a:cubicBezTo>
                      <a:pt x="0" y="6276"/>
                      <a:pt x="60" y="6335"/>
                      <a:pt x="143" y="6335"/>
                    </a:cubicBezTo>
                    <a:lnTo>
                      <a:pt x="9966" y="6335"/>
                    </a:lnTo>
                    <a:cubicBezTo>
                      <a:pt x="10061" y="6335"/>
                      <a:pt x="10121" y="6276"/>
                      <a:pt x="10121" y="6180"/>
                    </a:cubicBezTo>
                    <a:cubicBezTo>
                      <a:pt x="10121" y="6109"/>
                      <a:pt x="10049" y="6037"/>
                      <a:pt x="9966" y="6037"/>
                    </a:cubicBezTo>
                    <a:lnTo>
                      <a:pt x="9001" y="6037"/>
                    </a:lnTo>
                    <a:lnTo>
                      <a:pt x="9001" y="156"/>
                    </a:lnTo>
                    <a:cubicBezTo>
                      <a:pt x="9001" y="61"/>
                      <a:pt x="8942" y="1"/>
                      <a:pt x="8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1" name="Google Shape;4271;p39">
                <a:extLst>
                  <a:ext uri="{FF2B5EF4-FFF2-40B4-BE49-F238E27FC236}">
                    <a16:creationId xmlns:a16="http://schemas.microsoft.com/office/drawing/2014/main" id="{E5D656EC-A498-8817-61FD-E285DC782447}"/>
                  </a:ext>
                </a:extLst>
              </p:cNvPr>
              <p:cNvSpPr/>
              <p:nvPr/>
            </p:nvSpPr>
            <p:spPr>
              <a:xfrm>
                <a:off x="4210933" y="2450951"/>
                <a:ext cx="308878" cy="185537"/>
              </a:xfrm>
              <a:custGeom>
                <a:avLst/>
                <a:gdLst/>
                <a:ahLst/>
                <a:cxnLst/>
                <a:rect l="l" t="t" r="r" b="b"/>
                <a:pathLst>
                  <a:path w="9704" h="5829" extrusionOk="0">
                    <a:moveTo>
                      <a:pt x="9212" y="1"/>
                    </a:moveTo>
                    <a:cubicBezTo>
                      <a:pt x="9189" y="1"/>
                      <a:pt x="9167" y="3"/>
                      <a:pt x="9144" y="7"/>
                    </a:cubicBezTo>
                    <a:lnTo>
                      <a:pt x="7870" y="162"/>
                    </a:lnTo>
                    <a:cubicBezTo>
                      <a:pt x="7620" y="197"/>
                      <a:pt x="7442" y="435"/>
                      <a:pt x="7477" y="685"/>
                    </a:cubicBezTo>
                    <a:cubicBezTo>
                      <a:pt x="7500" y="920"/>
                      <a:pt x="7711" y="1092"/>
                      <a:pt x="7944" y="1092"/>
                    </a:cubicBezTo>
                    <a:cubicBezTo>
                      <a:pt x="7959" y="1092"/>
                      <a:pt x="7974" y="1092"/>
                      <a:pt x="7989" y="1090"/>
                    </a:cubicBezTo>
                    <a:lnTo>
                      <a:pt x="8096" y="1066"/>
                    </a:lnTo>
                    <a:lnTo>
                      <a:pt x="8096" y="1066"/>
                    </a:lnTo>
                    <a:cubicBezTo>
                      <a:pt x="6537" y="2876"/>
                      <a:pt x="4691" y="3805"/>
                      <a:pt x="3382" y="4269"/>
                    </a:cubicBezTo>
                    <a:cubicBezTo>
                      <a:pt x="1739" y="4853"/>
                      <a:pt x="476" y="4912"/>
                      <a:pt x="465" y="4912"/>
                    </a:cubicBezTo>
                    <a:cubicBezTo>
                      <a:pt x="203" y="4924"/>
                      <a:pt x="0" y="5138"/>
                      <a:pt x="12" y="5388"/>
                    </a:cubicBezTo>
                    <a:cubicBezTo>
                      <a:pt x="36" y="5638"/>
                      <a:pt x="226" y="5829"/>
                      <a:pt x="476" y="5829"/>
                    </a:cubicBezTo>
                    <a:lnTo>
                      <a:pt x="488" y="5829"/>
                    </a:lnTo>
                    <a:cubicBezTo>
                      <a:pt x="548" y="5829"/>
                      <a:pt x="1893" y="5793"/>
                      <a:pt x="3667" y="5150"/>
                    </a:cubicBezTo>
                    <a:cubicBezTo>
                      <a:pt x="4656" y="4793"/>
                      <a:pt x="5596" y="4317"/>
                      <a:pt x="6442" y="3745"/>
                    </a:cubicBezTo>
                    <a:cubicBezTo>
                      <a:pt x="6525" y="3710"/>
                      <a:pt x="6537" y="3614"/>
                      <a:pt x="6489" y="3543"/>
                    </a:cubicBezTo>
                    <a:cubicBezTo>
                      <a:pt x="6458" y="3497"/>
                      <a:pt x="6413" y="3471"/>
                      <a:pt x="6365" y="3471"/>
                    </a:cubicBezTo>
                    <a:cubicBezTo>
                      <a:pt x="6339" y="3471"/>
                      <a:pt x="6312" y="3478"/>
                      <a:pt x="6287" y="3495"/>
                    </a:cubicBezTo>
                    <a:cubicBezTo>
                      <a:pt x="5453" y="4067"/>
                      <a:pt x="4537" y="4519"/>
                      <a:pt x="3560" y="4865"/>
                    </a:cubicBezTo>
                    <a:cubicBezTo>
                      <a:pt x="1834" y="5484"/>
                      <a:pt x="536" y="5519"/>
                      <a:pt x="476" y="5531"/>
                    </a:cubicBezTo>
                    <a:cubicBezTo>
                      <a:pt x="393" y="5531"/>
                      <a:pt x="310" y="5460"/>
                      <a:pt x="310" y="5377"/>
                    </a:cubicBezTo>
                    <a:cubicBezTo>
                      <a:pt x="310" y="5281"/>
                      <a:pt x="393" y="5210"/>
                      <a:pt x="476" y="5198"/>
                    </a:cubicBezTo>
                    <a:cubicBezTo>
                      <a:pt x="488" y="5198"/>
                      <a:pt x="1798" y="5150"/>
                      <a:pt x="3489" y="4543"/>
                    </a:cubicBezTo>
                    <a:cubicBezTo>
                      <a:pt x="4894" y="4031"/>
                      <a:pt x="6918" y="3007"/>
                      <a:pt x="8573" y="947"/>
                    </a:cubicBezTo>
                    <a:cubicBezTo>
                      <a:pt x="8664" y="856"/>
                      <a:pt x="8579" y="709"/>
                      <a:pt x="8456" y="709"/>
                    </a:cubicBezTo>
                    <a:cubicBezTo>
                      <a:pt x="8451" y="709"/>
                      <a:pt x="8447" y="709"/>
                      <a:pt x="8442" y="709"/>
                    </a:cubicBezTo>
                    <a:lnTo>
                      <a:pt x="7966" y="769"/>
                    </a:lnTo>
                    <a:cubicBezTo>
                      <a:pt x="7951" y="772"/>
                      <a:pt x="7937" y="774"/>
                      <a:pt x="7924" y="774"/>
                    </a:cubicBezTo>
                    <a:cubicBezTo>
                      <a:pt x="7850" y="774"/>
                      <a:pt x="7797" y="720"/>
                      <a:pt x="7787" y="650"/>
                    </a:cubicBezTo>
                    <a:cubicBezTo>
                      <a:pt x="7751" y="554"/>
                      <a:pt x="7835" y="459"/>
                      <a:pt x="7930" y="447"/>
                    </a:cubicBezTo>
                    <a:lnTo>
                      <a:pt x="9204" y="281"/>
                    </a:lnTo>
                    <a:cubicBezTo>
                      <a:pt x="9210" y="280"/>
                      <a:pt x="9216" y="280"/>
                      <a:pt x="9222" y="280"/>
                    </a:cubicBezTo>
                    <a:cubicBezTo>
                      <a:pt x="9311" y="280"/>
                      <a:pt x="9394" y="358"/>
                      <a:pt x="9394" y="447"/>
                    </a:cubicBezTo>
                    <a:lnTo>
                      <a:pt x="9394" y="1709"/>
                    </a:lnTo>
                    <a:cubicBezTo>
                      <a:pt x="9394" y="1805"/>
                      <a:pt x="9323" y="1876"/>
                      <a:pt x="9228" y="1876"/>
                    </a:cubicBezTo>
                    <a:cubicBezTo>
                      <a:pt x="9132" y="1876"/>
                      <a:pt x="9061" y="1805"/>
                      <a:pt x="9061" y="1709"/>
                    </a:cubicBezTo>
                    <a:lnTo>
                      <a:pt x="9061" y="1328"/>
                    </a:lnTo>
                    <a:cubicBezTo>
                      <a:pt x="9061" y="1269"/>
                      <a:pt x="9025" y="1209"/>
                      <a:pt x="8978" y="1186"/>
                    </a:cubicBezTo>
                    <a:cubicBezTo>
                      <a:pt x="8963" y="1183"/>
                      <a:pt x="8948" y="1181"/>
                      <a:pt x="8932" y="1181"/>
                    </a:cubicBezTo>
                    <a:cubicBezTo>
                      <a:pt x="8882" y="1181"/>
                      <a:pt x="8829" y="1197"/>
                      <a:pt x="8811" y="1233"/>
                    </a:cubicBezTo>
                    <a:cubicBezTo>
                      <a:pt x="8263" y="1924"/>
                      <a:pt x="7620" y="2531"/>
                      <a:pt x="6930" y="3067"/>
                    </a:cubicBezTo>
                    <a:cubicBezTo>
                      <a:pt x="6870" y="3114"/>
                      <a:pt x="6858" y="3210"/>
                      <a:pt x="6906" y="3269"/>
                    </a:cubicBezTo>
                    <a:cubicBezTo>
                      <a:pt x="6936" y="3307"/>
                      <a:pt x="6985" y="3330"/>
                      <a:pt x="7032" y="3330"/>
                    </a:cubicBezTo>
                    <a:cubicBezTo>
                      <a:pt x="7060" y="3330"/>
                      <a:pt x="7086" y="3322"/>
                      <a:pt x="7108" y="3305"/>
                    </a:cubicBezTo>
                    <a:cubicBezTo>
                      <a:pt x="7704" y="2840"/>
                      <a:pt x="8275" y="2305"/>
                      <a:pt x="8775" y="1745"/>
                    </a:cubicBezTo>
                    <a:cubicBezTo>
                      <a:pt x="8799" y="1995"/>
                      <a:pt x="8989" y="2186"/>
                      <a:pt x="9239" y="2186"/>
                    </a:cubicBezTo>
                    <a:cubicBezTo>
                      <a:pt x="9490" y="2186"/>
                      <a:pt x="9704" y="1983"/>
                      <a:pt x="9704" y="1721"/>
                    </a:cubicBezTo>
                    <a:lnTo>
                      <a:pt x="9704" y="459"/>
                    </a:lnTo>
                    <a:cubicBezTo>
                      <a:pt x="9680" y="328"/>
                      <a:pt x="9620" y="209"/>
                      <a:pt x="9513" y="126"/>
                    </a:cubicBezTo>
                    <a:cubicBezTo>
                      <a:pt x="9425" y="47"/>
                      <a:pt x="9319" y="1"/>
                      <a:pt x="9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0279CAE-2B40-B1BA-C8BA-76645A8F07BF}"/>
              </a:ext>
            </a:extLst>
          </p:cNvPr>
          <p:cNvSpPr txBox="1">
            <a:spLocks/>
          </p:cNvSpPr>
          <p:nvPr/>
        </p:nvSpPr>
        <p:spPr>
          <a:xfrm>
            <a:off x="5213507" y="1651137"/>
            <a:ext cx="2837421" cy="597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2250">
              <a:lnSpc>
                <a:spcPts val="2100"/>
              </a:lnSpc>
              <a:spcBef>
                <a:spcPts val="600"/>
              </a:spcBef>
              <a:buNone/>
            </a:pPr>
            <a:r>
              <a:rPr lang="ru-RU" sz="14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Наследование – </a:t>
            </a:r>
            <a: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  <a:t>100% средств на счете на этапе накопления и после назначения периодической выплаты</a:t>
            </a:r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C7E77323-E668-2C5F-6443-08F796606714}"/>
              </a:ext>
            </a:extLst>
          </p:cNvPr>
          <p:cNvSpPr/>
          <p:nvPr/>
        </p:nvSpPr>
        <p:spPr>
          <a:xfrm>
            <a:off x="4295384" y="1730504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FEDFF37-1DE8-7110-7618-0E1AE39FF64C}"/>
              </a:ext>
            </a:extLst>
          </p:cNvPr>
          <p:cNvGrpSpPr/>
          <p:nvPr/>
        </p:nvGrpSpPr>
        <p:grpSpPr>
          <a:xfrm>
            <a:off x="5226157" y="3435353"/>
            <a:ext cx="3701765" cy="1241955"/>
            <a:chOff x="9528728" y="3912751"/>
            <a:chExt cx="1925338" cy="1241955"/>
          </a:xfrm>
        </p:grpSpPr>
        <p:sp>
          <p:nvSpPr>
            <p:cNvPr id="17" name="Объект 2">
              <a:extLst>
                <a:ext uri="{FF2B5EF4-FFF2-40B4-BE49-F238E27FC236}">
                  <a16:creationId xmlns:a16="http://schemas.microsoft.com/office/drawing/2014/main" id="{F9BAFF02-FF02-832B-0FD1-A8840F4FE59E}"/>
                </a:ext>
              </a:extLst>
            </p:cNvPr>
            <p:cNvSpPr txBox="1">
              <a:spLocks/>
            </p:cNvSpPr>
            <p:nvPr/>
          </p:nvSpPr>
          <p:spPr>
            <a:xfrm>
              <a:off x="9528728" y="4639256"/>
              <a:ext cx="1919202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endParaRPr lang="ru-RU" sz="1400" kern="10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Объект 2">
              <a:extLst>
                <a:ext uri="{FF2B5EF4-FFF2-40B4-BE49-F238E27FC236}">
                  <a16:creationId xmlns:a16="http://schemas.microsoft.com/office/drawing/2014/main" id="{2B02A7AB-D308-69A0-7080-6CC8C5A92D39}"/>
                </a:ext>
              </a:extLst>
            </p:cNvPr>
            <p:cNvSpPr txBox="1">
              <a:spLocks/>
            </p:cNvSpPr>
            <p:nvPr/>
          </p:nvSpPr>
          <p:spPr>
            <a:xfrm>
              <a:off x="9534864" y="3912751"/>
              <a:ext cx="1919202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100"/>
                </a:lnSpc>
                <a:spcBef>
                  <a:spcPts val="0"/>
                </a:spcBef>
                <a:buNone/>
              </a:pPr>
              <a:r>
                <a:rPr lang="ru-RU" sz="5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Государственные гарантии сохранности - </a:t>
              </a:r>
              <a:r>
                <a:rPr lang="ru-RU" sz="56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до 2,8 млн руб. на собственные средства и инвестиционный доход, сверх этой суммы гарантируется сумма взноса из ОПС и средства софинансирования</a:t>
              </a:r>
            </a:p>
          </p:txBody>
        </p:sp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D350D327-15A3-384F-476E-391668E34DF0}"/>
              </a:ext>
            </a:extLst>
          </p:cNvPr>
          <p:cNvGrpSpPr/>
          <p:nvPr/>
        </p:nvGrpSpPr>
        <p:grpSpPr>
          <a:xfrm>
            <a:off x="4314323" y="3539535"/>
            <a:ext cx="799591" cy="799591"/>
            <a:chOff x="9997169" y="3012475"/>
            <a:chExt cx="799591" cy="799591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908193E5-ABDA-0358-CBCF-22CDBA06E4C0}"/>
                </a:ext>
              </a:extLst>
            </p:cNvPr>
            <p:cNvSpPr/>
            <p:nvPr/>
          </p:nvSpPr>
          <p:spPr>
            <a:xfrm>
              <a:off x="9997169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8" name="Google Shape;890;p33">
              <a:extLst>
                <a:ext uri="{FF2B5EF4-FFF2-40B4-BE49-F238E27FC236}">
                  <a16:creationId xmlns:a16="http://schemas.microsoft.com/office/drawing/2014/main" id="{FE2B2D38-008C-F1D9-55AA-5CD814955C1B}"/>
                </a:ext>
              </a:extLst>
            </p:cNvPr>
            <p:cNvGrpSpPr/>
            <p:nvPr/>
          </p:nvGrpSpPr>
          <p:grpSpPr>
            <a:xfrm>
              <a:off x="10164386" y="3253525"/>
              <a:ext cx="465156" cy="324954"/>
              <a:chOff x="6849393" y="3733994"/>
              <a:chExt cx="355053" cy="248038"/>
            </a:xfrm>
          </p:grpSpPr>
          <p:sp>
            <p:nvSpPr>
              <p:cNvPr id="129" name="Google Shape;891;p33">
                <a:extLst>
                  <a:ext uri="{FF2B5EF4-FFF2-40B4-BE49-F238E27FC236}">
                    <a16:creationId xmlns:a16="http://schemas.microsoft.com/office/drawing/2014/main" id="{07F5DD4B-5C30-2061-E452-4B1CD3B9684C}"/>
                  </a:ext>
                </a:extLst>
              </p:cNvPr>
              <p:cNvSpPr/>
              <p:nvPr/>
            </p:nvSpPr>
            <p:spPr>
              <a:xfrm>
                <a:off x="6849393" y="3733994"/>
                <a:ext cx="355053" cy="248038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7811" extrusionOk="0">
                    <a:moveTo>
                      <a:pt x="10800" y="357"/>
                    </a:moveTo>
                    <a:cubicBezTo>
                      <a:pt x="10800" y="357"/>
                      <a:pt x="10823" y="357"/>
                      <a:pt x="10823" y="369"/>
                    </a:cubicBezTo>
                    <a:lnTo>
                      <a:pt x="10823" y="5227"/>
                    </a:lnTo>
                    <a:lnTo>
                      <a:pt x="346" y="5239"/>
                    </a:lnTo>
                    <a:cubicBezTo>
                      <a:pt x="346" y="5239"/>
                      <a:pt x="334" y="5239"/>
                      <a:pt x="334" y="5227"/>
                    </a:cubicBezTo>
                    <a:lnTo>
                      <a:pt x="334" y="369"/>
                    </a:lnTo>
                    <a:cubicBezTo>
                      <a:pt x="334" y="369"/>
                      <a:pt x="334" y="357"/>
                      <a:pt x="346" y="357"/>
                    </a:cubicBezTo>
                    <a:close/>
                    <a:moveTo>
                      <a:pt x="10835" y="5572"/>
                    </a:moveTo>
                    <a:lnTo>
                      <a:pt x="10823" y="5977"/>
                    </a:lnTo>
                    <a:lnTo>
                      <a:pt x="10252" y="5977"/>
                    </a:lnTo>
                    <a:cubicBezTo>
                      <a:pt x="10169" y="5977"/>
                      <a:pt x="10073" y="6060"/>
                      <a:pt x="10073" y="6156"/>
                    </a:cubicBezTo>
                    <a:cubicBezTo>
                      <a:pt x="10073" y="6263"/>
                      <a:pt x="10157" y="6334"/>
                      <a:pt x="10252" y="6334"/>
                    </a:cubicBezTo>
                    <a:lnTo>
                      <a:pt x="10823" y="6334"/>
                    </a:lnTo>
                    <a:lnTo>
                      <a:pt x="10823" y="6739"/>
                    </a:lnTo>
                    <a:lnTo>
                      <a:pt x="8014" y="6739"/>
                    </a:lnTo>
                    <a:cubicBezTo>
                      <a:pt x="7918" y="6739"/>
                      <a:pt x="7823" y="6811"/>
                      <a:pt x="7823" y="6918"/>
                    </a:cubicBezTo>
                    <a:cubicBezTo>
                      <a:pt x="7823" y="7013"/>
                      <a:pt x="7906" y="7096"/>
                      <a:pt x="8014" y="7096"/>
                    </a:cubicBezTo>
                    <a:lnTo>
                      <a:pt x="10823" y="7096"/>
                    </a:lnTo>
                    <a:lnTo>
                      <a:pt x="10823" y="7489"/>
                    </a:lnTo>
                    <a:cubicBezTo>
                      <a:pt x="10823" y="7489"/>
                      <a:pt x="10823" y="7501"/>
                      <a:pt x="10812" y="7501"/>
                    </a:cubicBezTo>
                    <a:lnTo>
                      <a:pt x="358" y="7501"/>
                    </a:lnTo>
                    <a:cubicBezTo>
                      <a:pt x="358" y="7501"/>
                      <a:pt x="346" y="7501"/>
                      <a:pt x="346" y="7489"/>
                    </a:cubicBezTo>
                    <a:lnTo>
                      <a:pt x="346" y="7096"/>
                    </a:lnTo>
                    <a:lnTo>
                      <a:pt x="7263" y="7096"/>
                    </a:lnTo>
                    <a:cubicBezTo>
                      <a:pt x="7359" y="7096"/>
                      <a:pt x="7442" y="7025"/>
                      <a:pt x="7442" y="6918"/>
                    </a:cubicBezTo>
                    <a:cubicBezTo>
                      <a:pt x="7442" y="6834"/>
                      <a:pt x="7371" y="6739"/>
                      <a:pt x="7263" y="6739"/>
                    </a:cubicBezTo>
                    <a:lnTo>
                      <a:pt x="346" y="6739"/>
                    </a:lnTo>
                    <a:lnTo>
                      <a:pt x="346" y="6334"/>
                    </a:lnTo>
                    <a:lnTo>
                      <a:pt x="9514" y="6334"/>
                    </a:lnTo>
                    <a:cubicBezTo>
                      <a:pt x="9597" y="6334"/>
                      <a:pt x="9692" y="6263"/>
                      <a:pt x="9692" y="6156"/>
                    </a:cubicBezTo>
                    <a:cubicBezTo>
                      <a:pt x="9692" y="6072"/>
                      <a:pt x="9621" y="5977"/>
                      <a:pt x="9514" y="5977"/>
                    </a:cubicBezTo>
                    <a:lnTo>
                      <a:pt x="346" y="5977"/>
                    </a:lnTo>
                    <a:lnTo>
                      <a:pt x="346" y="5572"/>
                    </a:lnTo>
                    <a:close/>
                    <a:moveTo>
                      <a:pt x="358" y="0"/>
                    </a:moveTo>
                    <a:cubicBezTo>
                      <a:pt x="167" y="0"/>
                      <a:pt x="1" y="167"/>
                      <a:pt x="1" y="357"/>
                    </a:cubicBezTo>
                    <a:lnTo>
                      <a:pt x="1" y="7453"/>
                    </a:lnTo>
                    <a:cubicBezTo>
                      <a:pt x="1" y="7644"/>
                      <a:pt x="167" y="7811"/>
                      <a:pt x="358" y="7811"/>
                    </a:cubicBezTo>
                    <a:lnTo>
                      <a:pt x="10823" y="7811"/>
                    </a:lnTo>
                    <a:cubicBezTo>
                      <a:pt x="11014" y="7811"/>
                      <a:pt x="11181" y="7644"/>
                      <a:pt x="11181" y="7453"/>
                    </a:cubicBezTo>
                    <a:lnTo>
                      <a:pt x="11181" y="357"/>
                    </a:lnTo>
                    <a:cubicBezTo>
                      <a:pt x="11181" y="167"/>
                      <a:pt x="11014" y="0"/>
                      <a:pt x="108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92;p33">
                <a:extLst>
                  <a:ext uri="{FF2B5EF4-FFF2-40B4-BE49-F238E27FC236}">
                    <a16:creationId xmlns:a16="http://schemas.microsoft.com/office/drawing/2014/main" id="{39612691-D2B1-A132-AE9E-DBF56FAD363B}"/>
                  </a:ext>
                </a:extLst>
              </p:cNvPr>
              <p:cNvSpPr/>
              <p:nvPr/>
            </p:nvSpPr>
            <p:spPr>
              <a:xfrm>
                <a:off x="7080411" y="3758192"/>
                <a:ext cx="100219" cy="129687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4084" extrusionOk="0">
                    <a:moveTo>
                      <a:pt x="179" y="0"/>
                    </a:moveTo>
                    <a:cubicBezTo>
                      <a:pt x="96" y="0"/>
                      <a:pt x="0" y="72"/>
                      <a:pt x="0" y="179"/>
                    </a:cubicBezTo>
                    <a:cubicBezTo>
                      <a:pt x="0" y="274"/>
                      <a:pt x="84" y="357"/>
                      <a:pt x="179" y="357"/>
                    </a:cubicBezTo>
                    <a:lnTo>
                      <a:pt x="2072" y="357"/>
                    </a:lnTo>
                    <a:cubicBezTo>
                      <a:pt x="2144" y="726"/>
                      <a:pt x="2429" y="1012"/>
                      <a:pt x="2798" y="1084"/>
                    </a:cubicBezTo>
                    <a:lnTo>
                      <a:pt x="2798" y="3001"/>
                    </a:lnTo>
                    <a:cubicBezTo>
                      <a:pt x="2429" y="3072"/>
                      <a:pt x="2144" y="3358"/>
                      <a:pt x="2072" y="3727"/>
                    </a:cubicBezTo>
                    <a:lnTo>
                      <a:pt x="179" y="3727"/>
                    </a:lnTo>
                    <a:cubicBezTo>
                      <a:pt x="96" y="3727"/>
                      <a:pt x="0" y="3810"/>
                      <a:pt x="0" y="3905"/>
                    </a:cubicBezTo>
                    <a:cubicBezTo>
                      <a:pt x="0" y="4013"/>
                      <a:pt x="84" y="4084"/>
                      <a:pt x="179" y="4084"/>
                    </a:cubicBezTo>
                    <a:lnTo>
                      <a:pt x="2239" y="4084"/>
                    </a:lnTo>
                    <a:cubicBezTo>
                      <a:pt x="2322" y="4084"/>
                      <a:pt x="2417" y="4013"/>
                      <a:pt x="2417" y="3905"/>
                    </a:cubicBezTo>
                    <a:cubicBezTo>
                      <a:pt x="2417" y="3596"/>
                      <a:pt x="2667" y="3346"/>
                      <a:pt x="2977" y="3346"/>
                    </a:cubicBezTo>
                    <a:cubicBezTo>
                      <a:pt x="3072" y="3346"/>
                      <a:pt x="3156" y="3274"/>
                      <a:pt x="3156" y="3167"/>
                    </a:cubicBezTo>
                    <a:lnTo>
                      <a:pt x="3156" y="917"/>
                    </a:lnTo>
                    <a:cubicBezTo>
                      <a:pt x="3156" y="810"/>
                      <a:pt x="3072" y="738"/>
                      <a:pt x="2977" y="738"/>
                    </a:cubicBezTo>
                    <a:cubicBezTo>
                      <a:pt x="2667" y="738"/>
                      <a:pt x="2417" y="488"/>
                      <a:pt x="2417" y="179"/>
                    </a:cubicBezTo>
                    <a:cubicBezTo>
                      <a:pt x="2417" y="83"/>
                      <a:pt x="2346" y="0"/>
                      <a:pt x="2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93;p33">
                <a:extLst>
                  <a:ext uri="{FF2B5EF4-FFF2-40B4-BE49-F238E27FC236}">
                    <a16:creationId xmlns:a16="http://schemas.microsoft.com/office/drawing/2014/main" id="{271E6E06-B5F7-24D0-4D3F-735CA60816D5}"/>
                  </a:ext>
                </a:extLst>
              </p:cNvPr>
              <p:cNvSpPr/>
              <p:nvPr/>
            </p:nvSpPr>
            <p:spPr>
              <a:xfrm>
                <a:off x="6873209" y="3757811"/>
                <a:ext cx="100219" cy="130068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4096" extrusionOk="0">
                    <a:moveTo>
                      <a:pt x="918" y="0"/>
                    </a:moveTo>
                    <a:cubicBezTo>
                      <a:pt x="834" y="0"/>
                      <a:pt x="739" y="84"/>
                      <a:pt x="739" y="191"/>
                    </a:cubicBezTo>
                    <a:cubicBezTo>
                      <a:pt x="739" y="500"/>
                      <a:pt x="489" y="750"/>
                      <a:pt x="179" y="750"/>
                    </a:cubicBezTo>
                    <a:cubicBezTo>
                      <a:pt x="84" y="750"/>
                      <a:pt x="1" y="822"/>
                      <a:pt x="1" y="929"/>
                    </a:cubicBezTo>
                    <a:lnTo>
                      <a:pt x="1" y="3179"/>
                    </a:lnTo>
                    <a:cubicBezTo>
                      <a:pt x="1" y="3263"/>
                      <a:pt x="72" y="3358"/>
                      <a:pt x="179" y="3358"/>
                    </a:cubicBezTo>
                    <a:cubicBezTo>
                      <a:pt x="489" y="3358"/>
                      <a:pt x="739" y="3608"/>
                      <a:pt x="739" y="3917"/>
                    </a:cubicBezTo>
                    <a:cubicBezTo>
                      <a:pt x="739" y="4013"/>
                      <a:pt x="810" y="4096"/>
                      <a:pt x="918" y="4096"/>
                    </a:cubicBezTo>
                    <a:lnTo>
                      <a:pt x="2977" y="4096"/>
                    </a:lnTo>
                    <a:cubicBezTo>
                      <a:pt x="3061" y="4096"/>
                      <a:pt x="3156" y="4025"/>
                      <a:pt x="3156" y="3917"/>
                    </a:cubicBezTo>
                    <a:cubicBezTo>
                      <a:pt x="3132" y="3822"/>
                      <a:pt x="3061" y="3739"/>
                      <a:pt x="2977" y="3739"/>
                    </a:cubicBezTo>
                    <a:lnTo>
                      <a:pt x="1084" y="3739"/>
                    </a:lnTo>
                    <a:cubicBezTo>
                      <a:pt x="1013" y="3370"/>
                      <a:pt x="727" y="3084"/>
                      <a:pt x="346" y="3013"/>
                    </a:cubicBezTo>
                    <a:lnTo>
                      <a:pt x="346" y="1096"/>
                    </a:lnTo>
                    <a:cubicBezTo>
                      <a:pt x="727" y="1024"/>
                      <a:pt x="1013" y="738"/>
                      <a:pt x="1084" y="369"/>
                    </a:cubicBezTo>
                    <a:lnTo>
                      <a:pt x="2977" y="369"/>
                    </a:lnTo>
                    <a:cubicBezTo>
                      <a:pt x="3061" y="369"/>
                      <a:pt x="3156" y="286"/>
                      <a:pt x="3156" y="191"/>
                    </a:cubicBezTo>
                    <a:cubicBezTo>
                      <a:pt x="3156" y="95"/>
                      <a:pt x="3073" y="0"/>
                      <a:pt x="29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94;p33">
                <a:extLst>
                  <a:ext uri="{FF2B5EF4-FFF2-40B4-BE49-F238E27FC236}">
                    <a16:creationId xmlns:a16="http://schemas.microsoft.com/office/drawing/2014/main" id="{47B4AF1B-B362-DD58-3D39-891C23D7B623}"/>
                  </a:ext>
                </a:extLst>
              </p:cNvPr>
              <p:cNvSpPr/>
              <p:nvPr/>
            </p:nvSpPr>
            <p:spPr>
              <a:xfrm>
                <a:off x="6962060" y="3758192"/>
                <a:ext cx="129338" cy="129338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4073" extrusionOk="0">
                    <a:moveTo>
                      <a:pt x="2037" y="334"/>
                    </a:moveTo>
                    <a:cubicBezTo>
                      <a:pt x="2977" y="334"/>
                      <a:pt x="3727" y="1096"/>
                      <a:pt x="3727" y="2036"/>
                    </a:cubicBezTo>
                    <a:cubicBezTo>
                      <a:pt x="3727" y="2977"/>
                      <a:pt x="2977" y="3727"/>
                      <a:pt x="2037" y="3727"/>
                    </a:cubicBezTo>
                    <a:cubicBezTo>
                      <a:pt x="1096" y="3727"/>
                      <a:pt x="334" y="2977"/>
                      <a:pt x="334" y="2036"/>
                    </a:cubicBezTo>
                    <a:cubicBezTo>
                      <a:pt x="334" y="1096"/>
                      <a:pt x="1096" y="334"/>
                      <a:pt x="2037" y="334"/>
                    </a:cubicBezTo>
                    <a:close/>
                    <a:moveTo>
                      <a:pt x="2037" y="0"/>
                    </a:moveTo>
                    <a:cubicBezTo>
                      <a:pt x="906" y="0"/>
                      <a:pt x="1" y="917"/>
                      <a:pt x="1" y="2036"/>
                    </a:cubicBezTo>
                    <a:cubicBezTo>
                      <a:pt x="1" y="3155"/>
                      <a:pt x="918" y="4072"/>
                      <a:pt x="2037" y="4072"/>
                    </a:cubicBezTo>
                    <a:cubicBezTo>
                      <a:pt x="3156" y="4072"/>
                      <a:pt x="4073" y="3155"/>
                      <a:pt x="4073" y="2036"/>
                    </a:cubicBezTo>
                    <a:cubicBezTo>
                      <a:pt x="4073" y="905"/>
                      <a:pt x="3168" y="0"/>
                      <a:pt x="20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" name="Google Shape;4033;p39">
            <a:extLst>
              <a:ext uri="{FF2B5EF4-FFF2-40B4-BE49-F238E27FC236}">
                <a16:creationId xmlns:a16="http://schemas.microsoft.com/office/drawing/2014/main" id="{F3441567-5BF1-42FB-AFFA-7487EE727CC6}"/>
              </a:ext>
            </a:extLst>
          </p:cNvPr>
          <p:cNvSpPr/>
          <p:nvPr/>
        </p:nvSpPr>
        <p:spPr>
          <a:xfrm>
            <a:off x="4464141" y="1929050"/>
            <a:ext cx="463616" cy="356448"/>
          </a:xfrm>
          <a:custGeom>
            <a:avLst/>
            <a:gdLst/>
            <a:ahLst/>
            <a:cxnLst/>
            <a:rect l="l" t="t" r="r" b="b"/>
            <a:pathLst>
              <a:path w="11538" h="8871" extrusionOk="0">
                <a:moveTo>
                  <a:pt x="9728" y="2703"/>
                </a:moveTo>
                <a:cubicBezTo>
                  <a:pt x="10049" y="2703"/>
                  <a:pt x="10287" y="2917"/>
                  <a:pt x="10287" y="3167"/>
                </a:cubicBezTo>
                <a:lnTo>
                  <a:pt x="10287" y="3203"/>
                </a:lnTo>
                <a:cubicBezTo>
                  <a:pt x="10121" y="3120"/>
                  <a:pt x="9930" y="3096"/>
                  <a:pt x="9728" y="3096"/>
                </a:cubicBezTo>
                <a:cubicBezTo>
                  <a:pt x="9537" y="3096"/>
                  <a:pt x="9347" y="3143"/>
                  <a:pt x="9180" y="3203"/>
                </a:cubicBezTo>
                <a:lnTo>
                  <a:pt x="9180" y="3167"/>
                </a:lnTo>
                <a:cubicBezTo>
                  <a:pt x="9180" y="2917"/>
                  <a:pt x="9430" y="2703"/>
                  <a:pt x="9728" y="2703"/>
                </a:cubicBezTo>
                <a:close/>
                <a:moveTo>
                  <a:pt x="9728" y="3405"/>
                </a:moveTo>
                <a:cubicBezTo>
                  <a:pt x="10347" y="3405"/>
                  <a:pt x="10835" y="3893"/>
                  <a:pt x="10835" y="4513"/>
                </a:cubicBezTo>
                <a:cubicBezTo>
                  <a:pt x="10835" y="4632"/>
                  <a:pt x="10811" y="4751"/>
                  <a:pt x="10775" y="4846"/>
                </a:cubicBezTo>
                <a:cubicBezTo>
                  <a:pt x="10299" y="4358"/>
                  <a:pt x="9454" y="4167"/>
                  <a:pt x="9406" y="4167"/>
                </a:cubicBezTo>
                <a:cubicBezTo>
                  <a:pt x="9392" y="4160"/>
                  <a:pt x="9377" y="4157"/>
                  <a:pt x="9362" y="4157"/>
                </a:cubicBezTo>
                <a:cubicBezTo>
                  <a:pt x="9325" y="4157"/>
                  <a:pt x="9285" y="4174"/>
                  <a:pt x="9251" y="4191"/>
                </a:cubicBezTo>
                <a:cubicBezTo>
                  <a:pt x="9216" y="4227"/>
                  <a:pt x="9192" y="4274"/>
                  <a:pt x="9192" y="4334"/>
                </a:cubicBezTo>
                <a:cubicBezTo>
                  <a:pt x="9192" y="4334"/>
                  <a:pt x="9180" y="4441"/>
                  <a:pt x="9061" y="4572"/>
                </a:cubicBezTo>
                <a:cubicBezTo>
                  <a:pt x="9001" y="4632"/>
                  <a:pt x="9001" y="4751"/>
                  <a:pt x="9061" y="4810"/>
                </a:cubicBezTo>
                <a:cubicBezTo>
                  <a:pt x="9091" y="4840"/>
                  <a:pt x="9135" y="4855"/>
                  <a:pt x="9180" y="4855"/>
                </a:cubicBezTo>
                <a:cubicBezTo>
                  <a:pt x="9225" y="4855"/>
                  <a:pt x="9269" y="4840"/>
                  <a:pt x="9299" y="4810"/>
                </a:cubicBezTo>
                <a:cubicBezTo>
                  <a:pt x="9394" y="4715"/>
                  <a:pt x="9454" y="4608"/>
                  <a:pt x="9478" y="4536"/>
                </a:cubicBezTo>
                <a:cubicBezTo>
                  <a:pt x="9763" y="4632"/>
                  <a:pt x="10359" y="4834"/>
                  <a:pt x="10621" y="5203"/>
                </a:cubicBezTo>
                <a:cubicBezTo>
                  <a:pt x="10561" y="5668"/>
                  <a:pt x="10192" y="5977"/>
                  <a:pt x="9728" y="5977"/>
                </a:cubicBezTo>
                <a:cubicBezTo>
                  <a:pt x="9251" y="5977"/>
                  <a:pt x="8870" y="5620"/>
                  <a:pt x="8823" y="5167"/>
                </a:cubicBezTo>
                <a:cubicBezTo>
                  <a:pt x="8823" y="5132"/>
                  <a:pt x="8811" y="5120"/>
                  <a:pt x="8799" y="5084"/>
                </a:cubicBezTo>
                <a:cubicBezTo>
                  <a:pt x="8692" y="4906"/>
                  <a:pt x="8632" y="4715"/>
                  <a:pt x="8632" y="4513"/>
                </a:cubicBezTo>
                <a:cubicBezTo>
                  <a:pt x="8632" y="3893"/>
                  <a:pt x="9120" y="3405"/>
                  <a:pt x="9728" y="3405"/>
                </a:cubicBezTo>
                <a:close/>
                <a:moveTo>
                  <a:pt x="3048" y="3405"/>
                </a:moveTo>
                <a:lnTo>
                  <a:pt x="3048" y="4108"/>
                </a:lnTo>
                <a:cubicBezTo>
                  <a:pt x="3048" y="4227"/>
                  <a:pt x="3024" y="4334"/>
                  <a:pt x="2977" y="4429"/>
                </a:cubicBezTo>
                <a:lnTo>
                  <a:pt x="2882" y="4608"/>
                </a:lnTo>
                <a:cubicBezTo>
                  <a:pt x="2870" y="4644"/>
                  <a:pt x="2870" y="4655"/>
                  <a:pt x="2870" y="4691"/>
                </a:cubicBezTo>
                <a:lnTo>
                  <a:pt x="2870" y="5048"/>
                </a:lnTo>
                <a:cubicBezTo>
                  <a:pt x="2870" y="5298"/>
                  <a:pt x="2763" y="5537"/>
                  <a:pt x="2584" y="5703"/>
                </a:cubicBezTo>
                <a:cubicBezTo>
                  <a:pt x="2413" y="5885"/>
                  <a:pt x="2203" y="5981"/>
                  <a:pt x="1989" y="5981"/>
                </a:cubicBezTo>
                <a:cubicBezTo>
                  <a:pt x="1965" y="5981"/>
                  <a:pt x="1941" y="5979"/>
                  <a:pt x="1917" y="5977"/>
                </a:cubicBezTo>
                <a:cubicBezTo>
                  <a:pt x="1429" y="5965"/>
                  <a:pt x="1024" y="5537"/>
                  <a:pt x="1024" y="5013"/>
                </a:cubicBezTo>
                <a:lnTo>
                  <a:pt x="1024" y="4703"/>
                </a:lnTo>
                <a:cubicBezTo>
                  <a:pt x="1024" y="4667"/>
                  <a:pt x="1024" y="4644"/>
                  <a:pt x="1012" y="4632"/>
                </a:cubicBezTo>
                <a:lnTo>
                  <a:pt x="905" y="4417"/>
                </a:lnTo>
                <a:cubicBezTo>
                  <a:pt x="858" y="4346"/>
                  <a:pt x="846" y="4251"/>
                  <a:pt x="846" y="4167"/>
                </a:cubicBezTo>
                <a:lnTo>
                  <a:pt x="846" y="4144"/>
                </a:lnTo>
                <a:cubicBezTo>
                  <a:pt x="846" y="3751"/>
                  <a:pt x="1179" y="3405"/>
                  <a:pt x="1596" y="3405"/>
                </a:cubicBezTo>
                <a:close/>
                <a:moveTo>
                  <a:pt x="5763" y="322"/>
                </a:moveTo>
                <a:cubicBezTo>
                  <a:pt x="6358" y="322"/>
                  <a:pt x="6870" y="536"/>
                  <a:pt x="7263" y="905"/>
                </a:cubicBezTo>
                <a:cubicBezTo>
                  <a:pt x="7668" y="1298"/>
                  <a:pt x="7882" y="1858"/>
                  <a:pt x="7942" y="2524"/>
                </a:cubicBezTo>
                <a:cubicBezTo>
                  <a:pt x="8085" y="4346"/>
                  <a:pt x="8227" y="5346"/>
                  <a:pt x="8287" y="5703"/>
                </a:cubicBezTo>
                <a:lnTo>
                  <a:pt x="8287" y="5715"/>
                </a:lnTo>
                <a:cubicBezTo>
                  <a:pt x="8108" y="5834"/>
                  <a:pt x="7763" y="6025"/>
                  <a:pt x="7215" y="6179"/>
                </a:cubicBezTo>
                <a:lnTo>
                  <a:pt x="6930" y="6060"/>
                </a:lnTo>
                <a:cubicBezTo>
                  <a:pt x="6858" y="6025"/>
                  <a:pt x="6811" y="5953"/>
                  <a:pt x="6811" y="5882"/>
                </a:cubicBezTo>
                <a:lnTo>
                  <a:pt x="6811" y="5298"/>
                </a:lnTo>
                <a:cubicBezTo>
                  <a:pt x="7370" y="4941"/>
                  <a:pt x="7727" y="4334"/>
                  <a:pt x="7727" y="3632"/>
                </a:cubicBezTo>
                <a:lnTo>
                  <a:pt x="7727" y="3322"/>
                </a:lnTo>
                <a:cubicBezTo>
                  <a:pt x="7727" y="3108"/>
                  <a:pt x="7632" y="2917"/>
                  <a:pt x="7489" y="2786"/>
                </a:cubicBezTo>
                <a:cubicBezTo>
                  <a:pt x="7144" y="2489"/>
                  <a:pt x="6370" y="1965"/>
                  <a:pt x="5025" y="1834"/>
                </a:cubicBezTo>
                <a:cubicBezTo>
                  <a:pt x="5015" y="1831"/>
                  <a:pt x="5005" y="1830"/>
                  <a:pt x="4995" y="1830"/>
                </a:cubicBezTo>
                <a:cubicBezTo>
                  <a:pt x="4920" y="1830"/>
                  <a:pt x="4846" y="1903"/>
                  <a:pt x="4846" y="1977"/>
                </a:cubicBezTo>
                <a:cubicBezTo>
                  <a:pt x="4834" y="2072"/>
                  <a:pt x="4906" y="2155"/>
                  <a:pt x="5001" y="2155"/>
                </a:cubicBezTo>
                <a:cubicBezTo>
                  <a:pt x="6251" y="2274"/>
                  <a:pt x="6954" y="2750"/>
                  <a:pt x="7263" y="3024"/>
                </a:cubicBezTo>
                <a:cubicBezTo>
                  <a:pt x="7335" y="3096"/>
                  <a:pt x="7382" y="3179"/>
                  <a:pt x="7382" y="3298"/>
                </a:cubicBezTo>
                <a:lnTo>
                  <a:pt x="7382" y="3620"/>
                </a:lnTo>
                <a:cubicBezTo>
                  <a:pt x="7382" y="4525"/>
                  <a:pt x="6632" y="5251"/>
                  <a:pt x="5739" y="5251"/>
                </a:cubicBezTo>
                <a:cubicBezTo>
                  <a:pt x="4846" y="5251"/>
                  <a:pt x="4108" y="4513"/>
                  <a:pt x="4108" y="3620"/>
                </a:cubicBezTo>
                <a:lnTo>
                  <a:pt x="4108" y="3465"/>
                </a:lnTo>
                <a:cubicBezTo>
                  <a:pt x="4108" y="3405"/>
                  <a:pt x="4132" y="3346"/>
                  <a:pt x="4191" y="3298"/>
                </a:cubicBezTo>
                <a:cubicBezTo>
                  <a:pt x="4406" y="3179"/>
                  <a:pt x="4691" y="2965"/>
                  <a:pt x="4822" y="2572"/>
                </a:cubicBezTo>
                <a:cubicBezTo>
                  <a:pt x="4846" y="2489"/>
                  <a:pt x="4810" y="2393"/>
                  <a:pt x="4715" y="2369"/>
                </a:cubicBezTo>
                <a:cubicBezTo>
                  <a:pt x="4696" y="2361"/>
                  <a:pt x="4676" y="2357"/>
                  <a:pt x="4657" y="2357"/>
                </a:cubicBezTo>
                <a:cubicBezTo>
                  <a:pt x="4592" y="2357"/>
                  <a:pt x="4531" y="2401"/>
                  <a:pt x="4513" y="2465"/>
                </a:cubicBezTo>
                <a:cubicBezTo>
                  <a:pt x="4417" y="2750"/>
                  <a:pt x="4191" y="2917"/>
                  <a:pt x="4048" y="3024"/>
                </a:cubicBezTo>
                <a:cubicBezTo>
                  <a:pt x="3882" y="3108"/>
                  <a:pt x="3775" y="3286"/>
                  <a:pt x="3775" y="3465"/>
                </a:cubicBezTo>
                <a:lnTo>
                  <a:pt x="3775" y="3620"/>
                </a:lnTo>
                <a:cubicBezTo>
                  <a:pt x="3775" y="4310"/>
                  <a:pt x="4132" y="4929"/>
                  <a:pt x="4691" y="5287"/>
                </a:cubicBezTo>
                <a:lnTo>
                  <a:pt x="4691" y="5858"/>
                </a:lnTo>
                <a:cubicBezTo>
                  <a:pt x="4691" y="5941"/>
                  <a:pt x="4644" y="6013"/>
                  <a:pt x="4572" y="6037"/>
                </a:cubicBezTo>
                <a:lnTo>
                  <a:pt x="4287" y="6156"/>
                </a:lnTo>
                <a:cubicBezTo>
                  <a:pt x="3739" y="6013"/>
                  <a:pt x="3394" y="5822"/>
                  <a:pt x="3227" y="5715"/>
                </a:cubicBezTo>
                <a:lnTo>
                  <a:pt x="3227" y="5703"/>
                </a:lnTo>
                <a:cubicBezTo>
                  <a:pt x="3286" y="5346"/>
                  <a:pt x="3441" y="4346"/>
                  <a:pt x="3572" y="2524"/>
                </a:cubicBezTo>
                <a:cubicBezTo>
                  <a:pt x="3620" y="1858"/>
                  <a:pt x="3858" y="1310"/>
                  <a:pt x="4251" y="905"/>
                </a:cubicBezTo>
                <a:cubicBezTo>
                  <a:pt x="4644" y="524"/>
                  <a:pt x="5168" y="322"/>
                  <a:pt x="5763" y="322"/>
                </a:cubicBezTo>
                <a:close/>
                <a:moveTo>
                  <a:pt x="2917" y="5870"/>
                </a:moveTo>
                <a:cubicBezTo>
                  <a:pt x="2941" y="5929"/>
                  <a:pt x="2989" y="5977"/>
                  <a:pt x="3036" y="6013"/>
                </a:cubicBezTo>
                <a:cubicBezTo>
                  <a:pt x="3167" y="6096"/>
                  <a:pt x="3417" y="6251"/>
                  <a:pt x="3810" y="6382"/>
                </a:cubicBezTo>
                <a:lnTo>
                  <a:pt x="3334" y="6596"/>
                </a:lnTo>
                <a:lnTo>
                  <a:pt x="2798" y="6441"/>
                </a:lnTo>
                <a:cubicBezTo>
                  <a:pt x="2667" y="6394"/>
                  <a:pt x="2667" y="6382"/>
                  <a:pt x="2667" y="6358"/>
                </a:cubicBezTo>
                <a:lnTo>
                  <a:pt x="2667" y="6120"/>
                </a:lnTo>
                <a:cubicBezTo>
                  <a:pt x="2727" y="6072"/>
                  <a:pt x="2763" y="6025"/>
                  <a:pt x="2822" y="5977"/>
                </a:cubicBezTo>
                <a:cubicBezTo>
                  <a:pt x="2858" y="5953"/>
                  <a:pt x="2882" y="5906"/>
                  <a:pt x="2917" y="5870"/>
                </a:cubicBezTo>
                <a:close/>
                <a:moveTo>
                  <a:pt x="8620" y="5620"/>
                </a:moveTo>
                <a:cubicBezTo>
                  <a:pt x="8704" y="5822"/>
                  <a:pt x="8859" y="5977"/>
                  <a:pt x="9037" y="6096"/>
                </a:cubicBezTo>
                <a:lnTo>
                  <a:pt x="9037" y="6453"/>
                </a:lnTo>
                <a:lnTo>
                  <a:pt x="9013" y="6453"/>
                </a:lnTo>
                <a:lnTo>
                  <a:pt x="8478" y="6739"/>
                </a:lnTo>
                <a:cubicBezTo>
                  <a:pt x="8478" y="6739"/>
                  <a:pt x="8466" y="6739"/>
                  <a:pt x="8466" y="6727"/>
                </a:cubicBezTo>
                <a:lnTo>
                  <a:pt x="7692" y="6382"/>
                </a:lnTo>
                <a:cubicBezTo>
                  <a:pt x="8061" y="6251"/>
                  <a:pt x="8335" y="6096"/>
                  <a:pt x="8466" y="6013"/>
                </a:cubicBezTo>
                <a:cubicBezTo>
                  <a:pt x="8585" y="5941"/>
                  <a:pt x="8644" y="5798"/>
                  <a:pt x="8620" y="5656"/>
                </a:cubicBezTo>
                <a:lnTo>
                  <a:pt x="8620" y="5620"/>
                </a:lnTo>
                <a:close/>
                <a:moveTo>
                  <a:pt x="2322" y="6263"/>
                </a:moveTo>
                <a:lnTo>
                  <a:pt x="2322" y="6334"/>
                </a:lnTo>
                <a:cubicBezTo>
                  <a:pt x="2322" y="6370"/>
                  <a:pt x="2322" y="6418"/>
                  <a:pt x="2334" y="6441"/>
                </a:cubicBezTo>
                <a:lnTo>
                  <a:pt x="1929" y="6834"/>
                </a:lnTo>
                <a:lnTo>
                  <a:pt x="1548" y="6441"/>
                </a:lnTo>
                <a:cubicBezTo>
                  <a:pt x="1560" y="6418"/>
                  <a:pt x="1560" y="6382"/>
                  <a:pt x="1560" y="6334"/>
                </a:cubicBezTo>
                <a:lnTo>
                  <a:pt x="1560" y="6263"/>
                </a:lnTo>
                <a:cubicBezTo>
                  <a:pt x="1667" y="6299"/>
                  <a:pt x="1786" y="6322"/>
                  <a:pt x="1905" y="6322"/>
                </a:cubicBezTo>
                <a:lnTo>
                  <a:pt x="1953" y="6322"/>
                </a:lnTo>
                <a:cubicBezTo>
                  <a:pt x="2084" y="6322"/>
                  <a:pt x="2203" y="6310"/>
                  <a:pt x="2322" y="6263"/>
                </a:cubicBezTo>
                <a:close/>
                <a:moveTo>
                  <a:pt x="10109" y="6275"/>
                </a:moveTo>
                <a:lnTo>
                  <a:pt x="10109" y="6453"/>
                </a:lnTo>
                <a:cubicBezTo>
                  <a:pt x="10109" y="6513"/>
                  <a:pt x="10121" y="6572"/>
                  <a:pt x="10144" y="6620"/>
                </a:cubicBezTo>
                <a:lnTo>
                  <a:pt x="10002" y="6775"/>
                </a:lnTo>
                <a:cubicBezTo>
                  <a:pt x="9924" y="6840"/>
                  <a:pt x="9832" y="6873"/>
                  <a:pt x="9740" y="6873"/>
                </a:cubicBezTo>
                <a:cubicBezTo>
                  <a:pt x="9647" y="6873"/>
                  <a:pt x="9555" y="6840"/>
                  <a:pt x="9478" y="6775"/>
                </a:cubicBezTo>
                <a:lnTo>
                  <a:pt x="9311" y="6620"/>
                </a:lnTo>
                <a:cubicBezTo>
                  <a:pt x="9347" y="6572"/>
                  <a:pt x="9359" y="6513"/>
                  <a:pt x="9359" y="6453"/>
                </a:cubicBezTo>
                <a:lnTo>
                  <a:pt x="9359" y="6275"/>
                </a:lnTo>
                <a:cubicBezTo>
                  <a:pt x="9478" y="6310"/>
                  <a:pt x="9597" y="6334"/>
                  <a:pt x="9728" y="6334"/>
                </a:cubicBezTo>
                <a:cubicBezTo>
                  <a:pt x="9859" y="6334"/>
                  <a:pt x="9978" y="6322"/>
                  <a:pt x="10109" y="6275"/>
                </a:cubicBezTo>
                <a:close/>
                <a:moveTo>
                  <a:pt x="6501" y="5477"/>
                </a:moveTo>
                <a:lnTo>
                  <a:pt x="6501" y="5882"/>
                </a:lnTo>
                <a:cubicBezTo>
                  <a:pt x="6501" y="6084"/>
                  <a:pt x="6620" y="6275"/>
                  <a:pt x="6811" y="6370"/>
                </a:cubicBezTo>
                <a:lnTo>
                  <a:pt x="7073" y="6477"/>
                </a:lnTo>
                <a:cubicBezTo>
                  <a:pt x="6799" y="6953"/>
                  <a:pt x="6299" y="7263"/>
                  <a:pt x="5739" y="7263"/>
                </a:cubicBezTo>
                <a:cubicBezTo>
                  <a:pt x="5191" y="7263"/>
                  <a:pt x="4691" y="6953"/>
                  <a:pt x="4453" y="6477"/>
                </a:cubicBezTo>
                <a:lnTo>
                  <a:pt x="4703" y="6370"/>
                </a:lnTo>
                <a:cubicBezTo>
                  <a:pt x="4894" y="6275"/>
                  <a:pt x="5013" y="6084"/>
                  <a:pt x="5013" y="5882"/>
                </a:cubicBezTo>
                <a:lnTo>
                  <a:pt x="5013" y="5477"/>
                </a:lnTo>
                <a:cubicBezTo>
                  <a:pt x="5239" y="5560"/>
                  <a:pt x="5489" y="5620"/>
                  <a:pt x="5763" y="5620"/>
                </a:cubicBezTo>
                <a:cubicBezTo>
                  <a:pt x="6025" y="5620"/>
                  <a:pt x="6263" y="5584"/>
                  <a:pt x="6501" y="5477"/>
                </a:cubicBezTo>
                <a:close/>
                <a:moveTo>
                  <a:pt x="5763" y="0"/>
                </a:moveTo>
                <a:cubicBezTo>
                  <a:pt x="5072" y="0"/>
                  <a:pt x="4465" y="238"/>
                  <a:pt x="4013" y="679"/>
                </a:cubicBezTo>
                <a:cubicBezTo>
                  <a:pt x="3560" y="1131"/>
                  <a:pt x="3286" y="1774"/>
                  <a:pt x="3239" y="2512"/>
                </a:cubicBezTo>
                <a:cubicBezTo>
                  <a:pt x="3227" y="2703"/>
                  <a:pt x="3215" y="2905"/>
                  <a:pt x="3203" y="3084"/>
                </a:cubicBezTo>
                <a:lnTo>
                  <a:pt x="1608" y="3084"/>
                </a:lnTo>
                <a:cubicBezTo>
                  <a:pt x="1012" y="3084"/>
                  <a:pt x="536" y="3560"/>
                  <a:pt x="536" y="4155"/>
                </a:cubicBezTo>
                <a:lnTo>
                  <a:pt x="536" y="4167"/>
                </a:lnTo>
                <a:cubicBezTo>
                  <a:pt x="536" y="4298"/>
                  <a:pt x="560" y="4453"/>
                  <a:pt x="619" y="4572"/>
                </a:cubicBezTo>
                <a:lnTo>
                  <a:pt x="715" y="4751"/>
                </a:lnTo>
                <a:lnTo>
                  <a:pt x="715" y="5025"/>
                </a:lnTo>
                <a:cubicBezTo>
                  <a:pt x="715" y="5465"/>
                  <a:pt x="941" y="5858"/>
                  <a:pt x="1262" y="6096"/>
                </a:cubicBezTo>
                <a:lnTo>
                  <a:pt x="1262" y="6334"/>
                </a:lnTo>
                <a:cubicBezTo>
                  <a:pt x="1262" y="6370"/>
                  <a:pt x="1250" y="6394"/>
                  <a:pt x="1215" y="6418"/>
                </a:cubicBezTo>
                <a:lnTo>
                  <a:pt x="524" y="6608"/>
                </a:lnTo>
                <a:cubicBezTo>
                  <a:pt x="226" y="6691"/>
                  <a:pt x="0" y="6977"/>
                  <a:pt x="0" y="7287"/>
                </a:cubicBezTo>
                <a:lnTo>
                  <a:pt x="0" y="8692"/>
                </a:lnTo>
                <a:cubicBezTo>
                  <a:pt x="0" y="8775"/>
                  <a:pt x="72" y="8858"/>
                  <a:pt x="167" y="8858"/>
                </a:cubicBezTo>
                <a:cubicBezTo>
                  <a:pt x="250" y="8858"/>
                  <a:pt x="322" y="8775"/>
                  <a:pt x="322" y="8692"/>
                </a:cubicBezTo>
                <a:lnTo>
                  <a:pt x="322" y="7287"/>
                </a:lnTo>
                <a:cubicBezTo>
                  <a:pt x="322" y="7132"/>
                  <a:pt x="441" y="6977"/>
                  <a:pt x="596" y="6930"/>
                </a:cubicBezTo>
                <a:lnTo>
                  <a:pt x="1298" y="6739"/>
                </a:lnTo>
                <a:cubicBezTo>
                  <a:pt x="1322" y="6739"/>
                  <a:pt x="1334" y="6727"/>
                  <a:pt x="1369" y="6715"/>
                </a:cubicBezTo>
                <a:lnTo>
                  <a:pt x="1798" y="7144"/>
                </a:lnTo>
                <a:lnTo>
                  <a:pt x="1798" y="8704"/>
                </a:lnTo>
                <a:cubicBezTo>
                  <a:pt x="1798" y="8799"/>
                  <a:pt x="1870" y="8870"/>
                  <a:pt x="1965" y="8870"/>
                </a:cubicBezTo>
                <a:cubicBezTo>
                  <a:pt x="2048" y="8870"/>
                  <a:pt x="2131" y="8799"/>
                  <a:pt x="2131" y="8704"/>
                </a:cubicBezTo>
                <a:lnTo>
                  <a:pt x="2131" y="7144"/>
                </a:lnTo>
                <a:lnTo>
                  <a:pt x="2560" y="6715"/>
                </a:lnTo>
                <a:cubicBezTo>
                  <a:pt x="2620" y="6739"/>
                  <a:pt x="2679" y="6751"/>
                  <a:pt x="2727" y="6775"/>
                </a:cubicBezTo>
                <a:lnTo>
                  <a:pt x="2905" y="6811"/>
                </a:lnTo>
                <a:cubicBezTo>
                  <a:pt x="2667" y="6977"/>
                  <a:pt x="2524" y="7251"/>
                  <a:pt x="2524" y="7549"/>
                </a:cubicBezTo>
                <a:lnTo>
                  <a:pt x="2524" y="8704"/>
                </a:lnTo>
                <a:cubicBezTo>
                  <a:pt x="2524" y="8799"/>
                  <a:pt x="2608" y="8870"/>
                  <a:pt x="2691" y="8870"/>
                </a:cubicBezTo>
                <a:cubicBezTo>
                  <a:pt x="2786" y="8870"/>
                  <a:pt x="2858" y="8799"/>
                  <a:pt x="2858" y="8704"/>
                </a:cubicBezTo>
                <a:lnTo>
                  <a:pt x="2858" y="7549"/>
                </a:lnTo>
                <a:cubicBezTo>
                  <a:pt x="2858" y="7322"/>
                  <a:pt x="2989" y="7132"/>
                  <a:pt x="3179" y="7037"/>
                </a:cubicBezTo>
                <a:lnTo>
                  <a:pt x="4156" y="6608"/>
                </a:lnTo>
                <a:cubicBezTo>
                  <a:pt x="4453" y="7215"/>
                  <a:pt x="5072" y="7608"/>
                  <a:pt x="5763" y="7608"/>
                </a:cubicBezTo>
                <a:cubicBezTo>
                  <a:pt x="6442" y="7608"/>
                  <a:pt x="7073" y="7215"/>
                  <a:pt x="7370" y="6608"/>
                </a:cubicBezTo>
                <a:lnTo>
                  <a:pt x="8335" y="7037"/>
                </a:lnTo>
                <a:cubicBezTo>
                  <a:pt x="8537" y="7132"/>
                  <a:pt x="8656" y="7322"/>
                  <a:pt x="8656" y="7549"/>
                </a:cubicBezTo>
                <a:lnTo>
                  <a:pt x="8656" y="8704"/>
                </a:lnTo>
                <a:cubicBezTo>
                  <a:pt x="8656" y="8799"/>
                  <a:pt x="8739" y="8870"/>
                  <a:pt x="8823" y="8870"/>
                </a:cubicBezTo>
                <a:cubicBezTo>
                  <a:pt x="8918" y="8870"/>
                  <a:pt x="8989" y="8799"/>
                  <a:pt x="8989" y="8704"/>
                </a:cubicBezTo>
                <a:lnTo>
                  <a:pt x="8989" y="7549"/>
                </a:lnTo>
                <a:cubicBezTo>
                  <a:pt x="8989" y="7322"/>
                  <a:pt x="8918" y="7132"/>
                  <a:pt x="8775" y="6965"/>
                </a:cubicBezTo>
                <a:lnTo>
                  <a:pt x="9049" y="6834"/>
                </a:lnTo>
                <a:lnTo>
                  <a:pt x="9240" y="7025"/>
                </a:lnTo>
                <a:cubicBezTo>
                  <a:pt x="9370" y="7156"/>
                  <a:pt x="9549" y="7215"/>
                  <a:pt x="9728" y="7215"/>
                </a:cubicBezTo>
                <a:cubicBezTo>
                  <a:pt x="9906" y="7215"/>
                  <a:pt x="10085" y="7156"/>
                  <a:pt x="10228" y="7025"/>
                </a:cubicBezTo>
                <a:lnTo>
                  <a:pt x="10418" y="6834"/>
                </a:lnTo>
                <a:lnTo>
                  <a:pt x="10978" y="7108"/>
                </a:lnTo>
                <a:cubicBezTo>
                  <a:pt x="11121" y="7168"/>
                  <a:pt x="11192" y="7311"/>
                  <a:pt x="11192" y="7442"/>
                </a:cubicBezTo>
                <a:lnTo>
                  <a:pt x="11192" y="8692"/>
                </a:lnTo>
                <a:cubicBezTo>
                  <a:pt x="11192" y="8775"/>
                  <a:pt x="11264" y="8858"/>
                  <a:pt x="11359" y="8858"/>
                </a:cubicBezTo>
                <a:cubicBezTo>
                  <a:pt x="11442" y="8858"/>
                  <a:pt x="11514" y="8775"/>
                  <a:pt x="11514" y="8692"/>
                </a:cubicBezTo>
                <a:lnTo>
                  <a:pt x="11514" y="7442"/>
                </a:lnTo>
                <a:cubicBezTo>
                  <a:pt x="11537" y="7168"/>
                  <a:pt x="11383" y="6930"/>
                  <a:pt x="11145" y="6799"/>
                </a:cubicBezTo>
                <a:lnTo>
                  <a:pt x="10466" y="6453"/>
                </a:lnTo>
                <a:lnTo>
                  <a:pt x="10466" y="6441"/>
                </a:lnTo>
                <a:lnTo>
                  <a:pt x="10466" y="6096"/>
                </a:lnTo>
                <a:cubicBezTo>
                  <a:pt x="10740" y="5906"/>
                  <a:pt x="10942" y="5596"/>
                  <a:pt x="11002" y="5239"/>
                </a:cubicBezTo>
                <a:cubicBezTo>
                  <a:pt x="11133" y="5013"/>
                  <a:pt x="11192" y="4775"/>
                  <a:pt x="11192" y="4525"/>
                </a:cubicBezTo>
                <a:cubicBezTo>
                  <a:pt x="11192" y="4048"/>
                  <a:pt x="10966" y="3632"/>
                  <a:pt x="10609" y="3382"/>
                </a:cubicBezTo>
                <a:cubicBezTo>
                  <a:pt x="10621" y="3298"/>
                  <a:pt x="10644" y="3239"/>
                  <a:pt x="10644" y="3167"/>
                </a:cubicBezTo>
                <a:cubicBezTo>
                  <a:pt x="10644" y="2727"/>
                  <a:pt x="10240" y="2369"/>
                  <a:pt x="9751" y="2369"/>
                </a:cubicBezTo>
                <a:cubicBezTo>
                  <a:pt x="9251" y="2369"/>
                  <a:pt x="8859" y="2727"/>
                  <a:pt x="8859" y="3167"/>
                </a:cubicBezTo>
                <a:cubicBezTo>
                  <a:pt x="8859" y="3239"/>
                  <a:pt x="8870" y="3322"/>
                  <a:pt x="8882" y="3382"/>
                </a:cubicBezTo>
                <a:cubicBezTo>
                  <a:pt x="8680" y="3536"/>
                  <a:pt x="8513" y="3751"/>
                  <a:pt x="8406" y="3989"/>
                </a:cubicBezTo>
                <a:cubicBezTo>
                  <a:pt x="8358" y="3572"/>
                  <a:pt x="8323" y="3084"/>
                  <a:pt x="8275" y="2512"/>
                </a:cubicBezTo>
                <a:cubicBezTo>
                  <a:pt x="8216" y="1774"/>
                  <a:pt x="7942" y="1131"/>
                  <a:pt x="7501" y="679"/>
                </a:cubicBezTo>
                <a:cubicBezTo>
                  <a:pt x="7049" y="238"/>
                  <a:pt x="6442" y="0"/>
                  <a:pt x="57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Прямоугольник: скругленные углы 20">
            <a:extLst>
              <a:ext uri="{FF2B5EF4-FFF2-40B4-BE49-F238E27FC236}">
                <a16:creationId xmlns:a16="http://schemas.microsoft.com/office/drawing/2014/main" id="{E9387FB6-DFE6-7B05-2017-4B0CD611472E}"/>
              </a:ext>
            </a:extLst>
          </p:cNvPr>
          <p:cNvSpPr/>
          <p:nvPr/>
        </p:nvSpPr>
        <p:spPr>
          <a:xfrm>
            <a:off x="1505261" y="2593796"/>
            <a:ext cx="1848238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A690FC66-21DF-6DEE-6B9C-BA13FEBBB667}"/>
              </a:ext>
            </a:extLst>
          </p:cNvPr>
          <p:cNvSpPr txBox="1">
            <a:spLocks/>
          </p:cNvSpPr>
          <p:nvPr/>
        </p:nvSpPr>
        <p:spPr>
          <a:xfrm>
            <a:off x="1573629" y="2546953"/>
            <a:ext cx="1711502" cy="59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700"/>
              </a:lnSpc>
              <a:buFont typeface="Arial" panose="020B0604020202020204" pitchFamily="34" charset="0"/>
              <a:buNone/>
            </a:pPr>
            <a: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Для граждан</a:t>
            </a:r>
            <a:b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1967-1996 г.р.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08193E5-ABDA-0358-CBCF-22CDBA06E4C0}"/>
              </a:ext>
            </a:extLst>
          </p:cNvPr>
          <p:cNvSpPr/>
          <p:nvPr/>
        </p:nvSpPr>
        <p:spPr>
          <a:xfrm>
            <a:off x="4295384" y="5391722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Google Shape;1595;p35">
            <a:extLst>
              <a:ext uri="{FF2B5EF4-FFF2-40B4-BE49-F238E27FC236}">
                <a16:creationId xmlns:a16="http://schemas.microsoft.com/office/drawing/2014/main" id="{DB4874EB-B03B-4A50-8626-151605192160}"/>
              </a:ext>
            </a:extLst>
          </p:cNvPr>
          <p:cNvSpPr/>
          <p:nvPr/>
        </p:nvSpPr>
        <p:spPr>
          <a:xfrm>
            <a:off x="4633851" y="5673905"/>
            <a:ext cx="167612" cy="216855"/>
          </a:xfrm>
          <a:custGeom>
            <a:avLst/>
            <a:gdLst/>
            <a:ahLst/>
            <a:cxnLst/>
            <a:rect l="l" t="t" r="r" b="b"/>
            <a:pathLst>
              <a:path w="4013" h="5192" extrusionOk="0">
                <a:moveTo>
                  <a:pt x="2001" y="334"/>
                </a:moveTo>
                <a:cubicBezTo>
                  <a:pt x="2298" y="334"/>
                  <a:pt x="2548" y="513"/>
                  <a:pt x="2656" y="763"/>
                </a:cubicBezTo>
                <a:cubicBezTo>
                  <a:pt x="2679" y="846"/>
                  <a:pt x="2715" y="941"/>
                  <a:pt x="2715" y="1049"/>
                </a:cubicBezTo>
                <a:lnTo>
                  <a:pt x="2715" y="1227"/>
                </a:lnTo>
                <a:cubicBezTo>
                  <a:pt x="2441" y="1132"/>
                  <a:pt x="2322" y="846"/>
                  <a:pt x="2322" y="834"/>
                </a:cubicBezTo>
                <a:cubicBezTo>
                  <a:pt x="2298" y="775"/>
                  <a:pt x="2251" y="727"/>
                  <a:pt x="2179" y="727"/>
                </a:cubicBezTo>
                <a:cubicBezTo>
                  <a:pt x="2120" y="727"/>
                  <a:pt x="2060" y="763"/>
                  <a:pt x="2013" y="822"/>
                </a:cubicBezTo>
                <a:cubicBezTo>
                  <a:pt x="2013" y="822"/>
                  <a:pt x="1822" y="1180"/>
                  <a:pt x="1286" y="1239"/>
                </a:cubicBezTo>
                <a:lnTo>
                  <a:pt x="1286" y="1025"/>
                </a:lnTo>
                <a:cubicBezTo>
                  <a:pt x="1298" y="941"/>
                  <a:pt x="1310" y="846"/>
                  <a:pt x="1346" y="763"/>
                </a:cubicBezTo>
                <a:cubicBezTo>
                  <a:pt x="1453" y="513"/>
                  <a:pt x="1703" y="334"/>
                  <a:pt x="2001" y="334"/>
                </a:cubicBezTo>
                <a:close/>
                <a:moveTo>
                  <a:pt x="2167" y="1180"/>
                </a:moveTo>
                <a:cubicBezTo>
                  <a:pt x="2263" y="1322"/>
                  <a:pt x="2465" y="1501"/>
                  <a:pt x="2727" y="1549"/>
                </a:cubicBezTo>
                <a:lnTo>
                  <a:pt x="2727" y="1775"/>
                </a:lnTo>
                <a:cubicBezTo>
                  <a:pt x="2727" y="2156"/>
                  <a:pt x="2429" y="2465"/>
                  <a:pt x="2048" y="2489"/>
                </a:cubicBezTo>
                <a:lnTo>
                  <a:pt x="1989" y="2489"/>
                </a:lnTo>
                <a:cubicBezTo>
                  <a:pt x="1596" y="2489"/>
                  <a:pt x="1298" y="2180"/>
                  <a:pt x="1298" y="1787"/>
                </a:cubicBezTo>
                <a:lnTo>
                  <a:pt x="1298" y="1561"/>
                </a:lnTo>
                <a:cubicBezTo>
                  <a:pt x="1727" y="1525"/>
                  <a:pt x="2001" y="1346"/>
                  <a:pt x="2167" y="1180"/>
                </a:cubicBezTo>
                <a:close/>
                <a:moveTo>
                  <a:pt x="2215" y="2846"/>
                </a:moveTo>
                <a:lnTo>
                  <a:pt x="2132" y="3025"/>
                </a:lnTo>
                <a:lnTo>
                  <a:pt x="1906" y="3025"/>
                </a:lnTo>
                <a:lnTo>
                  <a:pt x="1810" y="2846"/>
                </a:lnTo>
                <a:close/>
                <a:moveTo>
                  <a:pt x="2084" y="3347"/>
                </a:moveTo>
                <a:lnTo>
                  <a:pt x="2287" y="4180"/>
                </a:lnTo>
                <a:lnTo>
                  <a:pt x="2013" y="4442"/>
                </a:lnTo>
                <a:lnTo>
                  <a:pt x="1751" y="4180"/>
                </a:lnTo>
                <a:lnTo>
                  <a:pt x="1929" y="3347"/>
                </a:lnTo>
                <a:close/>
                <a:moveTo>
                  <a:pt x="2572" y="2918"/>
                </a:moveTo>
                <a:cubicBezTo>
                  <a:pt x="2810" y="2989"/>
                  <a:pt x="3025" y="3120"/>
                  <a:pt x="3215" y="3311"/>
                </a:cubicBezTo>
                <a:cubicBezTo>
                  <a:pt x="3549" y="3620"/>
                  <a:pt x="3727" y="4025"/>
                  <a:pt x="3727" y="4442"/>
                </a:cubicBezTo>
                <a:lnTo>
                  <a:pt x="3668" y="4859"/>
                </a:lnTo>
                <a:lnTo>
                  <a:pt x="334" y="4859"/>
                </a:lnTo>
                <a:lnTo>
                  <a:pt x="334" y="4442"/>
                </a:lnTo>
                <a:cubicBezTo>
                  <a:pt x="334" y="4025"/>
                  <a:pt x="513" y="3620"/>
                  <a:pt x="834" y="3311"/>
                </a:cubicBezTo>
                <a:cubicBezTo>
                  <a:pt x="1013" y="3132"/>
                  <a:pt x="1239" y="2989"/>
                  <a:pt x="1477" y="2918"/>
                </a:cubicBezTo>
                <a:lnTo>
                  <a:pt x="1632" y="3204"/>
                </a:lnTo>
                <a:lnTo>
                  <a:pt x="1405" y="4192"/>
                </a:lnTo>
                <a:cubicBezTo>
                  <a:pt x="1394" y="4251"/>
                  <a:pt x="1405" y="4311"/>
                  <a:pt x="1453" y="4359"/>
                </a:cubicBezTo>
                <a:lnTo>
                  <a:pt x="1906" y="4775"/>
                </a:lnTo>
                <a:cubicBezTo>
                  <a:pt x="1941" y="4811"/>
                  <a:pt x="1989" y="4823"/>
                  <a:pt x="2025" y="4823"/>
                </a:cubicBezTo>
                <a:cubicBezTo>
                  <a:pt x="2072" y="4823"/>
                  <a:pt x="2096" y="4811"/>
                  <a:pt x="2144" y="4775"/>
                </a:cubicBezTo>
                <a:lnTo>
                  <a:pt x="2608" y="4359"/>
                </a:lnTo>
                <a:cubicBezTo>
                  <a:pt x="2656" y="4311"/>
                  <a:pt x="2668" y="4251"/>
                  <a:pt x="2656" y="4192"/>
                </a:cubicBezTo>
                <a:lnTo>
                  <a:pt x="2429" y="3204"/>
                </a:lnTo>
                <a:lnTo>
                  <a:pt x="2572" y="2918"/>
                </a:lnTo>
                <a:close/>
                <a:moveTo>
                  <a:pt x="2001" y="1"/>
                </a:moveTo>
                <a:cubicBezTo>
                  <a:pt x="1417" y="1"/>
                  <a:pt x="953" y="465"/>
                  <a:pt x="953" y="1049"/>
                </a:cubicBezTo>
                <a:lnTo>
                  <a:pt x="953" y="1418"/>
                </a:lnTo>
                <a:lnTo>
                  <a:pt x="953" y="1787"/>
                </a:lnTo>
                <a:cubicBezTo>
                  <a:pt x="953" y="2120"/>
                  <a:pt x="1120" y="2418"/>
                  <a:pt x="1358" y="2608"/>
                </a:cubicBezTo>
                <a:cubicBezTo>
                  <a:pt x="572" y="2870"/>
                  <a:pt x="1" y="3608"/>
                  <a:pt x="1" y="4442"/>
                </a:cubicBezTo>
                <a:lnTo>
                  <a:pt x="1" y="5037"/>
                </a:lnTo>
                <a:cubicBezTo>
                  <a:pt x="1" y="5121"/>
                  <a:pt x="84" y="5192"/>
                  <a:pt x="167" y="5192"/>
                </a:cubicBezTo>
                <a:lnTo>
                  <a:pt x="3834" y="5192"/>
                </a:lnTo>
                <a:cubicBezTo>
                  <a:pt x="3918" y="5192"/>
                  <a:pt x="3989" y="5121"/>
                  <a:pt x="3989" y="5037"/>
                </a:cubicBezTo>
                <a:lnTo>
                  <a:pt x="3989" y="4442"/>
                </a:lnTo>
                <a:cubicBezTo>
                  <a:pt x="4013" y="3620"/>
                  <a:pt x="3430" y="2882"/>
                  <a:pt x="2644" y="2608"/>
                </a:cubicBezTo>
                <a:cubicBezTo>
                  <a:pt x="2882" y="2418"/>
                  <a:pt x="3037" y="2120"/>
                  <a:pt x="3037" y="1787"/>
                </a:cubicBezTo>
                <a:lnTo>
                  <a:pt x="3037" y="1418"/>
                </a:lnTo>
                <a:lnTo>
                  <a:pt x="3037" y="1049"/>
                </a:lnTo>
                <a:cubicBezTo>
                  <a:pt x="3037" y="465"/>
                  <a:pt x="2584" y="1"/>
                  <a:pt x="20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596;p35">
            <a:extLst>
              <a:ext uri="{FF2B5EF4-FFF2-40B4-BE49-F238E27FC236}">
                <a16:creationId xmlns:a16="http://schemas.microsoft.com/office/drawing/2014/main" id="{AAEC0694-C754-49FB-BB4D-45BF27209E30}"/>
              </a:ext>
            </a:extLst>
          </p:cNvPr>
          <p:cNvSpPr/>
          <p:nvPr/>
        </p:nvSpPr>
        <p:spPr>
          <a:xfrm>
            <a:off x="4551320" y="5606534"/>
            <a:ext cx="339692" cy="203197"/>
          </a:xfrm>
          <a:custGeom>
            <a:avLst/>
            <a:gdLst/>
            <a:ahLst/>
            <a:cxnLst/>
            <a:rect l="l" t="t" r="r" b="b"/>
            <a:pathLst>
              <a:path w="8133" h="4865" extrusionOk="0">
                <a:moveTo>
                  <a:pt x="3974" y="1"/>
                </a:moveTo>
                <a:cubicBezTo>
                  <a:pt x="3947" y="1"/>
                  <a:pt x="3923" y="7"/>
                  <a:pt x="3905" y="18"/>
                </a:cubicBezTo>
                <a:cubicBezTo>
                  <a:pt x="3882" y="42"/>
                  <a:pt x="1798" y="1269"/>
                  <a:pt x="238" y="1269"/>
                </a:cubicBezTo>
                <a:cubicBezTo>
                  <a:pt x="167" y="1269"/>
                  <a:pt x="95" y="1328"/>
                  <a:pt x="72" y="1411"/>
                </a:cubicBezTo>
                <a:cubicBezTo>
                  <a:pt x="72" y="1423"/>
                  <a:pt x="0" y="1912"/>
                  <a:pt x="0" y="2662"/>
                </a:cubicBezTo>
                <a:cubicBezTo>
                  <a:pt x="0" y="2745"/>
                  <a:pt x="72" y="2816"/>
                  <a:pt x="167" y="2816"/>
                </a:cubicBezTo>
                <a:cubicBezTo>
                  <a:pt x="250" y="2816"/>
                  <a:pt x="333" y="2745"/>
                  <a:pt x="333" y="2662"/>
                </a:cubicBezTo>
                <a:cubicBezTo>
                  <a:pt x="333" y="2162"/>
                  <a:pt x="357" y="1781"/>
                  <a:pt x="393" y="1590"/>
                </a:cubicBezTo>
                <a:cubicBezTo>
                  <a:pt x="1060" y="1554"/>
                  <a:pt x="1857" y="1352"/>
                  <a:pt x="2786" y="947"/>
                </a:cubicBezTo>
                <a:cubicBezTo>
                  <a:pt x="3346" y="697"/>
                  <a:pt x="3798" y="459"/>
                  <a:pt x="3977" y="352"/>
                </a:cubicBezTo>
                <a:cubicBezTo>
                  <a:pt x="4155" y="459"/>
                  <a:pt x="4596" y="697"/>
                  <a:pt x="5167" y="947"/>
                </a:cubicBezTo>
                <a:cubicBezTo>
                  <a:pt x="6084" y="1352"/>
                  <a:pt x="6894" y="1566"/>
                  <a:pt x="7561" y="1590"/>
                </a:cubicBezTo>
                <a:cubicBezTo>
                  <a:pt x="7608" y="2007"/>
                  <a:pt x="7715" y="3281"/>
                  <a:pt x="7394" y="4662"/>
                </a:cubicBezTo>
                <a:cubicBezTo>
                  <a:pt x="7382" y="4757"/>
                  <a:pt x="7430" y="4840"/>
                  <a:pt x="7513" y="4864"/>
                </a:cubicBezTo>
                <a:lnTo>
                  <a:pt x="7549" y="4864"/>
                </a:lnTo>
                <a:cubicBezTo>
                  <a:pt x="7620" y="4864"/>
                  <a:pt x="7692" y="4805"/>
                  <a:pt x="7715" y="4721"/>
                </a:cubicBezTo>
                <a:cubicBezTo>
                  <a:pt x="8132" y="3007"/>
                  <a:pt x="7894" y="1483"/>
                  <a:pt x="7894" y="1411"/>
                </a:cubicBezTo>
                <a:cubicBezTo>
                  <a:pt x="7870" y="1328"/>
                  <a:pt x="7799" y="1269"/>
                  <a:pt x="7727" y="1269"/>
                </a:cubicBezTo>
                <a:cubicBezTo>
                  <a:pt x="6168" y="1269"/>
                  <a:pt x="4096" y="42"/>
                  <a:pt x="4060" y="18"/>
                </a:cubicBezTo>
                <a:cubicBezTo>
                  <a:pt x="4030" y="7"/>
                  <a:pt x="4001" y="1"/>
                  <a:pt x="397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597;p35">
            <a:extLst>
              <a:ext uri="{FF2B5EF4-FFF2-40B4-BE49-F238E27FC236}">
                <a16:creationId xmlns:a16="http://schemas.microsoft.com/office/drawing/2014/main" id="{D32B570E-F664-47BD-BF4E-165EA3616ED2}"/>
              </a:ext>
            </a:extLst>
          </p:cNvPr>
          <p:cNvSpPr/>
          <p:nvPr/>
        </p:nvSpPr>
        <p:spPr>
          <a:xfrm>
            <a:off x="4546963" y="5743790"/>
            <a:ext cx="317806" cy="250228"/>
          </a:xfrm>
          <a:custGeom>
            <a:avLst/>
            <a:gdLst/>
            <a:ahLst/>
            <a:cxnLst/>
            <a:rect l="l" t="t" r="r" b="b"/>
            <a:pathLst>
              <a:path w="7609" h="5991" extrusionOk="0">
                <a:moveTo>
                  <a:pt x="185" y="1"/>
                </a:moveTo>
                <a:cubicBezTo>
                  <a:pt x="179" y="1"/>
                  <a:pt x="173" y="1"/>
                  <a:pt x="167" y="2"/>
                </a:cubicBezTo>
                <a:cubicBezTo>
                  <a:pt x="71" y="2"/>
                  <a:pt x="0" y="97"/>
                  <a:pt x="12" y="181"/>
                </a:cubicBezTo>
                <a:cubicBezTo>
                  <a:pt x="95" y="1419"/>
                  <a:pt x="369" y="2502"/>
                  <a:pt x="869" y="3419"/>
                </a:cubicBezTo>
                <a:cubicBezTo>
                  <a:pt x="1536" y="4669"/>
                  <a:pt x="2560" y="5526"/>
                  <a:pt x="3929" y="5979"/>
                </a:cubicBezTo>
                <a:cubicBezTo>
                  <a:pt x="3941" y="5979"/>
                  <a:pt x="3965" y="5991"/>
                  <a:pt x="3989" y="5991"/>
                </a:cubicBezTo>
                <a:cubicBezTo>
                  <a:pt x="4001" y="5991"/>
                  <a:pt x="4024" y="5991"/>
                  <a:pt x="4048" y="5979"/>
                </a:cubicBezTo>
                <a:cubicBezTo>
                  <a:pt x="4941" y="5681"/>
                  <a:pt x="5691" y="5217"/>
                  <a:pt x="6287" y="4574"/>
                </a:cubicBezTo>
                <a:cubicBezTo>
                  <a:pt x="6882" y="3931"/>
                  <a:pt x="7322" y="3133"/>
                  <a:pt x="7608" y="2181"/>
                </a:cubicBezTo>
                <a:cubicBezTo>
                  <a:pt x="7608" y="2097"/>
                  <a:pt x="7560" y="2002"/>
                  <a:pt x="7477" y="1966"/>
                </a:cubicBezTo>
                <a:cubicBezTo>
                  <a:pt x="7463" y="1963"/>
                  <a:pt x="7448" y="1961"/>
                  <a:pt x="7434" y="1961"/>
                </a:cubicBezTo>
                <a:cubicBezTo>
                  <a:pt x="7358" y="1961"/>
                  <a:pt x="7293" y="2013"/>
                  <a:pt x="7263" y="2074"/>
                </a:cubicBezTo>
                <a:cubicBezTo>
                  <a:pt x="7001" y="2990"/>
                  <a:pt x="6560" y="3741"/>
                  <a:pt x="6013" y="4336"/>
                </a:cubicBezTo>
                <a:cubicBezTo>
                  <a:pt x="5465" y="4919"/>
                  <a:pt x="4774" y="5348"/>
                  <a:pt x="3977" y="5634"/>
                </a:cubicBezTo>
                <a:cubicBezTo>
                  <a:pt x="2727" y="5205"/>
                  <a:pt x="1774" y="4395"/>
                  <a:pt x="1143" y="3252"/>
                </a:cubicBezTo>
                <a:cubicBezTo>
                  <a:pt x="691" y="2383"/>
                  <a:pt x="417" y="1347"/>
                  <a:pt x="345" y="157"/>
                </a:cubicBezTo>
                <a:cubicBezTo>
                  <a:pt x="345" y="68"/>
                  <a:pt x="263" y="1"/>
                  <a:pt x="18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598;p35">
            <a:extLst>
              <a:ext uri="{FF2B5EF4-FFF2-40B4-BE49-F238E27FC236}">
                <a16:creationId xmlns:a16="http://schemas.microsoft.com/office/drawing/2014/main" id="{BE75BE7D-6921-489A-AF6E-C96D1626BD88}"/>
              </a:ext>
            </a:extLst>
          </p:cNvPr>
          <p:cNvSpPr/>
          <p:nvPr/>
        </p:nvSpPr>
        <p:spPr>
          <a:xfrm>
            <a:off x="4497969" y="5568913"/>
            <a:ext cx="429199" cy="472679"/>
          </a:xfrm>
          <a:custGeom>
            <a:avLst/>
            <a:gdLst/>
            <a:ahLst/>
            <a:cxnLst/>
            <a:rect l="l" t="t" r="r" b="b"/>
            <a:pathLst>
              <a:path w="10276" h="11317" extrusionOk="0">
                <a:moveTo>
                  <a:pt x="5132" y="363"/>
                </a:moveTo>
                <a:cubicBezTo>
                  <a:pt x="5334" y="482"/>
                  <a:pt x="5906" y="792"/>
                  <a:pt x="6644" y="1125"/>
                </a:cubicBezTo>
                <a:cubicBezTo>
                  <a:pt x="7823" y="1625"/>
                  <a:pt x="8835" y="1899"/>
                  <a:pt x="9668" y="1923"/>
                </a:cubicBezTo>
                <a:cubicBezTo>
                  <a:pt x="9728" y="2375"/>
                  <a:pt x="9882" y="3947"/>
                  <a:pt x="9501" y="5673"/>
                </a:cubicBezTo>
                <a:cubicBezTo>
                  <a:pt x="9251" y="6888"/>
                  <a:pt x="8823" y="7912"/>
                  <a:pt x="8192" y="8757"/>
                </a:cubicBezTo>
                <a:cubicBezTo>
                  <a:pt x="7442" y="9781"/>
                  <a:pt x="6406" y="10531"/>
                  <a:pt x="5132" y="10972"/>
                </a:cubicBezTo>
                <a:cubicBezTo>
                  <a:pt x="3846" y="10543"/>
                  <a:pt x="2822" y="9805"/>
                  <a:pt x="2060" y="8769"/>
                </a:cubicBezTo>
                <a:cubicBezTo>
                  <a:pt x="1453" y="7936"/>
                  <a:pt x="1012" y="6900"/>
                  <a:pt x="750" y="5709"/>
                </a:cubicBezTo>
                <a:cubicBezTo>
                  <a:pt x="393" y="3983"/>
                  <a:pt x="536" y="2387"/>
                  <a:pt x="596" y="1923"/>
                </a:cubicBezTo>
                <a:cubicBezTo>
                  <a:pt x="1429" y="1899"/>
                  <a:pt x="2453" y="1625"/>
                  <a:pt x="3608" y="1125"/>
                </a:cubicBezTo>
                <a:cubicBezTo>
                  <a:pt x="4346" y="816"/>
                  <a:pt x="4917" y="482"/>
                  <a:pt x="5132" y="363"/>
                </a:cubicBezTo>
                <a:close/>
                <a:moveTo>
                  <a:pt x="5129" y="0"/>
                </a:moveTo>
                <a:cubicBezTo>
                  <a:pt x="5102" y="0"/>
                  <a:pt x="5078" y="6"/>
                  <a:pt x="5060" y="18"/>
                </a:cubicBezTo>
                <a:cubicBezTo>
                  <a:pt x="5025" y="42"/>
                  <a:pt x="2417" y="1589"/>
                  <a:pt x="453" y="1589"/>
                </a:cubicBezTo>
                <a:cubicBezTo>
                  <a:pt x="381" y="1589"/>
                  <a:pt x="310" y="1649"/>
                  <a:pt x="298" y="1720"/>
                </a:cubicBezTo>
                <a:cubicBezTo>
                  <a:pt x="274" y="1792"/>
                  <a:pt x="0" y="3637"/>
                  <a:pt x="441" y="5757"/>
                </a:cubicBezTo>
                <a:cubicBezTo>
                  <a:pt x="691" y="7007"/>
                  <a:pt x="1155" y="8078"/>
                  <a:pt x="1810" y="8948"/>
                </a:cubicBezTo>
                <a:cubicBezTo>
                  <a:pt x="2620" y="10055"/>
                  <a:pt x="3727" y="10841"/>
                  <a:pt x="5096" y="11305"/>
                </a:cubicBezTo>
                <a:cubicBezTo>
                  <a:pt x="5120" y="11305"/>
                  <a:pt x="5132" y="11317"/>
                  <a:pt x="5156" y="11317"/>
                </a:cubicBezTo>
                <a:cubicBezTo>
                  <a:pt x="5179" y="11317"/>
                  <a:pt x="5191" y="11317"/>
                  <a:pt x="5215" y="11305"/>
                </a:cubicBezTo>
                <a:cubicBezTo>
                  <a:pt x="6584" y="10841"/>
                  <a:pt x="7692" y="10055"/>
                  <a:pt x="8513" y="8948"/>
                </a:cubicBezTo>
                <a:cubicBezTo>
                  <a:pt x="9144" y="8078"/>
                  <a:pt x="9609" y="6983"/>
                  <a:pt x="9882" y="5757"/>
                </a:cubicBezTo>
                <a:cubicBezTo>
                  <a:pt x="10275" y="3637"/>
                  <a:pt x="10001" y="1792"/>
                  <a:pt x="9978" y="1720"/>
                </a:cubicBezTo>
                <a:cubicBezTo>
                  <a:pt x="9966" y="1649"/>
                  <a:pt x="9894" y="1589"/>
                  <a:pt x="9823" y="1589"/>
                </a:cubicBezTo>
                <a:cubicBezTo>
                  <a:pt x="7858" y="1589"/>
                  <a:pt x="5251" y="42"/>
                  <a:pt x="5215" y="18"/>
                </a:cubicBezTo>
                <a:cubicBezTo>
                  <a:pt x="5185" y="6"/>
                  <a:pt x="5156" y="0"/>
                  <a:pt x="5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5262489" y="5413800"/>
            <a:ext cx="338235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  <a:defRPr/>
            </a:pPr>
            <a:r>
              <a:rPr lang="ru-RU" sz="14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Гарантия безубыточности </a:t>
            </a:r>
            <a:r>
              <a:rPr lang="ru-RU" b="1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– </a:t>
            </a:r>
            <a: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  <a:t>НПФ </a:t>
            </a:r>
            <a:b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  <a:t>обязан обеспечить сохранность средств на счете</a:t>
            </a:r>
          </a:p>
        </p:txBody>
      </p:sp>
    </p:spTree>
    <p:extLst>
      <p:ext uri="{BB962C8B-B14F-4D97-AF65-F5344CB8AC3E}">
        <p14:creationId xmlns:p14="http://schemas.microsoft.com/office/powerpoint/2010/main" val="241039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D21EB4-9AA1-4B0F-87C1-3D4BD7A0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4579" y="6492875"/>
            <a:ext cx="2743200" cy="365125"/>
          </a:xfrm>
        </p:spPr>
        <p:txBody>
          <a:bodyPr/>
          <a:lstStyle/>
          <a:p>
            <a:fld id="{82D6EB8C-06A6-4CEE-8757-769B3E324293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D3E4FEA-0497-5468-7C74-46DB98661FA3}"/>
              </a:ext>
            </a:extLst>
          </p:cNvPr>
          <p:cNvSpPr txBox="1">
            <a:spLocks/>
          </p:cNvSpPr>
          <p:nvPr/>
        </p:nvSpPr>
        <p:spPr>
          <a:xfrm>
            <a:off x="634368" y="375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ПРОГРАММА ДОЛГОСРОЧНЫХ СБЕРЕЖЕНИЙ (ПДС) – ЧТО ЭТО?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110CB09-0CC6-9B88-8500-B7CD67DA1B3B}"/>
              </a:ext>
            </a:extLst>
          </p:cNvPr>
          <p:cNvSpPr/>
          <p:nvPr/>
        </p:nvSpPr>
        <p:spPr>
          <a:xfrm>
            <a:off x="6247422" y="1860558"/>
            <a:ext cx="5585248" cy="481157"/>
          </a:xfrm>
          <a:prstGeom prst="roundRect">
            <a:avLst>
              <a:gd name="adj" fmla="val 50000"/>
            </a:avLst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3096B4B-9570-F846-6207-4F90C2A13348}"/>
              </a:ext>
            </a:extLst>
          </p:cNvPr>
          <p:cNvSpPr/>
          <p:nvPr/>
        </p:nvSpPr>
        <p:spPr>
          <a:xfrm>
            <a:off x="718325" y="1860558"/>
            <a:ext cx="3990310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Google Shape;362;p6">
            <a:extLst>
              <a:ext uri="{FF2B5EF4-FFF2-40B4-BE49-F238E27FC236}">
                <a16:creationId xmlns:a16="http://schemas.microsoft.com/office/drawing/2014/main" id="{12502C30-A6C9-C194-F2C9-FCA588F2D6D1}"/>
              </a:ext>
            </a:extLst>
          </p:cNvPr>
          <p:cNvSpPr/>
          <p:nvPr/>
        </p:nvSpPr>
        <p:spPr bwMode="auto">
          <a:xfrm>
            <a:off x="93269" y="1860559"/>
            <a:ext cx="514099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ПДС формируется за счет</a:t>
            </a:r>
          </a:p>
        </p:txBody>
      </p:sp>
      <p:sp>
        <p:nvSpPr>
          <p:cNvPr id="7" name="Google Shape;362;p6">
            <a:extLst>
              <a:ext uri="{FF2B5EF4-FFF2-40B4-BE49-F238E27FC236}">
                <a16:creationId xmlns:a16="http://schemas.microsoft.com/office/drawing/2014/main" id="{03C1B0E0-EA6F-A3FD-7910-77D83E56C7C6}"/>
              </a:ext>
            </a:extLst>
          </p:cNvPr>
          <p:cNvSpPr/>
          <p:nvPr/>
        </p:nvSpPr>
        <p:spPr bwMode="auto">
          <a:xfrm>
            <a:off x="6127127" y="1860559"/>
            <a:ext cx="5668764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Средства ПДС можно гибко использовать</a:t>
            </a:r>
          </a:p>
        </p:txBody>
      </p:sp>
      <p:sp>
        <p:nvSpPr>
          <p:cNvPr id="8" name="Google Shape;331;g277b4458855_0_0">
            <a:extLst>
              <a:ext uri="{FF2B5EF4-FFF2-40B4-BE49-F238E27FC236}">
                <a16:creationId xmlns:a16="http://schemas.microsoft.com/office/drawing/2014/main" id="{34CFFA25-6148-12B0-3DDB-58BFADF2F6CD}"/>
              </a:ext>
            </a:extLst>
          </p:cNvPr>
          <p:cNvSpPr/>
          <p:nvPr/>
        </p:nvSpPr>
        <p:spPr bwMode="auto">
          <a:xfrm>
            <a:off x="6510693" y="2565620"/>
            <a:ext cx="2233914" cy="28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1600" dirty="0"/>
              <a:t>После 15 лет действия договора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1600" dirty="0"/>
              <a:t>При достижении 55 лет (женщины) </a:t>
            </a:r>
            <a:br>
              <a:rPr lang="ru-RU" sz="1600" dirty="0"/>
            </a:br>
            <a:r>
              <a:rPr lang="ru-RU" sz="1600" dirty="0"/>
              <a:t>и 60 лет (мужчины)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1600" dirty="0"/>
              <a:t>В особых жизненных ситуациях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endParaRPr lang="ru-RU" sz="1600" dirty="0"/>
          </a:p>
        </p:txBody>
      </p:sp>
      <p:sp>
        <p:nvSpPr>
          <p:cNvPr id="9" name="Google Shape;331;g277b4458855_0_0">
            <a:extLst>
              <a:ext uri="{FF2B5EF4-FFF2-40B4-BE49-F238E27FC236}">
                <a16:creationId xmlns:a16="http://schemas.microsoft.com/office/drawing/2014/main" id="{76F7DF89-6DB7-2E9E-2217-1B4B8F0CCBF0}"/>
              </a:ext>
            </a:extLst>
          </p:cNvPr>
          <p:cNvSpPr/>
          <p:nvPr/>
        </p:nvSpPr>
        <p:spPr bwMode="auto">
          <a:xfrm>
            <a:off x="932939" y="2565619"/>
            <a:ext cx="3775695" cy="2882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Добровольных взносов гражданина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Средств пенсионных накоплений по ОПС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Софинансирования государства </a:t>
            </a:r>
            <a:br>
              <a:rPr lang="ru-RU" sz="1600" dirty="0"/>
            </a:br>
            <a:r>
              <a:rPr lang="ru-RU" sz="1600" dirty="0"/>
              <a:t>(от 2 тыс. в год)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Взносов работодателей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Инвестиционного дохода</a:t>
            </a: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:a16="http://schemas.microsoft.com/office/drawing/2014/main" id="{C185B7E7-85D4-C0D0-6F77-B17E14250EEF}"/>
              </a:ext>
            </a:extLst>
          </p:cNvPr>
          <p:cNvSpPr/>
          <p:nvPr/>
        </p:nvSpPr>
        <p:spPr>
          <a:xfrm>
            <a:off x="4927911" y="1953819"/>
            <a:ext cx="1276950" cy="3310758"/>
          </a:xfrm>
          <a:prstGeom prst="chevron">
            <a:avLst/>
          </a:prstGeom>
          <a:solidFill>
            <a:srgbClr val="F2673A"/>
          </a:solidFill>
          <a:ln w="12700">
            <a:solidFill>
              <a:srgbClr val="251A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22B453-E7B6-2D47-F385-9F0C23B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87785" y="2478296"/>
            <a:ext cx="2401743" cy="42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8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6328D8-3D36-A5BF-E81B-9E9461D4A1ED}"/>
              </a:ext>
            </a:extLst>
          </p:cNvPr>
          <p:cNvSpPr/>
          <p:nvPr/>
        </p:nvSpPr>
        <p:spPr>
          <a:xfrm>
            <a:off x="2814984" y="3110132"/>
            <a:ext cx="6785870" cy="481157"/>
          </a:xfrm>
          <a:prstGeom prst="roundRect">
            <a:avLst>
              <a:gd name="adj" fmla="val 5000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6E006D-547A-9DD7-B5F2-41ABAEEC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6</a:t>
            </a:fld>
            <a:endParaRPr lang="ru-RU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08D2F319-5763-6114-226B-3254BEBC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8" y="-11085"/>
            <a:ext cx="9701938" cy="1325563"/>
          </a:xfrm>
        </p:spPr>
        <p:txBody>
          <a:bodyPr>
            <a:normAutofit/>
          </a:bodyPr>
          <a:lstStyle/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ВИДЫ ВЫПЛАТ ПО ПДС</a:t>
            </a: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8BD709A6-4790-1328-28AD-FAFF276A2B42}"/>
              </a:ext>
            </a:extLst>
          </p:cNvPr>
          <p:cNvSpPr/>
          <p:nvPr/>
        </p:nvSpPr>
        <p:spPr bwMode="auto">
          <a:xfrm>
            <a:off x="762096" y="1208245"/>
            <a:ext cx="11000546" cy="1346867"/>
          </a:xfrm>
          <a:prstGeom prst="roundRect">
            <a:avLst>
              <a:gd name="adj" fmla="val 14947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95132F-A059-5614-C1D6-7A6D993003D9}"/>
              </a:ext>
            </a:extLst>
          </p:cNvPr>
          <p:cNvSpPr txBox="1"/>
          <p:nvPr/>
        </p:nvSpPr>
        <p:spPr bwMode="auto">
          <a:xfrm>
            <a:off x="6011237" y="1419888"/>
            <a:ext cx="59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Срок участия в Программе не менее чем 15 лет</a:t>
            </a:r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D36D96B7-A636-EC74-5C50-E50439C03A64}"/>
              </a:ext>
            </a:extLst>
          </p:cNvPr>
          <p:cNvGrpSpPr/>
          <p:nvPr/>
        </p:nvGrpSpPr>
        <p:grpSpPr>
          <a:xfrm>
            <a:off x="5484816" y="1456282"/>
            <a:ext cx="665957" cy="914330"/>
            <a:chOff x="6201410" y="1549934"/>
            <a:chExt cx="665957" cy="914330"/>
          </a:xfrm>
        </p:grpSpPr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26AC823F-AF7A-BBF1-D54F-6451D2048878}"/>
                </a:ext>
              </a:extLst>
            </p:cNvPr>
            <p:cNvSpPr/>
            <p:nvPr/>
          </p:nvSpPr>
          <p:spPr>
            <a:xfrm>
              <a:off x="6371868" y="1549934"/>
              <a:ext cx="295135" cy="305484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А</a:t>
              </a:r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28ECAC6B-35AD-9E30-4A8E-DA767DEBF98E}"/>
                </a:ext>
              </a:extLst>
            </p:cNvPr>
            <p:cNvSpPr/>
            <p:nvPr/>
          </p:nvSpPr>
          <p:spPr>
            <a:xfrm>
              <a:off x="6371868" y="2158780"/>
              <a:ext cx="295135" cy="305484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Б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3AA9D43-05A6-F116-8841-E01F24CF4934}"/>
                </a:ext>
              </a:extLst>
            </p:cNvPr>
            <p:cNvSpPr txBox="1"/>
            <p:nvPr/>
          </p:nvSpPr>
          <p:spPr bwMode="auto">
            <a:xfrm>
              <a:off x="6201410" y="1828208"/>
              <a:ext cx="6659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</a:t>
              </a:r>
            </a:p>
          </p:txBody>
        </p:sp>
      </p:grpSp>
      <p:sp>
        <p:nvSpPr>
          <p:cNvPr id="87" name="Объект 2">
            <a:extLst>
              <a:ext uri="{FF2B5EF4-FFF2-40B4-BE49-F238E27FC236}">
                <a16:creationId xmlns:a16="http://schemas.microsoft.com/office/drawing/2014/main" id="{470CC922-8D2C-4A0E-9E6C-1D6CD2986836}"/>
              </a:ext>
            </a:extLst>
          </p:cNvPr>
          <p:cNvSpPr txBox="1">
            <a:spLocks/>
          </p:cNvSpPr>
          <p:nvPr/>
        </p:nvSpPr>
        <p:spPr bwMode="auto">
          <a:xfrm>
            <a:off x="2781846" y="1324952"/>
            <a:ext cx="2508505" cy="11063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Основания </a:t>
            </a:r>
            <a:b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</a:br>
            <a: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для назначения выплат:</a:t>
            </a: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BA686CBB-1A86-FD78-D7CA-DB1E4443E858}"/>
              </a:ext>
            </a:extLst>
          </p:cNvPr>
          <p:cNvCxnSpPr>
            <a:cxnSpLocks/>
          </p:cNvCxnSpPr>
          <p:nvPr/>
        </p:nvCxnSpPr>
        <p:spPr bwMode="auto">
          <a:xfrm>
            <a:off x="5320765" y="1377605"/>
            <a:ext cx="0" cy="1051383"/>
          </a:xfrm>
          <a:prstGeom prst="line">
            <a:avLst/>
          </a:prstGeom>
          <a:ln w="19050">
            <a:solidFill>
              <a:srgbClr val="14102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Треугольник 47">
            <a:extLst>
              <a:ext uri="{FF2B5EF4-FFF2-40B4-BE49-F238E27FC236}">
                <a16:creationId xmlns:a16="http://schemas.microsoft.com/office/drawing/2014/main" id="{C82C4444-527E-87BC-A785-04FB4B4D319A}"/>
              </a:ext>
            </a:extLst>
          </p:cNvPr>
          <p:cNvSpPr/>
          <p:nvPr/>
        </p:nvSpPr>
        <p:spPr bwMode="auto">
          <a:xfrm rot="10800000">
            <a:off x="762094" y="2685362"/>
            <a:ext cx="11000544" cy="31995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Google Shape;362;p6">
            <a:extLst>
              <a:ext uri="{FF2B5EF4-FFF2-40B4-BE49-F238E27FC236}">
                <a16:creationId xmlns:a16="http://schemas.microsoft.com/office/drawing/2014/main" id="{215B1DA7-E399-6472-4D49-E045959D3DDD}"/>
              </a:ext>
            </a:extLst>
          </p:cNvPr>
          <p:cNvSpPr/>
          <p:nvPr/>
        </p:nvSpPr>
        <p:spPr bwMode="auto">
          <a:xfrm>
            <a:off x="3775210" y="3109289"/>
            <a:ext cx="4751126" cy="48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Варианты выплаты накоплений:</a:t>
            </a:r>
          </a:p>
        </p:txBody>
      </p:sp>
      <p:sp>
        <p:nvSpPr>
          <p:cNvPr id="92" name="Google Shape;362;p6">
            <a:extLst>
              <a:ext uri="{FF2B5EF4-FFF2-40B4-BE49-F238E27FC236}">
                <a16:creationId xmlns:a16="http://schemas.microsoft.com/office/drawing/2014/main" id="{1C3B9F6F-3B4C-4703-2266-3D9DE68C4065}"/>
              </a:ext>
            </a:extLst>
          </p:cNvPr>
          <p:cNvSpPr/>
          <p:nvPr/>
        </p:nvSpPr>
        <p:spPr bwMode="auto">
          <a:xfrm>
            <a:off x="762095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1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4" name="Google Shape;362;p6">
            <a:extLst>
              <a:ext uri="{FF2B5EF4-FFF2-40B4-BE49-F238E27FC236}">
                <a16:creationId xmlns:a16="http://schemas.microsoft.com/office/drawing/2014/main" id="{82AA0860-7167-CC4D-7306-F11BC8A62398}"/>
              </a:ext>
            </a:extLst>
          </p:cNvPr>
          <p:cNvSpPr/>
          <p:nvPr/>
        </p:nvSpPr>
        <p:spPr bwMode="auto">
          <a:xfrm>
            <a:off x="3751516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2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6" name="Google Shape;362;p6">
            <a:extLst>
              <a:ext uri="{FF2B5EF4-FFF2-40B4-BE49-F238E27FC236}">
                <a16:creationId xmlns:a16="http://schemas.microsoft.com/office/drawing/2014/main" id="{9D8BE8BA-2D1E-BC15-7273-4DAEDBD588BA}"/>
              </a:ext>
            </a:extLst>
          </p:cNvPr>
          <p:cNvSpPr/>
          <p:nvPr/>
        </p:nvSpPr>
        <p:spPr bwMode="auto">
          <a:xfrm>
            <a:off x="6716194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dirty="0">
                <a:solidFill>
                  <a:srgbClr val="FFFFFF"/>
                </a:solidFill>
              </a:rPr>
              <a:t>3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8" name="Google Shape;362;p6">
            <a:extLst>
              <a:ext uri="{FF2B5EF4-FFF2-40B4-BE49-F238E27FC236}">
                <a16:creationId xmlns:a16="http://schemas.microsoft.com/office/drawing/2014/main" id="{D279E7E2-A2A0-1BB5-A2DB-6E7BFA879F40}"/>
              </a:ext>
            </a:extLst>
          </p:cNvPr>
          <p:cNvSpPr/>
          <p:nvPr/>
        </p:nvSpPr>
        <p:spPr bwMode="auto">
          <a:xfrm>
            <a:off x="9408140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dirty="0">
                <a:solidFill>
                  <a:srgbClr val="FFFFFF"/>
                </a:solidFill>
              </a:rPr>
              <a:t>4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5756596-CE5F-965C-ACE7-59FFDA5561D1}"/>
              </a:ext>
            </a:extLst>
          </p:cNvPr>
          <p:cNvSpPr txBox="1"/>
          <p:nvPr/>
        </p:nvSpPr>
        <p:spPr bwMode="auto">
          <a:xfrm>
            <a:off x="931397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Периодические выплаты</a:t>
            </a:r>
          </a:p>
        </p:txBody>
      </p:sp>
      <p:sp>
        <p:nvSpPr>
          <p:cNvPr id="100" name="Google Shape;331;g277b4458855_0_0">
            <a:extLst>
              <a:ext uri="{FF2B5EF4-FFF2-40B4-BE49-F238E27FC236}">
                <a16:creationId xmlns:a16="http://schemas.microsoft.com/office/drawing/2014/main" id="{EACAB4ED-6611-3870-79A1-E3FD8B5F0BA4}"/>
              </a:ext>
            </a:extLst>
          </p:cNvPr>
          <p:cNvSpPr/>
          <p:nvPr/>
        </p:nvSpPr>
        <p:spPr bwMode="auto">
          <a:xfrm>
            <a:off x="1027075" y="4627468"/>
            <a:ext cx="2364052" cy="183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Пожизненно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Периодическая выплата </a:t>
            </a: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(срочная выплата)</a:t>
            </a:r>
            <a:endParaRPr lang="ru-RU" sz="120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Единовременно</a:t>
            </a:r>
            <a:b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(после 15 лет участия </a:t>
            </a:r>
            <a:b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или при возрасте 55/60, если сбережений на счете менее 412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a typeface="Arial"/>
                <a:cs typeface="Arial"/>
              </a:rPr>
              <a:t>т.р</a:t>
            </a: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.)</a:t>
            </a:r>
            <a:endParaRPr lang="ru-RU" sz="105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3AF1CCE-0C19-8B1B-F546-5C662B9EE945}"/>
              </a:ext>
            </a:extLst>
          </p:cNvPr>
          <p:cNvSpPr txBox="1"/>
          <p:nvPr/>
        </p:nvSpPr>
        <p:spPr bwMode="auto">
          <a:xfrm>
            <a:off x="3919352" y="4045424"/>
            <a:ext cx="2581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Выплаты в особой жизненной ситуации</a:t>
            </a:r>
          </a:p>
        </p:txBody>
      </p:sp>
      <p:sp>
        <p:nvSpPr>
          <p:cNvPr id="102" name="Google Shape;331;g277b4458855_0_0">
            <a:extLst>
              <a:ext uri="{FF2B5EF4-FFF2-40B4-BE49-F238E27FC236}">
                <a16:creationId xmlns:a16="http://schemas.microsoft.com/office/drawing/2014/main" id="{B33D8721-F032-C314-6909-516C5B59BD81}"/>
              </a:ext>
            </a:extLst>
          </p:cNvPr>
          <p:cNvSpPr/>
          <p:nvPr/>
        </p:nvSpPr>
        <p:spPr bwMode="auto">
          <a:xfrm>
            <a:off x="4015030" y="4627468"/>
            <a:ext cx="2186046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Дорогостоящие виды лечения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Потеря кормильца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61D9CD2-6A5C-66A4-4064-8B892EE9D22F}"/>
              </a:ext>
            </a:extLst>
          </p:cNvPr>
          <p:cNvSpPr txBox="1"/>
          <p:nvPr/>
        </p:nvSpPr>
        <p:spPr bwMode="auto">
          <a:xfrm>
            <a:off x="6874682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Выплата выкупной суммы</a:t>
            </a:r>
          </a:p>
        </p:txBody>
      </p:sp>
      <p:sp>
        <p:nvSpPr>
          <p:cNvPr id="104" name="Google Shape;331;g277b4458855_0_0">
            <a:extLst>
              <a:ext uri="{FF2B5EF4-FFF2-40B4-BE49-F238E27FC236}">
                <a16:creationId xmlns:a16="http://schemas.microsoft.com/office/drawing/2014/main" id="{343AD906-2AC5-328E-B67B-00137F7030AF}"/>
              </a:ext>
            </a:extLst>
          </p:cNvPr>
          <p:cNvSpPr/>
          <p:nvPr/>
        </p:nvSpPr>
        <p:spPr bwMode="auto">
          <a:xfrm>
            <a:off x="6970360" y="4627468"/>
            <a:ext cx="2186046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За счет личных взносов участника ПДС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324947B-47EA-C9A5-F86C-E1CF684428DD}"/>
              </a:ext>
            </a:extLst>
          </p:cNvPr>
          <p:cNvSpPr txBox="1"/>
          <p:nvPr/>
        </p:nvSpPr>
        <p:spPr bwMode="auto">
          <a:xfrm>
            <a:off x="9566627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Выплата наследникам </a:t>
            </a:r>
          </a:p>
        </p:txBody>
      </p:sp>
      <p:sp>
        <p:nvSpPr>
          <p:cNvPr id="106" name="Google Shape;331;g277b4458855_0_0">
            <a:extLst>
              <a:ext uri="{FF2B5EF4-FFF2-40B4-BE49-F238E27FC236}">
                <a16:creationId xmlns:a16="http://schemas.microsoft.com/office/drawing/2014/main" id="{4B29805F-AE17-EB04-E37A-821368EFF3E3}"/>
              </a:ext>
            </a:extLst>
          </p:cNvPr>
          <p:cNvSpPr/>
          <p:nvPr/>
        </p:nvSpPr>
        <p:spPr bwMode="auto">
          <a:xfrm>
            <a:off x="9662305" y="4627468"/>
            <a:ext cx="2354758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В случае смерти участника ПДС </a:t>
            </a:r>
            <a:b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(исключение — назначенная пожизненная выплата участнику ПДС</a:t>
            </a:r>
            <a:endParaRPr lang="ru-RU" sz="140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281B239E-175C-8C64-4400-D6D444C3B7C6}"/>
              </a:ext>
            </a:extLst>
          </p:cNvPr>
          <p:cNvCxnSpPr>
            <a:cxnSpLocks/>
          </p:cNvCxnSpPr>
          <p:nvPr/>
        </p:nvCxnSpPr>
        <p:spPr>
          <a:xfrm>
            <a:off x="3545363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1C2F005A-79D8-A04A-F7F6-4EDF91B761DD}"/>
              </a:ext>
            </a:extLst>
          </p:cNvPr>
          <p:cNvCxnSpPr>
            <a:cxnSpLocks/>
          </p:cNvCxnSpPr>
          <p:nvPr/>
        </p:nvCxnSpPr>
        <p:spPr>
          <a:xfrm>
            <a:off x="6531763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835C9040-BAE5-FBAA-27A0-2A6DCB1C82A4}"/>
              </a:ext>
            </a:extLst>
          </p:cNvPr>
          <p:cNvCxnSpPr>
            <a:cxnSpLocks/>
          </p:cNvCxnSpPr>
          <p:nvPr/>
        </p:nvCxnSpPr>
        <p:spPr>
          <a:xfrm>
            <a:off x="9221268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725A1A06-C365-D617-8879-8DA2086C7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1104" y="1281370"/>
            <a:ext cx="2883533" cy="12358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80F5E54C-E96E-0167-CB84-8F5EE49F905E}"/>
              </a:ext>
            </a:extLst>
          </p:cNvPr>
          <p:cNvSpPr txBox="1"/>
          <p:nvPr/>
        </p:nvSpPr>
        <p:spPr bwMode="auto">
          <a:xfrm>
            <a:off x="6011237" y="2018978"/>
            <a:ext cx="59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Достижение возраста 55 женщины/60 мужчины</a:t>
            </a:r>
          </a:p>
        </p:txBody>
      </p:sp>
    </p:spTree>
    <p:extLst>
      <p:ext uri="{BB962C8B-B14F-4D97-AF65-F5344CB8AC3E}">
        <p14:creationId xmlns:p14="http://schemas.microsoft.com/office/powerpoint/2010/main" val="63415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7</a:t>
            </a:fld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F291DB6-6385-B01E-71B8-44ED3F339C50}"/>
              </a:ext>
            </a:extLst>
          </p:cNvPr>
          <p:cNvSpPr txBox="1">
            <a:spLocks/>
          </p:cNvSpPr>
          <p:nvPr/>
        </p:nvSpPr>
        <p:spPr>
          <a:xfrm>
            <a:off x="1387604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Среднемесячный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доход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D9D2025-6E0E-28F3-2345-1F0823FD32F5}"/>
              </a:ext>
            </a:extLst>
          </p:cNvPr>
          <p:cNvSpPr txBox="1">
            <a:spLocks/>
          </p:cNvSpPr>
          <p:nvPr/>
        </p:nvSpPr>
        <p:spPr>
          <a:xfrm>
            <a:off x="637434" y="2833797"/>
            <a:ext cx="2191535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до НДФЛ, тыс. руб.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282E0616-DDC7-CD4D-58B5-87ACB0F5760B}"/>
              </a:ext>
            </a:extLst>
          </p:cNvPr>
          <p:cNvSpPr txBox="1">
            <a:spLocks/>
          </p:cNvSpPr>
          <p:nvPr/>
        </p:nvSpPr>
        <p:spPr>
          <a:xfrm>
            <a:off x="631719" y="1564944"/>
            <a:ext cx="9588045" cy="4591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kern="100" dirty="0">
                <a:ea typeface="Times New Roman" panose="02020603050405020304" pitchFamily="18" charset="0"/>
                <a:cs typeface="Arial" panose="020B0604020202020204" pitchFamily="34" charset="0"/>
              </a:rPr>
              <a:t>РАЗМЕР СОФИНАНСИРОВАНИЯ В ЗАВИСИМОСТИ ОТ ДОХОДА ГРАЖДАНИНА В ПДС</a:t>
            </a:r>
          </a:p>
        </p:txBody>
      </p:sp>
      <p:grpSp>
        <p:nvGrpSpPr>
          <p:cNvPr id="11" name="Google Shape;759;p33">
            <a:extLst>
              <a:ext uri="{FF2B5EF4-FFF2-40B4-BE49-F238E27FC236}">
                <a16:creationId xmlns:a16="http://schemas.microsoft.com/office/drawing/2014/main" id="{88291018-5AC5-FB14-3A3A-03481B498E4D}"/>
              </a:ext>
            </a:extLst>
          </p:cNvPr>
          <p:cNvGrpSpPr/>
          <p:nvPr/>
        </p:nvGrpSpPr>
        <p:grpSpPr>
          <a:xfrm>
            <a:off x="733143" y="2305101"/>
            <a:ext cx="663349" cy="537644"/>
            <a:chOff x="5220616" y="2791061"/>
            <a:chExt cx="373185" cy="302466"/>
          </a:xfrm>
          <a:solidFill>
            <a:srgbClr val="F2673A"/>
          </a:solidFill>
        </p:grpSpPr>
        <p:sp>
          <p:nvSpPr>
            <p:cNvPr id="20" name="Google Shape;760;p33">
              <a:extLst>
                <a:ext uri="{FF2B5EF4-FFF2-40B4-BE49-F238E27FC236}">
                  <a16:creationId xmlns:a16="http://schemas.microsoft.com/office/drawing/2014/main" id="{2A3D76A6-9924-6E94-FD16-9DE1ADFD3658}"/>
                </a:ext>
              </a:extLst>
            </p:cNvPr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61;p33">
              <a:extLst>
                <a:ext uri="{FF2B5EF4-FFF2-40B4-BE49-F238E27FC236}">
                  <a16:creationId xmlns:a16="http://schemas.microsoft.com/office/drawing/2014/main" id="{38280721-D40A-0907-BDE2-F1D718FD44E9}"/>
                </a:ext>
              </a:extLst>
            </p:cNvPr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62;p33">
              <a:extLst>
                <a:ext uri="{FF2B5EF4-FFF2-40B4-BE49-F238E27FC236}">
                  <a16:creationId xmlns:a16="http://schemas.microsoft.com/office/drawing/2014/main" id="{5A710C96-9CBF-3716-06D2-044F80AAD888}"/>
                </a:ext>
              </a:extLst>
            </p:cNvPr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63;p33">
              <a:extLst>
                <a:ext uri="{FF2B5EF4-FFF2-40B4-BE49-F238E27FC236}">
                  <a16:creationId xmlns:a16="http://schemas.microsoft.com/office/drawing/2014/main" id="{6186D9F7-32EA-1461-887E-F648F4256C3D}"/>
                </a:ext>
              </a:extLst>
            </p:cNvPr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64;p33">
              <a:extLst>
                <a:ext uri="{FF2B5EF4-FFF2-40B4-BE49-F238E27FC236}">
                  <a16:creationId xmlns:a16="http://schemas.microsoft.com/office/drawing/2014/main" id="{9CB7A4F0-52EE-7283-9CC5-2C66E9CD6CD4}"/>
                </a:ext>
              </a:extLst>
            </p:cNvPr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65;p33">
              <a:extLst>
                <a:ext uri="{FF2B5EF4-FFF2-40B4-BE49-F238E27FC236}">
                  <a16:creationId xmlns:a16="http://schemas.microsoft.com/office/drawing/2014/main" id="{E95F5123-59B5-53C5-B960-FA51B8E4F045}"/>
                </a:ext>
              </a:extLst>
            </p:cNvPr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66;p33">
              <a:extLst>
                <a:ext uri="{FF2B5EF4-FFF2-40B4-BE49-F238E27FC236}">
                  <a16:creationId xmlns:a16="http://schemas.microsoft.com/office/drawing/2014/main" id="{15BAE57E-B020-C6DD-22F6-56AE01A24CCC}"/>
                </a:ext>
              </a:extLst>
            </p:cNvPr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67;p33">
              <a:extLst>
                <a:ext uri="{FF2B5EF4-FFF2-40B4-BE49-F238E27FC236}">
                  <a16:creationId xmlns:a16="http://schemas.microsoft.com/office/drawing/2014/main" id="{7AB8D48E-170C-F833-5436-823F4EEAEAFB}"/>
                </a:ext>
              </a:extLst>
            </p:cNvPr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68;p33">
              <a:extLst>
                <a:ext uri="{FF2B5EF4-FFF2-40B4-BE49-F238E27FC236}">
                  <a16:creationId xmlns:a16="http://schemas.microsoft.com/office/drawing/2014/main" id="{301CAFA8-434D-FE48-78C9-9ADE619BDAAC}"/>
                </a:ext>
              </a:extLst>
            </p:cNvPr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69;p33">
              <a:extLst>
                <a:ext uri="{FF2B5EF4-FFF2-40B4-BE49-F238E27FC236}">
                  <a16:creationId xmlns:a16="http://schemas.microsoft.com/office/drawing/2014/main" id="{9884573A-7EA6-363B-CB21-BAB2C6BE89FE}"/>
                </a:ext>
              </a:extLst>
            </p:cNvPr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0;p33">
              <a:extLst>
                <a:ext uri="{FF2B5EF4-FFF2-40B4-BE49-F238E27FC236}">
                  <a16:creationId xmlns:a16="http://schemas.microsoft.com/office/drawing/2014/main" id="{B7F90BD0-BF70-E95B-705E-DB2B639F00A1}"/>
                </a:ext>
              </a:extLst>
            </p:cNvPr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71;p33">
              <a:extLst>
                <a:ext uri="{FF2B5EF4-FFF2-40B4-BE49-F238E27FC236}">
                  <a16:creationId xmlns:a16="http://schemas.microsoft.com/office/drawing/2014/main" id="{2FF4F777-1D44-414F-37BC-62D80A22B264}"/>
                </a:ext>
              </a:extLst>
            </p:cNvPr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72;p33">
              <a:extLst>
                <a:ext uri="{FF2B5EF4-FFF2-40B4-BE49-F238E27FC236}">
                  <a16:creationId xmlns:a16="http://schemas.microsoft.com/office/drawing/2014/main" id="{FB88B8B3-9B22-6CC5-BBD8-54F60979A7A8}"/>
                </a:ext>
              </a:extLst>
            </p:cNvPr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73;p33">
              <a:extLst>
                <a:ext uri="{FF2B5EF4-FFF2-40B4-BE49-F238E27FC236}">
                  <a16:creationId xmlns:a16="http://schemas.microsoft.com/office/drawing/2014/main" id="{67A1DB56-9096-1508-AC7A-CBA61602EBDC}"/>
                </a:ext>
              </a:extLst>
            </p:cNvPr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74;p33">
              <a:extLst>
                <a:ext uri="{FF2B5EF4-FFF2-40B4-BE49-F238E27FC236}">
                  <a16:creationId xmlns:a16="http://schemas.microsoft.com/office/drawing/2014/main" id="{3E8902DD-03C2-065D-7FB1-EF5180677550}"/>
                </a:ext>
              </a:extLst>
            </p:cNvPr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75;p33">
              <a:extLst>
                <a:ext uri="{FF2B5EF4-FFF2-40B4-BE49-F238E27FC236}">
                  <a16:creationId xmlns:a16="http://schemas.microsoft.com/office/drawing/2014/main" id="{EB7C50C3-DD8D-D555-961A-DF21A979C768}"/>
                </a:ext>
              </a:extLst>
            </p:cNvPr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76;p33">
              <a:extLst>
                <a:ext uri="{FF2B5EF4-FFF2-40B4-BE49-F238E27FC236}">
                  <a16:creationId xmlns:a16="http://schemas.microsoft.com/office/drawing/2014/main" id="{99115EA3-4663-4904-C350-4A5D2E4D2B79}"/>
                </a:ext>
              </a:extLst>
            </p:cNvPr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77;p33">
              <a:extLst>
                <a:ext uri="{FF2B5EF4-FFF2-40B4-BE49-F238E27FC236}">
                  <a16:creationId xmlns:a16="http://schemas.microsoft.com/office/drawing/2014/main" id="{DC163154-383F-938E-6E4A-C4CCCAF04DFE}"/>
                </a:ext>
              </a:extLst>
            </p:cNvPr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Объект 2">
            <a:extLst>
              <a:ext uri="{FF2B5EF4-FFF2-40B4-BE49-F238E27FC236}">
                <a16:creationId xmlns:a16="http://schemas.microsoft.com/office/drawing/2014/main" id="{F2FDFE5A-9D18-9034-3F76-F67F164A9FEE}"/>
              </a:ext>
            </a:extLst>
          </p:cNvPr>
          <p:cNvSpPr txBox="1">
            <a:spLocks/>
          </p:cNvSpPr>
          <p:nvPr/>
        </p:nvSpPr>
        <p:spPr>
          <a:xfrm>
            <a:off x="4441226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Соотношение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софинансирования</a:t>
            </a: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id="{6AD69DB1-196E-1205-7400-5DE2F0F1586A}"/>
              </a:ext>
            </a:extLst>
          </p:cNvPr>
          <p:cNvSpPr txBox="1">
            <a:spLocks/>
          </p:cNvSpPr>
          <p:nvPr/>
        </p:nvSpPr>
        <p:spPr>
          <a:xfrm>
            <a:off x="3839125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Государство: участник</a:t>
            </a:r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E05BF6E0-E419-9395-10B2-B8D2AC78B584}"/>
              </a:ext>
            </a:extLst>
          </p:cNvPr>
          <p:cNvGrpSpPr/>
          <p:nvPr/>
        </p:nvGrpSpPr>
        <p:grpSpPr>
          <a:xfrm>
            <a:off x="3934834" y="2302108"/>
            <a:ext cx="508065" cy="552350"/>
            <a:chOff x="4058181" y="2713501"/>
            <a:chExt cx="508065" cy="552350"/>
          </a:xfrm>
        </p:grpSpPr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id="{46DAAF7F-CE71-076E-9999-B800D7803CD8}"/>
                </a:ext>
              </a:extLst>
            </p:cNvPr>
            <p:cNvGrpSpPr/>
            <p:nvPr/>
          </p:nvGrpSpPr>
          <p:grpSpPr>
            <a:xfrm>
              <a:off x="4058181" y="2713501"/>
              <a:ext cx="508065" cy="552350"/>
              <a:chOff x="4058181" y="2713501"/>
              <a:chExt cx="508065" cy="552350"/>
            </a:xfrm>
          </p:grpSpPr>
          <p:grpSp>
            <p:nvGrpSpPr>
              <p:cNvPr id="59" name="Google Shape;3073;p37">
                <a:extLst>
                  <a:ext uri="{FF2B5EF4-FFF2-40B4-BE49-F238E27FC236}">
                    <a16:creationId xmlns:a16="http://schemas.microsoft.com/office/drawing/2014/main" id="{13FE91BF-3326-450C-5C1A-2BDBEEAD9A48}"/>
                  </a:ext>
                </a:extLst>
              </p:cNvPr>
              <p:cNvGrpSpPr/>
              <p:nvPr/>
            </p:nvGrpSpPr>
            <p:grpSpPr>
              <a:xfrm>
                <a:off x="4058181" y="2713501"/>
                <a:ext cx="508065" cy="552350"/>
                <a:chOff x="2667058" y="1500293"/>
                <a:chExt cx="330231" cy="359015"/>
              </a:xfrm>
              <a:solidFill>
                <a:srgbClr val="F2673A"/>
              </a:solidFill>
            </p:grpSpPr>
            <p:sp>
              <p:nvSpPr>
                <p:cNvPr id="64" name="Google Shape;3074;p37">
                  <a:extLst>
                    <a:ext uri="{FF2B5EF4-FFF2-40B4-BE49-F238E27FC236}">
                      <a16:creationId xmlns:a16="http://schemas.microsoft.com/office/drawing/2014/main" id="{08A04EB9-5B13-D91F-467A-C3BFB60EB158}"/>
                    </a:ext>
                  </a:extLst>
                </p:cNvPr>
                <p:cNvSpPr/>
                <p:nvPr/>
              </p:nvSpPr>
              <p:spPr>
                <a:xfrm>
                  <a:off x="2944239" y="1581714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3075;p37">
                  <a:extLst>
                    <a:ext uri="{FF2B5EF4-FFF2-40B4-BE49-F238E27FC236}">
                      <a16:creationId xmlns:a16="http://schemas.microsoft.com/office/drawing/2014/main" id="{475E5AEA-66E7-2482-3219-9F47BD7C56D9}"/>
                    </a:ext>
                  </a:extLst>
                </p:cNvPr>
                <p:cNvSpPr/>
                <p:nvPr/>
              </p:nvSpPr>
              <p:spPr>
                <a:xfrm>
                  <a:off x="2667058" y="1500293"/>
                  <a:ext cx="330231" cy="359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3" h="11288" extrusionOk="0">
                      <a:moveTo>
                        <a:pt x="1036" y="322"/>
                      </a:moveTo>
                      <a:lnTo>
                        <a:pt x="1036" y="1048"/>
                      </a:lnTo>
                      <a:lnTo>
                        <a:pt x="322" y="1048"/>
                      </a:lnTo>
                      <a:lnTo>
                        <a:pt x="322" y="322"/>
                      </a:lnTo>
                      <a:close/>
                      <a:moveTo>
                        <a:pt x="5561" y="334"/>
                      </a:moveTo>
                      <a:lnTo>
                        <a:pt x="5561" y="1048"/>
                      </a:lnTo>
                      <a:lnTo>
                        <a:pt x="4846" y="1048"/>
                      </a:lnTo>
                      <a:lnTo>
                        <a:pt x="4846" y="334"/>
                      </a:lnTo>
                      <a:close/>
                      <a:moveTo>
                        <a:pt x="10049" y="334"/>
                      </a:moveTo>
                      <a:lnTo>
                        <a:pt x="10049" y="1048"/>
                      </a:lnTo>
                      <a:lnTo>
                        <a:pt x="9335" y="1048"/>
                      </a:lnTo>
                      <a:lnTo>
                        <a:pt x="9335" y="334"/>
                      </a:lnTo>
                      <a:close/>
                      <a:moveTo>
                        <a:pt x="8799" y="1905"/>
                      </a:moveTo>
                      <a:lnTo>
                        <a:pt x="8799" y="1905"/>
                      </a:lnTo>
                      <a:cubicBezTo>
                        <a:pt x="8740" y="2381"/>
                        <a:pt x="8728" y="2536"/>
                        <a:pt x="8728" y="2560"/>
                      </a:cubicBezTo>
                      <a:lnTo>
                        <a:pt x="8549" y="2381"/>
                      </a:lnTo>
                      <a:lnTo>
                        <a:pt x="8311" y="2143"/>
                      </a:lnTo>
                      <a:lnTo>
                        <a:pt x="8132" y="1965"/>
                      </a:lnTo>
                      <a:lnTo>
                        <a:pt x="8132" y="1965"/>
                      </a:lnTo>
                      <a:cubicBezTo>
                        <a:pt x="8140" y="1967"/>
                        <a:pt x="8153" y="1969"/>
                        <a:pt x="8173" y="1969"/>
                      </a:cubicBezTo>
                      <a:cubicBezTo>
                        <a:pt x="8242" y="1969"/>
                        <a:pt x="8402" y="1951"/>
                        <a:pt x="8799" y="1905"/>
                      </a:cubicBezTo>
                      <a:close/>
                      <a:moveTo>
                        <a:pt x="7061" y="3048"/>
                      </a:moveTo>
                      <a:lnTo>
                        <a:pt x="7656" y="3644"/>
                      </a:lnTo>
                      <a:cubicBezTo>
                        <a:pt x="7156" y="3703"/>
                        <a:pt x="7347" y="3679"/>
                        <a:pt x="6989" y="3727"/>
                      </a:cubicBezTo>
                      <a:cubicBezTo>
                        <a:pt x="6989" y="3727"/>
                        <a:pt x="7001" y="3644"/>
                        <a:pt x="7061" y="3048"/>
                      </a:cubicBezTo>
                      <a:close/>
                      <a:moveTo>
                        <a:pt x="1036" y="5299"/>
                      </a:moveTo>
                      <a:lnTo>
                        <a:pt x="1036" y="6013"/>
                      </a:lnTo>
                      <a:lnTo>
                        <a:pt x="322" y="6013"/>
                      </a:lnTo>
                      <a:lnTo>
                        <a:pt x="322" y="5299"/>
                      </a:lnTo>
                      <a:close/>
                      <a:moveTo>
                        <a:pt x="10049" y="5299"/>
                      </a:moveTo>
                      <a:lnTo>
                        <a:pt x="10049" y="6013"/>
                      </a:lnTo>
                      <a:lnTo>
                        <a:pt x="9335" y="6013"/>
                      </a:lnTo>
                      <a:lnTo>
                        <a:pt x="9335" y="5299"/>
                      </a:lnTo>
                      <a:close/>
                      <a:moveTo>
                        <a:pt x="6728" y="3227"/>
                      </a:moveTo>
                      <a:lnTo>
                        <a:pt x="6656" y="3894"/>
                      </a:lnTo>
                      <a:cubicBezTo>
                        <a:pt x="6644" y="4001"/>
                        <a:pt x="6751" y="4096"/>
                        <a:pt x="6847" y="4096"/>
                      </a:cubicBezTo>
                      <a:lnTo>
                        <a:pt x="7418" y="4036"/>
                      </a:lnTo>
                      <a:lnTo>
                        <a:pt x="7418" y="10418"/>
                      </a:lnTo>
                      <a:lnTo>
                        <a:pt x="5906" y="10418"/>
                      </a:lnTo>
                      <a:lnTo>
                        <a:pt x="5906" y="10061"/>
                      </a:lnTo>
                      <a:cubicBezTo>
                        <a:pt x="5906" y="9978"/>
                        <a:pt x="5823" y="9894"/>
                        <a:pt x="5739" y="9894"/>
                      </a:cubicBezTo>
                      <a:lnTo>
                        <a:pt x="4680" y="9894"/>
                      </a:lnTo>
                      <a:cubicBezTo>
                        <a:pt x="4596" y="9894"/>
                        <a:pt x="4513" y="9978"/>
                        <a:pt x="4513" y="10061"/>
                      </a:cubicBezTo>
                      <a:lnTo>
                        <a:pt x="4513" y="10418"/>
                      </a:lnTo>
                      <a:lnTo>
                        <a:pt x="1394" y="10418"/>
                      </a:lnTo>
                      <a:lnTo>
                        <a:pt x="1394" y="10061"/>
                      </a:lnTo>
                      <a:cubicBezTo>
                        <a:pt x="1394" y="9978"/>
                        <a:pt x="1322" y="9894"/>
                        <a:pt x="1227" y="9894"/>
                      </a:cubicBezTo>
                      <a:lnTo>
                        <a:pt x="870" y="9894"/>
                      </a:lnTo>
                      <a:lnTo>
                        <a:pt x="870" y="6346"/>
                      </a:lnTo>
                      <a:lnTo>
                        <a:pt x="1227" y="6346"/>
                      </a:lnTo>
                      <a:cubicBezTo>
                        <a:pt x="1322" y="6346"/>
                        <a:pt x="1394" y="6263"/>
                        <a:pt x="1394" y="6180"/>
                      </a:cubicBezTo>
                      <a:lnTo>
                        <a:pt x="1394" y="5120"/>
                      </a:lnTo>
                      <a:cubicBezTo>
                        <a:pt x="1394" y="5025"/>
                        <a:pt x="1322" y="4953"/>
                        <a:pt x="1227" y="4953"/>
                      </a:cubicBezTo>
                      <a:lnTo>
                        <a:pt x="870" y="4953"/>
                      </a:lnTo>
                      <a:lnTo>
                        <a:pt x="870" y="3227"/>
                      </a:lnTo>
                      <a:close/>
                      <a:moveTo>
                        <a:pt x="9002" y="834"/>
                      </a:moveTo>
                      <a:lnTo>
                        <a:pt x="9002" y="1191"/>
                      </a:lnTo>
                      <a:cubicBezTo>
                        <a:pt x="9002" y="1274"/>
                        <a:pt x="9073" y="1358"/>
                        <a:pt x="9156" y="1358"/>
                      </a:cubicBezTo>
                      <a:lnTo>
                        <a:pt x="9514" y="1358"/>
                      </a:lnTo>
                      <a:lnTo>
                        <a:pt x="9514" y="4929"/>
                      </a:lnTo>
                      <a:lnTo>
                        <a:pt x="9156" y="4929"/>
                      </a:lnTo>
                      <a:cubicBezTo>
                        <a:pt x="9073" y="4929"/>
                        <a:pt x="9002" y="5001"/>
                        <a:pt x="9002" y="5084"/>
                      </a:cubicBezTo>
                      <a:lnTo>
                        <a:pt x="9002" y="6144"/>
                      </a:lnTo>
                      <a:cubicBezTo>
                        <a:pt x="9002" y="6239"/>
                        <a:pt x="9073" y="6311"/>
                        <a:pt x="9156" y="6311"/>
                      </a:cubicBezTo>
                      <a:lnTo>
                        <a:pt x="9514" y="6311"/>
                      </a:lnTo>
                      <a:lnTo>
                        <a:pt x="9514" y="9870"/>
                      </a:lnTo>
                      <a:lnTo>
                        <a:pt x="9156" y="9870"/>
                      </a:lnTo>
                      <a:cubicBezTo>
                        <a:pt x="9073" y="9894"/>
                        <a:pt x="9002" y="9978"/>
                        <a:pt x="9002" y="10061"/>
                      </a:cubicBezTo>
                      <a:lnTo>
                        <a:pt x="9002" y="10418"/>
                      </a:lnTo>
                      <a:lnTo>
                        <a:pt x="7716" y="10418"/>
                      </a:lnTo>
                      <a:lnTo>
                        <a:pt x="7716" y="3977"/>
                      </a:lnTo>
                      <a:lnTo>
                        <a:pt x="8049" y="3929"/>
                      </a:lnTo>
                      <a:cubicBezTo>
                        <a:pt x="8180" y="3917"/>
                        <a:pt x="8240" y="3739"/>
                        <a:pt x="8144" y="3644"/>
                      </a:cubicBezTo>
                      <a:lnTo>
                        <a:pt x="7728" y="3227"/>
                      </a:lnTo>
                      <a:lnTo>
                        <a:pt x="8323" y="2632"/>
                      </a:lnTo>
                      <a:cubicBezTo>
                        <a:pt x="8728" y="3024"/>
                        <a:pt x="8740" y="3096"/>
                        <a:pt x="8859" y="3096"/>
                      </a:cubicBezTo>
                      <a:cubicBezTo>
                        <a:pt x="8954" y="3096"/>
                        <a:pt x="9025" y="3036"/>
                        <a:pt x="9025" y="2953"/>
                      </a:cubicBezTo>
                      <a:lnTo>
                        <a:pt x="9025" y="2929"/>
                      </a:lnTo>
                      <a:cubicBezTo>
                        <a:pt x="9025" y="2882"/>
                        <a:pt x="9061" y="2667"/>
                        <a:pt x="9180" y="1715"/>
                      </a:cubicBezTo>
                      <a:cubicBezTo>
                        <a:pt x="9192" y="1608"/>
                        <a:pt x="9097" y="1512"/>
                        <a:pt x="8978" y="1512"/>
                      </a:cubicBezTo>
                      <a:lnTo>
                        <a:pt x="7763" y="1667"/>
                      </a:lnTo>
                      <a:cubicBezTo>
                        <a:pt x="7632" y="1679"/>
                        <a:pt x="7573" y="1858"/>
                        <a:pt x="7656" y="1953"/>
                      </a:cubicBezTo>
                      <a:lnTo>
                        <a:pt x="8085" y="2381"/>
                      </a:lnTo>
                      <a:lnTo>
                        <a:pt x="7513" y="2965"/>
                      </a:lnTo>
                      <a:lnTo>
                        <a:pt x="7406" y="2858"/>
                      </a:lnTo>
                      <a:lnTo>
                        <a:pt x="7073" y="2524"/>
                      </a:lnTo>
                      <a:cubicBezTo>
                        <a:pt x="7041" y="2493"/>
                        <a:pt x="7001" y="2478"/>
                        <a:pt x="6962" y="2478"/>
                      </a:cubicBezTo>
                      <a:cubicBezTo>
                        <a:pt x="6884" y="2478"/>
                        <a:pt x="6807" y="2536"/>
                        <a:pt x="6799" y="2632"/>
                      </a:cubicBezTo>
                      <a:lnTo>
                        <a:pt x="6763" y="2858"/>
                      </a:lnTo>
                      <a:lnTo>
                        <a:pt x="870" y="2858"/>
                      </a:lnTo>
                      <a:lnTo>
                        <a:pt x="870" y="1358"/>
                      </a:lnTo>
                      <a:lnTo>
                        <a:pt x="1227" y="1358"/>
                      </a:lnTo>
                      <a:cubicBezTo>
                        <a:pt x="1322" y="1358"/>
                        <a:pt x="1394" y="1274"/>
                        <a:pt x="1394" y="1191"/>
                      </a:cubicBezTo>
                      <a:lnTo>
                        <a:pt x="1394" y="834"/>
                      </a:lnTo>
                      <a:lnTo>
                        <a:pt x="4513" y="834"/>
                      </a:lnTo>
                      <a:lnTo>
                        <a:pt x="4513" y="1191"/>
                      </a:lnTo>
                      <a:cubicBezTo>
                        <a:pt x="4513" y="1274"/>
                        <a:pt x="4596" y="1358"/>
                        <a:pt x="4680" y="1358"/>
                      </a:cubicBezTo>
                      <a:lnTo>
                        <a:pt x="5739" y="1358"/>
                      </a:lnTo>
                      <a:cubicBezTo>
                        <a:pt x="5823" y="1358"/>
                        <a:pt x="5906" y="1274"/>
                        <a:pt x="5906" y="1191"/>
                      </a:cubicBezTo>
                      <a:lnTo>
                        <a:pt x="5906" y="834"/>
                      </a:lnTo>
                      <a:close/>
                      <a:moveTo>
                        <a:pt x="1036" y="10228"/>
                      </a:moveTo>
                      <a:lnTo>
                        <a:pt x="1036" y="10942"/>
                      </a:lnTo>
                      <a:lnTo>
                        <a:pt x="322" y="10942"/>
                      </a:lnTo>
                      <a:lnTo>
                        <a:pt x="322" y="10228"/>
                      </a:lnTo>
                      <a:close/>
                      <a:moveTo>
                        <a:pt x="5561" y="10228"/>
                      </a:moveTo>
                      <a:lnTo>
                        <a:pt x="5561" y="10942"/>
                      </a:lnTo>
                      <a:lnTo>
                        <a:pt x="4846" y="10942"/>
                      </a:lnTo>
                      <a:lnTo>
                        <a:pt x="4846" y="10228"/>
                      </a:lnTo>
                      <a:close/>
                      <a:moveTo>
                        <a:pt x="10049" y="10228"/>
                      </a:moveTo>
                      <a:lnTo>
                        <a:pt x="10049" y="10942"/>
                      </a:lnTo>
                      <a:lnTo>
                        <a:pt x="9335" y="10942"/>
                      </a:lnTo>
                      <a:lnTo>
                        <a:pt x="9335" y="10228"/>
                      </a:lnTo>
                      <a:close/>
                      <a:moveTo>
                        <a:pt x="167" y="0"/>
                      </a:moveTo>
                      <a:cubicBezTo>
                        <a:pt x="84" y="0"/>
                        <a:pt x="0" y="72"/>
                        <a:pt x="0" y="167"/>
                      </a:cubicBezTo>
                      <a:lnTo>
                        <a:pt x="0" y="1215"/>
                      </a:lnTo>
                      <a:cubicBezTo>
                        <a:pt x="0" y="1310"/>
                        <a:pt x="84" y="1381"/>
                        <a:pt x="167" y="1381"/>
                      </a:cubicBezTo>
                      <a:lnTo>
                        <a:pt x="524" y="1381"/>
                      </a:lnTo>
                      <a:lnTo>
                        <a:pt x="524" y="4953"/>
                      </a:lnTo>
                      <a:lnTo>
                        <a:pt x="167" y="4953"/>
                      </a:lnTo>
                      <a:cubicBezTo>
                        <a:pt x="84" y="4953"/>
                        <a:pt x="0" y="5025"/>
                        <a:pt x="0" y="5120"/>
                      </a:cubicBezTo>
                      <a:lnTo>
                        <a:pt x="0" y="6180"/>
                      </a:lnTo>
                      <a:cubicBezTo>
                        <a:pt x="0" y="6263"/>
                        <a:pt x="84" y="6346"/>
                        <a:pt x="167" y="6346"/>
                      </a:cubicBezTo>
                      <a:lnTo>
                        <a:pt x="524" y="6346"/>
                      </a:lnTo>
                      <a:lnTo>
                        <a:pt x="524" y="9894"/>
                      </a:lnTo>
                      <a:lnTo>
                        <a:pt x="167" y="9894"/>
                      </a:lnTo>
                      <a:cubicBezTo>
                        <a:pt x="84" y="9894"/>
                        <a:pt x="0" y="9978"/>
                        <a:pt x="0" y="10061"/>
                      </a:cubicBezTo>
                      <a:lnTo>
                        <a:pt x="0" y="11121"/>
                      </a:lnTo>
                      <a:cubicBezTo>
                        <a:pt x="0" y="11204"/>
                        <a:pt x="84" y="11287"/>
                        <a:pt x="167" y="11287"/>
                      </a:cubicBezTo>
                      <a:lnTo>
                        <a:pt x="1227" y="11287"/>
                      </a:lnTo>
                      <a:cubicBezTo>
                        <a:pt x="1322" y="11287"/>
                        <a:pt x="1394" y="11204"/>
                        <a:pt x="1394" y="11121"/>
                      </a:cubicBezTo>
                      <a:lnTo>
                        <a:pt x="1394" y="10763"/>
                      </a:lnTo>
                      <a:lnTo>
                        <a:pt x="4513" y="10763"/>
                      </a:lnTo>
                      <a:lnTo>
                        <a:pt x="4513" y="11121"/>
                      </a:lnTo>
                      <a:cubicBezTo>
                        <a:pt x="4513" y="11204"/>
                        <a:pt x="4596" y="11287"/>
                        <a:pt x="4680" y="11287"/>
                      </a:cubicBezTo>
                      <a:lnTo>
                        <a:pt x="5739" y="11287"/>
                      </a:lnTo>
                      <a:cubicBezTo>
                        <a:pt x="5823" y="11287"/>
                        <a:pt x="5906" y="11204"/>
                        <a:pt x="5906" y="11121"/>
                      </a:cubicBezTo>
                      <a:lnTo>
                        <a:pt x="5906" y="10763"/>
                      </a:lnTo>
                      <a:lnTo>
                        <a:pt x="9002" y="10763"/>
                      </a:lnTo>
                      <a:lnTo>
                        <a:pt x="9002" y="11121"/>
                      </a:lnTo>
                      <a:cubicBezTo>
                        <a:pt x="9002" y="11204"/>
                        <a:pt x="9073" y="11287"/>
                        <a:pt x="9156" y="11287"/>
                      </a:cubicBezTo>
                      <a:lnTo>
                        <a:pt x="10216" y="11287"/>
                      </a:lnTo>
                      <a:cubicBezTo>
                        <a:pt x="10311" y="11287"/>
                        <a:pt x="10383" y="11204"/>
                        <a:pt x="10383" y="11121"/>
                      </a:cubicBezTo>
                      <a:lnTo>
                        <a:pt x="10383" y="10061"/>
                      </a:lnTo>
                      <a:cubicBezTo>
                        <a:pt x="10383" y="9978"/>
                        <a:pt x="10311" y="9894"/>
                        <a:pt x="10216" y="9894"/>
                      </a:cubicBezTo>
                      <a:lnTo>
                        <a:pt x="9859" y="9894"/>
                      </a:lnTo>
                      <a:lnTo>
                        <a:pt x="9859" y="6346"/>
                      </a:lnTo>
                      <a:lnTo>
                        <a:pt x="10216" y="6346"/>
                      </a:lnTo>
                      <a:cubicBezTo>
                        <a:pt x="10311" y="6346"/>
                        <a:pt x="10383" y="6263"/>
                        <a:pt x="10383" y="6180"/>
                      </a:cubicBezTo>
                      <a:lnTo>
                        <a:pt x="10383" y="5120"/>
                      </a:lnTo>
                      <a:cubicBezTo>
                        <a:pt x="10383" y="5025"/>
                        <a:pt x="10311" y="4953"/>
                        <a:pt x="10216" y="4953"/>
                      </a:cubicBezTo>
                      <a:lnTo>
                        <a:pt x="9859" y="4953"/>
                      </a:lnTo>
                      <a:lnTo>
                        <a:pt x="9859" y="1381"/>
                      </a:lnTo>
                      <a:lnTo>
                        <a:pt x="10216" y="1381"/>
                      </a:lnTo>
                      <a:cubicBezTo>
                        <a:pt x="10311" y="1381"/>
                        <a:pt x="10383" y="1310"/>
                        <a:pt x="10383" y="1215"/>
                      </a:cubicBezTo>
                      <a:lnTo>
                        <a:pt x="10383" y="167"/>
                      </a:lnTo>
                      <a:cubicBezTo>
                        <a:pt x="10383" y="72"/>
                        <a:pt x="10311" y="0"/>
                        <a:pt x="10216" y="0"/>
                      </a:cubicBezTo>
                      <a:lnTo>
                        <a:pt x="9156" y="0"/>
                      </a:lnTo>
                      <a:cubicBezTo>
                        <a:pt x="9073" y="0"/>
                        <a:pt x="9002" y="72"/>
                        <a:pt x="9002" y="167"/>
                      </a:cubicBezTo>
                      <a:lnTo>
                        <a:pt x="9002" y="524"/>
                      </a:lnTo>
                      <a:lnTo>
                        <a:pt x="5882" y="524"/>
                      </a:lnTo>
                      <a:lnTo>
                        <a:pt x="5882" y="167"/>
                      </a:lnTo>
                      <a:cubicBezTo>
                        <a:pt x="5882" y="72"/>
                        <a:pt x="5811" y="0"/>
                        <a:pt x="5727" y="0"/>
                      </a:cubicBezTo>
                      <a:lnTo>
                        <a:pt x="4680" y="0"/>
                      </a:lnTo>
                      <a:cubicBezTo>
                        <a:pt x="4596" y="0"/>
                        <a:pt x="4513" y="72"/>
                        <a:pt x="4513" y="167"/>
                      </a:cubicBezTo>
                      <a:lnTo>
                        <a:pt x="4513" y="524"/>
                      </a:lnTo>
                      <a:lnTo>
                        <a:pt x="1394" y="524"/>
                      </a:lnTo>
                      <a:lnTo>
                        <a:pt x="1394" y="167"/>
                      </a:lnTo>
                      <a:cubicBezTo>
                        <a:pt x="1394" y="72"/>
                        <a:pt x="1322" y="0"/>
                        <a:pt x="12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3076;p37">
                  <a:extLst>
                    <a:ext uri="{FF2B5EF4-FFF2-40B4-BE49-F238E27FC236}">
                      <a16:creationId xmlns:a16="http://schemas.microsoft.com/office/drawing/2014/main" id="{B8409986-938F-4B86-0A72-E0C680836AA8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3077;p37">
                  <a:extLst>
                    <a:ext uri="{FF2B5EF4-FFF2-40B4-BE49-F238E27FC236}">
                      <a16:creationId xmlns:a16="http://schemas.microsoft.com/office/drawing/2014/main" id="{9F44A8FA-C453-A207-E6E1-FBFEC4516EF8}"/>
                    </a:ext>
                  </a:extLst>
                </p:cNvPr>
                <p:cNvSpPr/>
                <p:nvPr/>
              </p:nvSpPr>
              <p:spPr>
                <a:xfrm>
                  <a:off x="2953717" y="1594563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3078;p37">
                  <a:extLst>
                    <a:ext uri="{FF2B5EF4-FFF2-40B4-BE49-F238E27FC236}">
                      <a16:creationId xmlns:a16="http://schemas.microsoft.com/office/drawing/2014/main" id="{34A4271C-9635-6B58-D493-E80791B008E2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" extrusionOk="0">
                      <a:moveTo>
                        <a:pt x="1" y="1"/>
                      </a:moveTo>
                      <a:cubicBezTo>
                        <a:pt x="1" y="1"/>
                        <a:pt x="1" y="13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3079;p37">
                  <a:extLst>
                    <a:ext uri="{FF2B5EF4-FFF2-40B4-BE49-F238E27FC236}">
                      <a16:creationId xmlns:a16="http://schemas.microsoft.com/office/drawing/2014/main" id="{02E0FC40-E084-09B6-67DF-63649506F5B2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3080;p37">
                  <a:extLst>
                    <a:ext uri="{FF2B5EF4-FFF2-40B4-BE49-F238E27FC236}">
                      <a16:creationId xmlns:a16="http://schemas.microsoft.com/office/drawing/2014/main" id="{3013B6DB-09A1-3B60-3B4B-D50D3C2DA89D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3081;p37">
                  <a:extLst>
                    <a:ext uri="{FF2B5EF4-FFF2-40B4-BE49-F238E27FC236}">
                      <a16:creationId xmlns:a16="http://schemas.microsoft.com/office/drawing/2014/main" id="{C86AF79E-F42F-CE90-7CE7-F2B7D5B9E9C8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082;p37">
                  <a:extLst>
                    <a:ext uri="{FF2B5EF4-FFF2-40B4-BE49-F238E27FC236}">
                      <a16:creationId xmlns:a16="http://schemas.microsoft.com/office/drawing/2014/main" id="{352C1B73-7CE8-2AA4-D686-A65D881E4DAA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083;p37">
                  <a:extLst>
                    <a:ext uri="{FF2B5EF4-FFF2-40B4-BE49-F238E27FC236}">
                      <a16:creationId xmlns:a16="http://schemas.microsoft.com/office/drawing/2014/main" id="{3964A26D-5D87-1F16-2485-1EE0FF4D7169}"/>
                    </a:ext>
                  </a:extLst>
                </p:cNvPr>
                <p:cNvSpPr/>
                <p:nvPr/>
              </p:nvSpPr>
              <p:spPr>
                <a:xfrm>
                  <a:off x="2923788" y="1576403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084;p37">
                  <a:extLst>
                    <a:ext uri="{FF2B5EF4-FFF2-40B4-BE49-F238E27FC236}">
                      <a16:creationId xmlns:a16="http://schemas.microsoft.com/office/drawing/2014/main" id="{60BD94FA-0C09-A6E6-CE61-2F2455A1ABF0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085;p37">
                  <a:extLst>
                    <a:ext uri="{FF2B5EF4-FFF2-40B4-BE49-F238E27FC236}">
                      <a16:creationId xmlns:a16="http://schemas.microsoft.com/office/drawing/2014/main" id="{E604F49F-3F4D-4902-16F8-43FBF5CFEC02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086;p37">
                  <a:extLst>
                    <a:ext uri="{FF2B5EF4-FFF2-40B4-BE49-F238E27FC236}">
                      <a16:creationId xmlns:a16="http://schemas.microsoft.com/office/drawing/2014/main" id="{FDBC9AAC-1DB5-C7CB-B2CE-077BB7DEC343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087;p37">
                  <a:extLst>
                    <a:ext uri="{FF2B5EF4-FFF2-40B4-BE49-F238E27FC236}">
                      <a16:creationId xmlns:a16="http://schemas.microsoft.com/office/drawing/2014/main" id="{E9D366F5-8B91-9D1E-6D1A-CE6A81A909DD}"/>
                    </a:ext>
                  </a:extLst>
                </p:cNvPr>
                <p:cNvSpPr/>
                <p:nvPr/>
              </p:nvSpPr>
              <p:spPr>
                <a:xfrm>
                  <a:off x="2923438" y="1576784"/>
                  <a:ext cx="0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" extrusionOk="0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088;p37">
                  <a:extLst>
                    <a:ext uri="{FF2B5EF4-FFF2-40B4-BE49-F238E27FC236}">
                      <a16:creationId xmlns:a16="http://schemas.microsoft.com/office/drawing/2014/main" id="{0D4AA5A7-C4EF-AF26-3166-CBE9F98A6E6B}"/>
                    </a:ext>
                  </a:extLst>
                </p:cNvPr>
                <p:cNvSpPr/>
                <p:nvPr/>
              </p:nvSpPr>
              <p:spPr>
                <a:xfrm>
                  <a:off x="2792783" y="1631298"/>
                  <a:ext cx="87877" cy="101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3180" extrusionOk="0">
                      <a:moveTo>
                        <a:pt x="167" y="1"/>
                      </a:moveTo>
                      <a:cubicBezTo>
                        <a:pt x="72" y="1"/>
                        <a:pt x="0" y="72"/>
                        <a:pt x="0" y="167"/>
                      </a:cubicBezTo>
                      <a:cubicBezTo>
                        <a:pt x="0" y="263"/>
                        <a:pt x="72" y="334"/>
                        <a:pt x="167" y="334"/>
                      </a:cubicBezTo>
                      <a:lnTo>
                        <a:pt x="2167" y="334"/>
                      </a:lnTo>
                      <a:cubicBezTo>
                        <a:pt x="2310" y="334"/>
                        <a:pt x="2429" y="453"/>
                        <a:pt x="2429" y="584"/>
                      </a:cubicBezTo>
                      <a:lnTo>
                        <a:pt x="2429" y="3013"/>
                      </a:lnTo>
                      <a:cubicBezTo>
                        <a:pt x="2429" y="3096"/>
                        <a:pt x="2501" y="3180"/>
                        <a:pt x="2584" y="3180"/>
                      </a:cubicBezTo>
                      <a:cubicBezTo>
                        <a:pt x="2679" y="3180"/>
                        <a:pt x="2751" y="3096"/>
                        <a:pt x="2751" y="3013"/>
                      </a:cubicBezTo>
                      <a:lnTo>
                        <a:pt x="2751" y="584"/>
                      </a:lnTo>
                      <a:cubicBezTo>
                        <a:pt x="2763" y="275"/>
                        <a:pt x="2501" y="1"/>
                        <a:pt x="21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089;p37">
                  <a:extLst>
                    <a:ext uri="{FF2B5EF4-FFF2-40B4-BE49-F238E27FC236}">
                      <a16:creationId xmlns:a16="http://schemas.microsoft.com/office/drawing/2014/main" id="{208C06A8-74B9-C079-057C-982B5F3661D6}"/>
                    </a:ext>
                  </a:extLst>
                </p:cNvPr>
                <p:cNvSpPr/>
                <p:nvPr/>
              </p:nvSpPr>
              <p:spPr>
                <a:xfrm>
                  <a:off x="2715147" y="1631298"/>
                  <a:ext cx="66695" cy="12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" h="3859" extrusionOk="0">
                      <a:moveTo>
                        <a:pt x="596" y="1"/>
                      </a:moveTo>
                      <a:cubicBezTo>
                        <a:pt x="263" y="1"/>
                        <a:pt x="1" y="275"/>
                        <a:pt x="1" y="596"/>
                      </a:cubicBezTo>
                      <a:lnTo>
                        <a:pt x="1" y="3692"/>
                      </a:lnTo>
                      <a:cubicBezTo>
                        <a:pt x="1" y="3787"/>
                        <a:pt x="72" y="3858"/>
                        <a:pt x="167" y="3858"/>
                      </a:cubicBezTo>
                      <a:cubicBezTo>
                        <a:pt x="251" y="3858"/>
                        <a:pt x="322" y="3787"/>
                        <a:pt x="322" y="3692"/>
                      </a:cubicBezTo>
                      <a:lnTo>
                        <a:pt x="322" y="596"/>
                      </a:lnTo>
                      <a:cubicBezTo>
                        <a:pt x="322" y="453"/>
                        <a:pt x="441" y="346"/>
                        <a:pt x="584" y="346"/>
                      </a:cubicBezTo>
                      <a:lnTo>
                        <a:pt x="1917" y="346"/>
                      </a:lnTo>
                      <a:cubicBezTo>
                        <a:pt x="2013" y="346"/>
                        <a:pt x="2084" y="275"/>
                        <a:pt x="2084" y="179"/>
                      </a:cubicBezTo>
                      <a:cubicBezTo>
                        <a:pt x="2096" y="72"/>
                        <a:pt x="2025" y="1"/>
                        <a:pt x="192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090;p37">
                  <a:extLst>
                    <a:ext uri="{FF2B5EF4-FFF2-40B4-BE49-F238E27FC236}">
                      <a16:creationId xmlns:a16="http://schemas.microsoft.com/office/drawing/2014/main" id="{31A95C98-BC48-AD71-BC91-6C14AE81979B}"/>
                    </a:ext>
                  </a:extLst>
                </p:cNvPr>
                <p:cNvSpPr/>
                <p:nvPr/>
              </p:nvSpPr>
              <p:spPr>
                <a:xfrm>
                  <a:off x="2715911" y="1743026"/>
                  <a:ext cx="166244" cy="58335"/>
                </a:xfrm>
                <a:custGeom>
                  <a:avLst/>
                  <a:gdLst>
                    <a:gd name="connsiteX0" fmla="*/ 3827 w 9998"/>
                    <a:gd name="connsiteY0" fmla="*/ 1214 h 9997"/>
                    <a:gd name="connsiteX1" fmla="*/ 4396 w 9998"/>
                    <a:gd name="connsiteY1" fmla="*/ 1822 h 9997"/>
                    <a:gd name="connsiteX2" fmla="*/ 4966 w 9998"/>
                    <a:gd name="connsiteY2" fmla="*/ 3845 h 9997"/>
                    <a:gd name="connsiteX3" fmla="*/ 3827 w 9998"/>
                    <a:gd name="connsiteY3" fmla="*/ 4694 h 9997"/>
                    <a:gd name="connsiteX4" fmla="*/ 2643 w 9998"/>
                    <a:gd name="connsiteY4" fmla="*/ 3845 h 9997"/>
                    <a:gd name="connsiteX5" fmla="*/ 3257 w 9998"/>
                    <a:gd name="connsiteY5" fmla="*/ 1822 h 9997"/>
                    <a:gd name="connsiteX6" fmla="*/ 3827 w 9998"/>
                    <a:gd name="connsiteY6" fmla="*/ 1214 h 9997"/>
                    <a:gd name="connsiteX7" fmla="*/ 5239 w 9998"/>
                    <a:gd name="connsiteY7" fmla="*/ 4936 h 9997"/>
                    <a:gd name="connsiteX8" fmla="*/ 6377 w 9998"/>
                    <a:gd name="connsiteY8" fmla="*/ 8943 h 9997"/>
                    <a:gd name="connsiteX9" fmla="*/ 1207 w 9998"/>
                    <a:gd name="connsiteY9" fmla="*/ 8943 h 9997"/>
                    <a:gd name="connsiteX10" fmla="*/ 2347 w 9998"/>
                    <a:gd name="connsiteY10" fmla="*/ 4936 h 9997"/>
                    <a:gd name="connsiteX11" fmla="*/ 3805 w 9998"/>
                    <a:gd name="connsiteY11" fmla="*/ 5908 h 9997"/>
                    <a:gd name="connsiteX12" fmla="*/ 5239 w 9998"/>
                    <a:gd name="connsiteY12" fmla="*/ 4936 h 9997"/>
                    <a:gd name="connsiteX13" fmla="*/ 3827 w 9998"/>
                    <a:gd name="connsiteY13" fmla="*/ 0 h 9997"/>
                    <a:gd name="connsiteX14" fmla="*/ 2687 w 9998"/>
                    <a:gd name="connsiteY14" fmla="*/ 1255 h 9997"/>
                    <a:gd name="connsiteX15" fmla="*/ 2005 w 9998"/>
                    <a:gd name="connsiteY15" fmla="*/ 3641 h 9997"/>
                    <a:gd name="connsiteX16" fmla="*/ 662 w 9998"/>
                    <a:gd name="connsiteY16" fmla="*/ 8338 h 9997"/>
                    <a:gd name="connsiteX17" fmla="*/ 639 w 9998"/>
                    <a:gd name="connsiteY17" fmla="*/ 7971 h 9997"/>
                    <a:gd name="connsiteX18" fmla="*/ 639 w 9998"/>
                    <a:gd name="connsiteY18" fmla="*/ 6557 h 9997"/>
                    <a:gd name="connsiteX19" fmla="*/ 319 w 9998"/>
                    <a:gd name="connsiteY19" fmla="*/ 5990 h 9997"/>
                    <a:gd name="connsiteX20" fmla="*/ 0 w 9998"/>
                    <a:gd name="connsiteY20" fmla="*/ 6557 h 9997"/>
                    <a:gd name="connsiteX21" fmla="*/ 0 w 9998"/>
                    <a:gd name="connsiteY21" fmla="*/ 7971 h 9997"/>
                    <a:gd name="connsiteX22" fmla="*/ 1140 w 9998"/>
                    <a:gd name="connsiteY22" fmla="*/ 9997 h 9997"/>
                    <a:gd name="connsiteX23" fmla="*/ 8860 w 9998"/>
                    <a:gd name="connsiteY23" fmla="*/ 9997 h 9997"/>
                    <a:gd name="connsiteX24" fmla="*/ 9998 w 9998"/>
                    <a:gd name="connsiteY24" fmla="*/ 7971 h 9997"/>
                    <a:gd name="connsiteX25" fmla="*/ 9998 w 9998"/>
                    <a:gd name="connsiteY25" fmla="*/ 4290 h 9997"/>
                    <a:gd name="connsiteX26" fmla="*/ 9612 w 9998"/>
                    <a:gd name="connsiteY26" fmla="*/ 3763 h 9997"/>
                    <a:gd name="connsiteX27" fmla="*/ 9292 w 9998"/>
                    <a:gd name="connsiteY27" fmla="*/ 4331 h 9997"/>
                    <a:gd name="connsiteX28" fmla="*/ 9292 w 9998"/>
                    <a:gd name="connsiteY28" fmla="*/ 8012 h 9997"/>
                    <a:gd name="connsiteX29" fmla="*/ 8791 w 9998"/>
                    <a:gd name="connsiteY29" fmla="*/ 8903 h 9997"/>
                    <a:gd name="connsiteX30" fmla="*/ 7152 w 9998"/>
                    <a:gd name="connsiteY30" fmla="*/ 8903 h 9997"/>
                    <a:gd name="connsiteX31" fmla="*/ 4510 w 9998"/>
                    <a:gd name="connsiteY31" fmla="*/ 323 h 9997"/>
                    <a:gd name="connsiteX32" fmla="*/ 3827 w 9998"/>
                    <a:gd name="connsiteY32" fmla="*/ 0 h 9997"/>
                    <a:gd name="connsiteX0" fmla="*/ 3828 w 10000"/>
                    <a:gd name="connsiteY0" fmla="*/ 1362 h 10148"/>
                    <a:gd name="connsiteX1" fmla="*/ 4397 w 10000"/>
                    <a:gd name="connsiteY1" fmla="*/ 1971 h 10148"/>
                    <a:gd name="connsiteX2" fmla="*/ 4967 w 10000"/>
                    <a:gd name="connsiteY2" fmla="*/ 3994 h 10148"/>
                    <a:gd name="connsiteX3" fmla="*/ 3828 w 10000"/>
                    <a:gd name="connsiteY3" fmla="*/ 4843 h 10148"/>
                    <a:gd name="connsiteX4" fmla="*/ 2644 w 10000"/>
                    <a:gd name="connsiteY4" fmla="*/ 3994 h 10148"/>
                    <a:gd name="connsiteX5" fmla="*/ 3258 w 10000"/>
                    <a:gd name="connsiteY5" fmla="*/ 1971 h 10148"/>
                    <a:gd name="connsiteX6" fmla="*/ 3828 w 10000"/>
                    <a:gd name="connsiteY6" fmla="*/ 1362 h 10148"/>
                    <a:gd name="connsiteX7" fmla="*/ 5240 w 10000"/>
                    <a:gd name="connsiteY7" fmla="*/ 5085 h 10148"/>
                    <a:gd name="connsiteX8" fmla="*/ 6378 w 10000"/>
                    <a:gd name="connsiteY8" fmla="*/ 9094 h 10148"/>
                    <a:gd name="connsiteX9" fmla="*/ 1207 w 10000"/>
                    <a:gd name="connsiteY9" fmla="*/ 9094 h 10148"/>
                    <a:gd name="connsiteX10" fmla="*/ 2347 w 10000"/>
                    <a:gd name="connsiteY10" fmla="*/ 5085 h 10148"/>
                    <a:gd name="connsiteX11" fmla="*/ 3806 w 10000"/>
                    <a:gd name="connsiteY11" fmla="*/ 6058 h 10148"/>
                    <a:gd name="connsiteX12" fmla="*/ 5240 w 10000"/>
                    <a:gd name="connsiteY12" fmla="*/ 5085 h 10148"/>
                    <a:gd name="connsiteX13" fmla="*/ 4511 w 10000"/>
                    <a:gd name="connsiteY13" fmla="*/ 471 h 10148"/>
                    <a:gd name="connsiteX14" fmla="*/ 2688 w 10000"/>
                    <a:gd name="connsiteY14" fmla="*/ 1403 h 10148"/>
                    <a:gd name="connsiteX15" fmla="*/ 2005 w 10000"/>
                    <a:gd name="connsiteY15" fmla="*/ 3790 h 10148"/>
                    <a:gd name="connsiteX16" fmla="*/ 662 w 10000"/>
                    <a:gd name="connsiteY16" fmla="*/ 8489 h 10148"/>
                    <a:gd name="connsiteX17" fmla="*/ 639 w 10000"/>
                    <a:gd name="connsiteY17" fmla="*/ 8121 h 10148"/>
                    <a:gd name="connsiteX18" fmla="*/ 639 w 10000"/>
                    <a:gd name="connsiteY18" fmla="*/ 6707 h 10148"/>
                    <a:gd name="connsiteX19" fmla="*/ 319 w 10000"/>
                    <a:gd name="connsiteY19" fmla="*/ 6140 h 10148"/>
                    <a:gd name="connsiteX20" fmla="*/ 0 w 10000"/>
                    <a:gd name="connsiteY20" fmla="*/ 6707 h 10148"/>
                    <a:gd name="connsiteX21" fmla="*/ 0 w 10000"/>
                    <a:gd name="connsiteY21" fmla="*/ 8121 h 10148"/>
                    <a:gd name="connsiteX22" fmla="*/ 1140 w 10000"/>
                    <a:gd name="connsiteY22" fmla="*/ 10148 h 10148"/>
                    <a:gd name="connsiteX23" fmla="*/ 8862 w 10000"/>
                    <a:gd name="connsiteY23" fmla="*/ 10148 h 10148"/>
                    <a:gd name="connsiteX24" fmla="*/ 10000 w 10000"/>
                    <a:gd name="connsiteY24" fmla="*/ 8121 h 10148"/>
                    <a:gd name="connsiteX25" fmla="*/ 10000 w 10000"/>
                    <a:gd name="connsiteY25" fmla="*/ 4439 h 10148"/>
                    <a:gd name="connsiteX26" fmla="*/ 9614 w 10000"/>
                    <a:gd name="connsiteY26" fmla="*/ 3912 h 10148"/>
                    <a:gd name="connsiteX27" fmla="*/ 9294 w 10000"/>
                    <a:gd name="connsiteY27" fmla="*/ 4480 h 10148"/>
                    <a:gd name="connsiteX28" fmla="*/ 9294 w 10000"/>
                    <a:gd name="connsiteY28" fmla="*/ 8162 h 10148"/>
                    <a:gd name="connsiteX29" fmla="*/ 8793 w 10000"/>
                    <a:gd name="connsiteY29" fmla="*/ 9054 h 10148"/>
                    <a:gd name="connsiteX30" fmla="*/ 7153 w 10000"/>
                    <a:gd name="connsiteY30" fmla="*/ 9054 h 10148"/>
                    <a:gd name="connsiteX31" fmla="*/ 4511 w 10000"/>
                    <a:gd name="connsiteY31" fmla="*/ 471 h 10148"/>
                    <a:gd name="connsiteX0" fmla="*/ 3258 w 10000"/>
                    <a:gd name="connsiteY0" fmla="*/ 1971 h 10148"/>
                    <a:gd name="connsiteX1" fmla="*/ 4397 w 10000"/>
                    <a:gd name="connsiteY1" fmla="*/ 1971 h 10148"/>
                    <a:gd name="connsiteX2" fmla="*/ 4967 w 10000"/>
                    <a:gd name="connsiteY2" fmla="*/ 3994 h 10148"/>
                    <a:gd name="connsiteX3" fmla="*/ 3828 w 10000"/>
                    <a:gd name="connsiteY3" fmla="*/ 4843 h 10148"/>
                    <a:gd name="connsiteX4" fmla="*/ 2644 w 10000"/>
                    <a:gd name="connsiteY4" fmla="*/ 3994 h 10148"/>
                    <a:gd name="connsiteX5" fmla="*/ 3258 w 10000"/>
                    <a:gd name="connsiteY5" fmla="*/ 1971 h 10148"/>
                    <a:gd name="connsiteX6" fmla="*/ 5240 w 10000"/>
                    <a:gd name="connsiteY6" fmla="*/ 5085 h 10148"/>
                    <a:gd name="connsiteX7" fmla="*/ 6378 w 10000"/>
                    <a:gd name="connsiteY7" fmla="*/ 9094 h 10148"/>
                    <a:gd name="connsiteX8" fmla="*/ 1207 w 10000"/>
                    <a:gd name="connsiteY8" fmla="*/ 9094 h 10148"/>
                    <a:gd name="connsiteX9" fmla="*/ 2347 w 10000"/>
                    <a:gd name="connsiteY9" fmla="*/ 5085 h 10148"/>
                    <a:gd name="connsiteX10" fmla="*/ 3806 w 10000"/>
                    <a:gd name="connsiteY10" fmla="*/ 6058 h 10148"/>
                    <a:gd name="connsiteX11" fmla="*/ 5240 w 10000"/>
                    <a:gd name="connsiteY11" fmla="*/ 5085 h 10148"/>
                    <a:gd name="connsiteX12" fmla="*/ 4511 w 10000"/>
                    <a:gd name="connsiteY12" fmla="*/ 471 h 10148"/>
                    <a:gd name="connsiteX13" fmla="*/ 2688 w 10000"/>
                    <a:gd name="connsiteY13" fmla="*/ 1403 h 10148"/>
                    <a:gd name="connsiteX14" fmla="*/ 2005 w 10000"/>
                    <a:gd name="connsiteY14" fmla="*/ 3790 h 10148"/>
                    <a:gd name="connsiteX15" fmla="*/ 662 w 10000"/>
                    <a:gd name="connsiteY15" fmla="*/ 8489 h 10148"/>
                    <a:gd name="connsiteX16" fmla="*/ 639 w 10000"/>
                    <a:gd name="connsiteY16" fmla="*/ 8121 h 10148"/>
                    <a:gd name="connsiteX17" fmla="*/ 639 w 10000"/>
                    <a:gd name="connsiteY17" fmla="*/ 6707 h 10148"/>
                    <a:gd name="connsiteX18" fmla="*/ 319 w 10000"/>
                    <a:gd name="connsiteY18" fmla="*/ 6140 h 10148"/>
                    <a:gd name="connsiteX19" fmla="*/ 0 w 10000"/>
                    <a:gd name="connsiteY19" fmla="*/ 6707 h 10148"/>
                    <a:gd name="connsiteX20" fmla="*/ 0 w 10000"/>
                    <a:gd name="connsiteY20" fmla="*/ 8121 h 10148"/>
                    <a:gd name="connsiteX21" fmla="*/ 1140 w 10000"/>
                    <a:gd name="connsiteY21" fmla="*/ 10148 h 10148"/>
                    <a:gd name="connsiteX22" fmla="*/ 8862 w 10000"/>
                    <a:gd name="connsiteY22" fmla="*/ 10148 h 10148"/>
                    <a:gd name="connsiteX23" fmla="*/ 10000 w 10000"/>
                    <a:gd name="connsiteY23" fmla="*/ 8121 h 10148"/>
                    <a:gd name="connsiteX24" fmla="*/ 10000 w 10000"/>
                    <a:gd name="connsiteY24" fmla="*/ 4439 h 10148"/>
                    <a:gd name="connsiteX25" fmla="*/ 9614 w 10000"/>
                    <a:gd name="connsiteY25" fmla="*/ 3912 h 10148"/>
                    <a:gd name="connsiteX26" fmla="*/ 9294 w 10000"/>
                    <a:gd name="connsiteY26" fmla="*/ 4480 h 10148"/>
                    <a:gd name="connsiteX27" fmla="*/ 9294 w 10000"/>
                    <a:gd name="connsiteY27" fmla="*/ 8162 h 10148"/>
                    <a:gd name="connsiteX28" fmla="*/ 8793 w 10000"/>
                    <a:gd name="connsiteY28" fmla="*/ 9054 h 10148"/>
                    <a:gd name="connsiteX29" fmla="*/ 7153 w 10000"/>
                    <a:gd name="connsiteY29" fmla="*/ 9054 h 10148"/>
                    <a:gd name="connsiteX30" fmla="*/ 4511 w 10000"/>
                    <a:gd name="connsiteY30" fmla="*/ 471 h 10148"/>
                    <a:gd name="connsiteX0" fmla="*/ 3258 w 10000"/>
                    <a:gd name="connsiteY0" fmla="*/ 568 h 8745"/>
                    <a:gd name="connsiteX1" fmla="*/ 4397 w 10000"/>
                    <a:gd name="connsiteY1" fmla="*/ 568 h 8745"/>
                    <a:gd name="connsiteX2" fmla="*/ 4967 w 10000"/>
                    <a:gd name="connsiteY2" fmla="*/ 2591 h 8745"/>
                    <a:gd name="connsiteX3" fmla="*/ 3828 w 10000"/>
                    <a:gd name="connsiteY3" fmla="*/ 3440 h 8745"/>
                    <a:gd name="connsiteX4" fmla="*/ 2644 w 10000"/>
                    <a:gd name="connsiteY4" fmla="*/ 2591 h 8745"/>
                    <a:gd name="connsiteX5" fmla="*/ 3258 w 10000"/>
                    <a:gd name="connsiteY5" fmla="*/ 568 h 8745"/>
                    <a:gd name="connsiteX6" fmla="*/ 5240 w 10000"/>
                    <a:gd name="connsiteY6" fmla="*/ 3682 h 8745"/>
                    <a:gd name="connsiteX7" fmla="*/ 6378 w 10000"/>
                    <a:gd name="connsiteY7" fmla="*/ 7691 h 8745"/>
                    <a:gd name="connsiteX8" fmla="*/ 1207 w 10000"/>
                    <a:gd name="connsiteY8" fmla="*/ 7691 h 8745"/>
                    <a:gd name="connsiteX9" fmla="*/ 2347 w 10000"/>
                    <a:gd name="connsiteY9" fmla="*/ 3682 h 8745"/>
                    <a:gd name="connsiteX10" fmla="*/ 3806 w 10000"/>
                    <a:gd name="connsiteY10" fmla="*/ 4655 h 8745"/>
                    <a:gd name="connsiteX11" fmla="*/ 5240 w 10000"/>
                    <a:gd name="connsiteY11" fmla="*/ 3682 h 8745"/>
                    <a:gd name="connsiteX12" fmla="*/ 7153 w 10000"/>
                    <a:gd name="connsiteY12" fmla="*/ 7651 h 8745"/>
                    <a:gd name="connsiteX13" fmla="*/ 2688 w 10000"/>
                    <a:gd name="connsiteY13" fmla="*/ 0 h 8745"/>
                    <a:gd name="connsiteX14" fmla="*/ 2005 w 10000"/>
                    <a:gd name="connsiteY14" fmla="*/ 2387 h 8745"/>
                    <a:gd name="connsiteX15" fmla="*/ 662 w 10000"/>
                    <a:gd name="connsiteY15" fmla="*/ 7086 h 8745"/>
                    <a:gd name="connsiteX16" fmla="*/ 639 w 10000"/>
                    <a:gd name="connsiteY16" fmla="*/ 6718 h 8745"/>
                    <a:gd name="connsiteX17" fmla="*/ 639 w 10000"/>
                    <a:gd name="connsiteY17" fmla="*/ 5304 h 8745"/>
                    <a:gd name="connsiteX18" fmla="*/ 319 w 10000"/>
                    <a:gd name="connsiteY18" fmla="*/ 4737 h 8745"/>
                    <a:gd name="connsiteX19" fmla="*/ 0 w 10000"/>
                    <a:gd name="connsiteY19" fmla="*/ 5304 h 8745"/>
                    <a:gd name="connsiteX20" fmla="*/ 0 w 10000"/>
                    <a:gd name="connsiteY20" fmla="*/ 6718 h 8745"/>
                    <a:gd name="connsiteX21" fmla="*/ 1140 w 10000"/>
                    <a:gd name="connsiteY21" fmla="*/ 8745 h 8745"/>
                    <a:gd name="connsiteX22" fmla="*/ 8862 w 10000"/>
                    <a:gd name="connsiteY22" fmla="*/ 8745 h 8745"/>
                    <a:gd name="connsiteX23" fmla="*/ 10000 w 10000"/>
                    <a:gd name="connsiteY23" fmla="*/ 6718 h 8745"/>
                    <a:gd name="connsiteX24" fmla="*/ 10000 w 10000"/>
                    <a:gd name="connsiteY24" fmla="*/ 3036 h 8745"/>
                    <a:gd name="connsiteX25" fmla="*/ 9614 w 10000"/>
                    <a:gd name="connsiteY25" fmla="*/ 2509 h 8745"/>
                    <a:gd name="connsiteX26" fmla="*/ 9294 w 10000"/>
                    <a:gd name="connsiteY26" fmla="*/ 3077 h 8745"/>
                    <a:gd name="connsiteX27" fmla="*/ 9294 w 10000"/>
                    <a:gd name="connsiteY27" fmla="*/ 6759 h 8745"/>
                    <a:gd name="connsiteX28" fmla="*/ 8793 w 10000"/>
                    <a:gd name="connsiteY28" fmla="*/ 7651 h 8745"/>
                    <a:gd name="connsiteX29" fmla="*/ 7153 w 10000"/>
                    <a:gd name="connsiteY29" fmla="*/ 7651 h 8745"/>
                    <a:gd name="connsiteX0" fmla="*/ 3258 w 10000"/>
                    <a:gd name="connsiteY0" fmla="*/ 650 h 10000"/>
                    <a:gd name="connsiteX1" fmla="*/ 4967 w 10000"/>
                    <a:gd name="connsiteY1" fmla="*/ 2963 h 10000"/>
                    <a:gd name="connsiteX2" fmla="*/ 3828 w 10000"/>
                    <a:gd name="connsiteY2" fmla="*/ 3934 h 10000"/>
                    <a:gd name="connsiteX3" fmla="*/ 2644 w 10000"/>
                    <a:gd name="connsiteY3" fmla="*/ 2963 h 10000"/>
                    <a:gd name="connsiteX4" fmla="*/ 3258 w 10000"/>
                    <a:gd name="connsiteY4" fmla="*/ 650 h 10000"/>
                    <a:gd name="connsiteX5" fmla="*/ 5240 w 10000"/>
                    <a:gd name="connsiteY5" fmla="*/ 4210 h 10000"/>
                    <a:gd name="connsiteX6" fmla="*/ 6378 w 10000"/>
                    <a:gd name="connsiteY6" fmla="*/ 8795 h 10000"/>
                    <a:gd name="connsiteX7" fmla="*/ 1207 w 10000"/>
                    <a:gd name="connsiteY7" fmla="*/ 8795 h 10000"/>
                    <a:gd name="connsiteX8" fmla="*/ 2347 w 10000"/>
                    <a:gd name="connsiteY8" fmla="*/ 4210 h 10000"/>
                    <a:gd name="connsiteX9" fmla="*/ 3806 w 10000"/>
                    <a:gd name="connsiteY9" fmla="*/ 5323 h 10000"/>
                    <a:gd name="connsiteX10" fmla="*/ 5240 w 10000"/>
                    <a:gd name="connsiteY10" fmla="*/ 4210 h 10000"/>
                    <a:gd name="connsiteX11" fmla="*/ 7153 w 10000"/>
                    <a:gd name="connsiteY11" fmla="*/ 8749 h 10000"/>
                    <a:gd name="connsiteX12" fmla="*/ 2688 w 10000"/>
                    <a:gd name="connsiteY12" fmla="*/ 0 h 10000"/>
                    <a:gd name="connsiteX13" fmla="*/ 2005 w 10000"/>
                    <a:gd name="connsiteY13" fmla="*/ 2730 h 10000"/>
                    <a:gd name="connsiteX14" fmla="*/ 662 w 10000"/>
                    <a:gd name="connsiteY14" fmla="*/ 8103 h 10000"/>
                    <a:gd name="connsiteX15" fmla="*/ 639 w 10000"/>
                    <a:gd name="connsiteY15" fmla="*/ 7682 h 10000"/>
                    <a:gd name="connsiteX16" fmla="*/ 639 w 10000"/>
                    <a:gd name="connsiteY16" fmla="*/ 6065 h 10000"/>
                    <a:gd name="connsiteX17" fmla="*/ 319 w 10000"/>
                    <a:gd name="connsiteY17" fmla="*/ 5417 h 10000"/>
                    <a:gd name="connsiteX18" fmla="*/ 0 w 10000"/>
                    <a:gd name="connsiteY18" fmla="*/ 6065 h 10000"/>
                    <a:gd name="connsiteX19" fmla="*/ 0 w 10000"/>
                    <a:gd name="connsiteY19" fmla="*/ 7682 h 10000"/>
                    <a:gd name="connsiteX20" fmla="*/ 1140 w 10000"/>
                    <a:gd name="connsiteY20" fmla="*/ 10000 h 10000"/>
                    <a:gd name="connsiteX21" fmla="*/ 8862 w 10000"/>
                    <a:gd name="connsiteY21" fmla="*/ 10000 h 10000"/>
                    <a:gd name="connsiteX22" fmla="*/ 10000 w 10000"/>
                    <a:gd name="connsiteY22" fmla="*/ 7682 h 10000"/>
                    <a:gd name="connsiteX23" fmla="*/ 10000 w 10000"/>
                    <a:gd name="connsiteY23" fmla="*/ 3472 h 10000"/>
                    <a:gd name="connsiteX24" fmla="*/ 9614 w 10000"/>
                    <a:gd name="connsiteY24" fmla="*/ 2869 h 10000"/>
                    <a:gd name="connsiteX25" fmla="*/ 9294 w 10000"/>
                    <a:gd name="connsiteY25" fmla="*/ 3519 h 10000"/>
                    <a:gd name="connsiteX26" fmla="*/ 9294 w 10000"/>
                    <a:gd name="connsiteY26" fmla="*/ 7729 h 10000"/>
                    <a:gd name="connsiteX27" fmla="*/ 8793 w 10000"/>
                    <a:gd name="connsiteY27" fmla="*/ 8749 h 10000"/>
                    <a:gd name="connsiteX28" fmla="*/ 7153 w 10000"/>
                    <a:gd name="connsiteY28" fmla="*/ 8749 h 10000"/>
                    <a:gd name="connsiteX0" fmla="*/ 2644 w 10000"/>
                    <a:gd name="connsiteY0" fmla="*/ 2963 h 10000"/>
                    <a:gd name="connsiteX1" fmla="*/ 4967 w 10000"/>
                    <a:gd name="connsiteY1" fmla="*/ 2963 h 10000"/>
                    <a:gd name="connsiteX2" fmla="*/ 3828 w 10000"/>
                    <a:gd name="connsiteY2" fmla="*/ 3934 h 10000"/>
                    <a:gd name="connsiteX3" fmla="*/ 2644 w 10000"/>
                    <a:gd name="connsiteY3" fmla="*/ 2963 h 10000"/>
                    <a:gd name="connsiteX4" fmla="*/ 5240 w 10000"/>
                    <a:gd name="connsiteY4" fmla="*/ 4210 h 10000"/>
                    <a:gd name="connsiteX5" fmla="*/ 6378 w 10000"/>
                    <a:gd name="connsiteY5" fmla="*/ 8795 h 10000"/>
                    <a:gd name="connsiteX6" fmla="*/ 1207 w 10000"/>
                    <a:gd name="connsiteY6" fmla="*/ 8795 h 10000"/>
                    <a:gd name="connsiteX7" fmla="*/ 2347 w 10000"/>
                    <a:gd name="connsiteY7" fmla="*/ 4210 h 10000"/>
                    <a:gd name="connsiteX8" fmla="*/ 3806 w 10000"/>
                    <a:gd name="connsiteY8" fmla="*/ 5323 h 10000"/>
                    <a:gd name="connsiteX9" fmla="*/ 5240 w 10000"/>
                    <a:gd name="connsiteY9" fmla="*/ 4210 h 10000"/>
                    <a:gd name="connsiteX10" fmla="*/ 7153 w 10000"/>
                    <a:gd name="connsiteY10" fmla="*/ 8749 h 10000"/>
                    <a:gd name="connsiteX11" fmla="*/ 2688 w 10000"/>
                    <a:gd name="connsiteY11" fmla="*/ 0 h 10000"/>
                    <a:gd name="connsiteX12" fmla="*/ 2005 w 10000"/>
                    <a:gd name="connsiteY12" fmla="*/ 2730 h 10000"/>
                    <a:gd name="connsiteX13" fmla="*/ 662 w 10000"/>
                    <a:gd name="connsiteY13" fmla="*/ 8103 h 10000"/>
                    <a:gd name="connsiteX14" fmla="*/ 639 w 10000"/>
                    <a:gd name="connsiteY14" fmla="*/ 7682 h 10000"/>
                    <a:gd name="connsiteX15" fmla="*/ 639 w 10000"/>
                    <a:gd name="connsiteY15" fmla="*/ 6065 h 10000"/>
                    <a:gd name="connsiteX16" fmla="*/ 319 w 10000"/>
                    <a:gd name="connsiteY16" fmla="*/ 5417 h 10000"/>
                    <a:gd name="connsiteX17" fmla="*/ 0 w 10000"/>
                    <a:gd name="connsiteY17" fmla="*/ 6065 h 10000"/>
                    <a:gd name="connsiteX18" fmla="*/ 0 w 10000"/>
                    <a:gd name="connsiteY18" fmla="*/ 7682 h 10000"/>
                    <a:gd name="connsiteX19" fmla="*/ 1140 w 10000"/>
                    <a:gd name="connsiteY19" fmla="*/ 10000 h 10000"/>
                    <a:gd name="connsiteX20" fmla="*/ 8862 w 10000"/>
                    <a:gd name="connsiteY20" fmla="*/ 10000 h 10000"/>
                    <a:gd name="connsiteX21" fmla="*/ 10000 w 10000"/>
                    <a:gd name="connsiteY21" fmla="*/ 7682 h 10000"/>
                    <a:gd name="connsiteX22" fmla="*/ 10000 w 10000"/>
                    <a:gd name="connsiteY22" fmla="*/ 3472 h 10000"/>
                    <a:gd name="connsiteX23" fmla="*/ 9614 w 10000"/>
                    <a:gd name="connsiteY23" fmla="*/ 2869 h 10000"/>
                    <a:gd name="connsiteX24" fmla="*/ 9294 w 10000"/>
                    <a:gd name="connsiteY24" fmla="*/ 3519 h 10000"/>
                    <a:gd name="connsiteX25" fmla="*/ 9294 w 10000"/>
                    <a:gd name="connsiteY25" fmla="*/ 7729 h 10000"/>
                    <a:gd name="connsiteX26" fmla="*/ 8793 w 10000"/>
                    <a:gd name="connsiteY26" fmla="*/ 8749 h 10000"/>
                    <a:gd name="connsiteX27" fmla="*/ 7153 w 10000"/>
                    <a:gd name="connsiteY27" fmla="*/ 8749 h 10000"/>
                    <a:gd name="connsiteX0" fmla="*/ 2644 w 10000"/>
                    <a:gd name="connsiteY0" fmla="*/ 233 h 7270"/>
                    <a:gd name="connsiteX1" fmla="*/ 4967 w 10000"/>
                    <a:gd name="connsiteY1" fmla="*/ 233 h 7270"/>
                    <a:gd name="connsiteX2" fmla="*/ 3828 w 10000"/>
                    <a:gd name="connsiteY2" fmla="*/ 1204 h 7270"/>
                    <a:gd name="connsiteX3" fmla="*/ 2644 w 10000"/>
                    <a:gd name="connsiteY3" fmla="*/ 233 h 7270"/>
                    <a:gd name="connsiteX4" fmla="*/ 5240 w 10000"/>
                    <a:gd name="connsiteY4" fmla="*/ 1480 h 7270"/>
                    <a:gd name="connsiteX5" fmla="*/ 6378 w 10000"/>
                    <a:gd name="connsiteY5" fmla="*/ 6065 h 7270"/>
                    <a:gd name="connsiteX6" fmla="*/ 1207 w 10000"/>
                    <a:gd name="connsiteY6" fmla="*/ 6065 h 7270"/>
                    <a:gd name="connsiteX7" fmla="*/ 2347 w 10000"/>
                    <a:gd name="connsiteY7" fmla="*/ 1480 h 7270"/>
                    <a:gd name="connsiteX8" fmla="*/ 3806 w 10000"/>
                    <a:gd name="connsiteY8" fmla="*/ 2593 h 7270"/>
                    <a:gd name="connsiteX9" fmla="*/ 5240 w 10000"/>
                    <a:gd name="connsiteY9" fmla="*/ 1480 h 7270"/>
                    <a:gd name="connsiteX10" fmla="*/ 7153 w 10000"/>
                    <a:gd name="connsiteY10" fmla="*/ 6019 h 7270"/>
                    <a:gd name="connsiteX11" fmla="*/ 2005 w 10000"/>
                    <a:gd name="connsiteY11" fmla="*/ 0 h 7270"/>
                    <a:gd name="connsiteX12" fmla="*/ 662 w 10000"/>
                    <a:gd name="connsiteY12" fmla="*/ 5373 h 7270"/>
                    <a:gd name="connsiteX13" fmla="*/ 639 w 10000"/>
                    <a:gd name="connsiteY13" fmla="*/ 4952 h 7270"/>
                    <a:gd name="connsiteX14" fmla="*/ 639 w 10000"/>
                    <a:gd name="connsiteY14" fmla="*/ 3335 h 7270"/>
                    <a:gd name="connsiteX15" fmla="*/ 319 w 10000"/>
                    <a:gd name="connsiteY15" fmla="*/ 2687 h 7270"/>
                    <a:gd name="connsiteX16" fmla="*/ 0 w 10000"/>
                    <a:gd name="connsiteY16" fmla="*/ 3335 h 7270"/>
                    <a:gd name="connsiteX17" fmla="*/ 0 w 10000"/>
                    <a:gd name="connsiteY17" fmla="*/ 4952 h 7270"/>
                    <a:gd name="connsiteX18" fmla="*/ 1140 w 10000"/>
                    <a:gd name="connsiteY18" fmla="*/ 7270 h 7270"/>
                    <a:gd name="connsiteX19" fmla="*/ 8862 w 10000"/>
                    <a:gd name="connsiteY19" fmla="*/ 7270 h 7270"/>
                    <a:gd name="connsiteX20" fmla="*/ 10000 w 10000"/>
                    <a:gd name="connsiteY20" fmla="*/ 4952 h 7270"/>
                    <a:gd name="connsiteX21" fmla="*/ 10000 w 10000"/>
                    <a:gd name="connsiteY21" fmla="*/ 742 h 7270"/>
                    <a:gd name="connsiteX22" fmla="*/ 9614 w 10000"/>
                    <a:gd name="connsiteY22" fmla="*/ 139 h 7270"/>
                    <a:gd name="connsiteX23" fmla="*/ 9294 w 10000"/>
                    <a:gd name="connsiteY23" fmla="*/ 789 h 7270"/>
                    <a:gd name="connsiteX24" fmla="*/ 9294 w 10000"/>
                    <a:gd name="connsiteY24" fmla="*/ 4999 h 7270"/>
                    <a:gd name="connsiteX25" fmla="*/ 8793 w 10000"/>
                    <a:gd name="connsiteY25" fmla="*/ 6019 h 7270"/>
                    <a:gd name="connsiteX26" fmla="*/ 7153 w 10000"/>
                    <a:gd name="connsiteY26" fmla="*/ 6019 h 7270"/>
                    <a:gd name="connsiteX0" fmla="*/ 2644 w 10000"/>
                    <a:gd name="connsiteY0" fmla="*/ 320 h 10000"/>
                    <a:gd name="connsiteX1" fmla="*/ 4967 w 10000"/>
                    <a:gd name="connsiteY1" fmla="*/ 320 h 10000"/>
                    <a:gd name="connsiteX2" fmla="*/ 3828 w 10000"/>
                    <a:gd name="connsiteY2" fmla="*/ 1656 h 10000"/>
                    <a:gd name="connsiteX3" fmla="*/ 2644 w 10000"/>
                    <a:gd name="connsiteY3" fmla="*/ 320 h 10000"/>
                    <a:gd name="connsiteX4" fmla="*/ 3806 w 10000"/>
                    <a:gd name="connsiteY4" fmla="*/ 3567 h 10000"/>
                    <a:gd name="connsiteX5" fmla="*/ 6378 w 10000"/>
                    <a:gd name="connsiteY5" fmla="*/ 8343 h 10000"/>
                    <a:gd name="connsiteX6" fmla="*/ 1207 w 10000"/>
                    <a:gd name="connsiteY6" fmla="*/ 8343 h 10000"/>
                    <a:gd name="connsiteX7" fmla="*/ 2347 w 10000"/>
                    <a:gd name="connsiteY7" fmla="*/ 2036 h 10000"/>
                    <a:gd name="connsiteX8" fmla="*/ 3806 w 10000"/>
                    <a:gd name="connsiteY8" fmla="*/ 3567 h 10000"/>
                    <a:gd name="connsiteX9" fmla="*/ 7153 w 10000"/>
                    <a:gd name="connsiteY9" fmla="*/ 8279 h 10000"/>
                    <a:gd name="connsiteX10" fmla="*/ 2005 w 10000"/>
                    <a:gd name="connsiteY10" fmla="*/ 0 h 10000"/>
                    <a:gd name="connsiteX11" fmla="*/ 662 w 10000"/>
                    <a:gd name="connsiteY11" fmla="*/ 7391 h 10000"/>
                    <a:gd name="connsiteX12" fmla="*/ 639 w 10000"/>
                    <a:gd name="connsiteY12" fmla="*/ 6812 h 10000"/>
                    <a:gd name="connsiteX13" fmla="*/ 639 w 10000"/>
                    <a:gd name="connsiteY13" fmla="*/ 4587 h 10000"/>
                    <a:gd name="connsiteX14" fmla="*/ 319 w 10000"/>
                    <a:gd name="connsiteY14" fmla="*/ 3696 h 10000"/>
                    <a:gd name="connsiteX15" fmla="*/ 0 w 10000"/>
                    <a:gd name="connsiteY15" fmla="*/ 4587 h 10000"/>
                    <a:gd name="connsiteX16" fmla="*/ 0 w 10000"/>
                    <a:gd name="connsiteY16" fmla="*/ 6812 h 10000"/>
                    <a:gd name="connsiteX17" fmla="*/ 1140 w 10000"/>
                    <a:gd name="connsiteY17" fmla="*/ 10000 h 10000"/>
                    <a:gd name="connsiteX18" fmla="*/ 8862 w 10000"/>
                    <a:gd name="connsiteY18" fmla="*/ 10000 h 10000"/>
                    <a:gd name="connsiteX19" fmla="*/ 10000 w 10000"/>
                    <a:gd name="connsiteY19" fmla="*/ 6812 h 10000"/>
                    <a:gd name="connsiteX20" fmla="*/ 10000 w 10000"/>
                    <a:gd name="connsiteY20" fmla="*/ 1021 h 10000"/>
                    <a:gd name="connsiteX21" fmla="*/ 9614 w 10000"/>
                    <a:gd name="connsiteY21" fmla="*/ 191 h 10000"/>
                    <a:gd name="connsiteX22" fmla="*/ 9294 w 10000"/>
                    <a:gd name="connsiteY22" fmla="*/ 1085 h 10000"/>
                    <a:gd name="connsiteX23" fmla="*/ 9294 w 10000"/>
                    <a:gd name="connsiteY23" fmla="*/ 6876 h 10000"/>
                    <a:gd name="connsiteX24" fmla="*/ 8793 w 10000"/>
                    <a:gd name="connsiteY24" fmla="*/ 8279 h 10000"/>
                    <a:gd name="connsiteX25" fmla="*/ 7153 w 10000"/>
                    <a:gd name="connsiteY25" fmla="*/ 8279 h 10000"/>
                    <a:gd name="connsiteX0" fmla="*/ 2644 w 10000"/>
                    <a:gd name="connsiteY0" fmla="*/ 320 h 10000"/>
                    <a:gd name="connsiteX1" fmla="*/ 4967 w 10000"/>
                    <a:gd name="connsiteY1" fmla="*/ 320 h 10000"/>
                    <a:gd name="connsiteX2" fmla="*/ 2644 w 10000"/>
                    <a:gd name="connsiteY2" fmla="*/ 320 h 10000"/>
                    <a:gd name="connsiteX3" fmla="*/ 3806 w 10000"/>
                    <a:gd name="connsiteY3" fmla="*/ 3567 h 10000"/>
                    <a:gd name="connsiteX4" fmla="*/ 6378 w 10000"/>
                    <a:gd name="connsiteY4" fmla="*/ 8343 h 10000"/>
                    <a:gd name="connsiteX5" fmla="*/ 1207 w 10000"/>
                    <a:gd name="connsiteY5" fmla="*/ 8343 h 10000"/>
                    <a:gd name="connsiteX6" fmla="*/ 2347 w 10000"/>
                    <a:gd name="connsiteY6" fmla="*/ 2036 h 10000"/>
                    <a:gd name="connsiteX7" fmla="*/ 3806 w 10000"/>
                    <a:gd name="connsiteY7" fmla="*/ 3567 h 10000"/>
                    <a:gd name="connsiteX8" fmla="*/ 7153 w 10000"/>
                    <a:gd name="connsiteY8" fmla="*/ 8279 h 10000"/>
                    <a:gd name="connsiteX9" fmla="*/ 2005 w 10000"/>
                    <a:gd name="connsiteY9" fmla="*/ 0 h 10000"/>
                    <a:gd name="connsiteX10" fmla="*/ 662 w 10000"/>
                    <a:gd name="connsiteY10" fmla="*/ 7391 h 10000"/>
                    <a:gd name="connsiteX11" fmla="*/ 639 w 10000"/>
                    <a:gd name="connsiteY11" fmla="*/ 6812 h 10000"/>
                    <a:gd name="connsiteX12" fmla="*/ 639 w 10000"/>
                    <a:gd name="connsiteY12" fmla="*/ 4587 h 10000"/>
                    <a:gd name="connsiteX13" fmla="*/ 319 w 10000"/>
                    <a:gd name="connsiteY13" fmla="*/ 3696 h 10000"/>
                    <a:gd name="connsiteX14" fmla="*/ 0 w 10000"/>
                    <a:gd name="connsiteY14" fmla="*/ 4587 h 10000"/>
                    <a:gd name="connsiteX15" fmla="*/ 0 w 10000"/>
                    <a:gd name="connsiteY15" fmla="*/ 6812 h 10000"/>
                    <a:gd name="connsiteX16" fmla="*/ 1140 w 10000"/>
                    <a:gd name="connsiteY16" fmla="*/ 10000 h 10000"/>
                    <a:gd name="connsiteX17" fmla="*/ 8862 w 10000"/>
                    <a:gd name="connsiteY17" fmla="*/ 10000 h 10000"/>
                    <a:gd name="connsiteX18" fmla="*/ 10000 w 10000"/>
                    <a:gd name="connsiteY18" fmla="*/ 6812 h 10000"/>
                    <a:gd name="connsiteX19" fmla="*/ 10000 w 10000"/>
                    <a:gd name="connsiteY19" fmla="*/ 1021 h 10000"/>
                    <a:gd name="connsiteX20" fmla="*/ 9614 w 10000"/>
                    <a:gd name="connsiteY20" fmla="*/ 191 h 10000"/>
                    <a:gd name="connsiteX21" fmla="*/ 9294 w 10000"/>
                    <a:gd name="connsiteY21" fmla="*/ 1085 h 10000"/>
                    <a:gd name="connsiteX22" fmla="*/ 9294 w 10000"/>
                    <a:gd name="connsiteY22" fmla="*/ 6876 h 10000"/>
                    <a:gd name="connsiteX23" fmla="*/ 8793 w 10000"/>
                    <a:gd name="connsiteY23" fmla="*/ 8279 h 10000"/>
                    <a:gd name="connsiteX24" fmla="*/ 7153 w 10000"/>
                    <a:gd name="connsiteY24" fmla="*/ 8279 h 10000"/>
                    <a:gd name="connsiteX0" fmla="*/ 3806 w 10000"/>
                    <a:gd name="connsiteY0" fmla="*/ 3567 h 10000"/>
                    <a:gd name="connsiteX1" fmla="*/ 6378 w 10000"/>
                    <a:gd name="connsiteY1" fmla="*/ 8343 h 10000"/>
                    <a:gd name="connsiteX2" fmla="*/ 1207 w 10000"/>
                    <a:gd name="connsiteY2" fmla="*/ 8343 h 10000"/>
                    <a:gd name="connsiteX3" fmla="*/ 2347 w 10000"/>
                    <a:gd name="connsiteY3" fmla="*/ 2036 h 10000"/>
                    <a:gd name="connsiteX4" fmla="*/ 3806 w 10000"/>
                    <a:gd name="connsiteY4" fmla="*/ 3567 h 10000"/>
                    <a:gd name="connsiteX5" fmla="*/ 7153 w 10000"/>
                    <a:gd name="connsiteY5" fmla="*/ 8279 h 10000"/>
                    <a:gd name="connsiteX6" fmla="*/ 2005 w 10000"/>
                    <a:gd name="connsiteY6" fmla="*/ 0 h 10000"/>
                    <a:gd name="connsiteX7" fmla="*/ 662 w 10000"/>
                    <a:gd name="connsiteY7" fmla="*/ 7391 h 10000"/>
                    <a:gd name="connsiteX8" fmla="*/ 639 w 10000"/>
                    <a:gd name="connsiteY8" fmla="*/ 6812 h 10000"/>
                    <a:gd name="connsiteX9" fmla="*/ 639 w 10000"/>
                    <a:gd name="connsiteY9" fmla="*/ 4587 h 10000"/>
                    <a:gd name="connsiteX10" fmla="*/ 319 w 10000"/>
                    <a:gd name="connsiteY10" fmla="*/ 3696 h 10000"/>
                    <a:gd name="connsiteX11" fmla="*/ 0 w 10000"/>
                    <a:gd name="connsiteY11" fmla="*/ 4587 h 10000"/>
                    <a:gd name="connsiteX12" fmla="*/ 0 w 10000"/>
                    <a:gd name="connsiteY12" fmla="*/ 6812 h 10000"/>
                    <a:gd name="connsiteX13" fmla="*/ 1140 w 10000"/>
                    <a:gd name="connsiteY13" fmla="*/ 10000 h 10000"/>
                    <a:gd name="connsiteX14" fmla="*/ 8862 w 10000"/>
                    <a:gd name="connsiteY14" fmla="*/ 10000 h 10000"/>
                    <a:gd name="connsiteX15" fmla="*/ 10000 w 10000"/>
                    <a:gd name="connsiteY15" fmla="*/ 6812 h 10000"/>
                    <a:gd name="connsiteX16" fmla="*/ 10000 w 10000"/>
                    <a:gd name="connsiteY16" fmla="*/ 1021 h 10000"/>
                    <a:gd name="connsiteX17" fmla="*/ 9614 w 10000"/>
                    <a:gd name="connsiteY17" fmla="*/ 191 h 10000"/>
                    <a:gd name="connsiteX18" fmla="*/ 9294 w 10000"/>
                    <a:gd name="connsiteY18" fmla="*/ 1085 h 10000"/>
                    <a:gd name="connsiteX19" fmla="*/ 9294 w 10000"/>
                    <a:gd name="connsiteY19" fmla="*/ 6876 h 10000"/>
                    <a:gd name="connsiteX20" fmla="*/ 8793 w 10000"/>
                    <a:gd name="connsiteY20" fmla="*/ 8279 h 10000"/>
                    <a:gd name="connsiteX21" fmla="*/ 7153 w 10000"/>
                    <a:gd name="connsiteY21" fmla="*/ 8279 h 10000"/>
                    <a:gd name="connsiteX0" fmla="*/ 3806 w 10000"/>
                    <a:gd name="connsiteY0" fmla="*/ 3376 h 9809"/>
                    <a:gd name="connsiteX1" fmla="*/ 6378 w 10000"/>
                    <a:gd name="connsiteY1" fmla="*/ 8152 h 9809"/>
                    <a:gd name="connsiteX2" fmla="*/ 1207 w 10000"/>
                    <a:gd name="connsiteY2" fmla="*/ 8152 h 9809"/>
                    <a:gd name="connsiteX3" fmla="*/ 2347 w 10000"/>
                    <a:gd name="connsiteY3" fmla="*/ 1845 h 9809"/>
                    <a:gd name="connsiteX4" fmla="*/ 3806 w 10000"/>
                    <a:gd name="connsiteY4" fmla="*/ 3376 h 9809"/>
                    <a:gd name="connsiteX5" fmla="*/ 7153 w 10000"/>
                    <a:gd name="connsiteY5" fmla="*/ 8088 h 9809"/>
                    <a:gd name="connsiteX6" fmla="*/ 662 w 10000"/>
                    <a:gd name="connsiteY6" fmla="*/ 7200 h 9809"/>
                    <a:gd name="connsiteX7" fmla="*/ 639 w 10000"/>
                    <a:gd name="connsiteY7" fmla="*/ 6621 h 9809"/>
                    <a:gd name="connsiteX8" fmla="*/ 639 w 10000"/>
                    <a:gd name="connsiteY8" fmla="*/ 4396 h 9809"/>
                    <a:gd name="connsiteX9" fmla="*/ 319 w 10000"/>
                    <a:gd name="connsiteY9" fmla="*/ 3505 h 9809"/>
                    <a:gd name="connsiteX10" fmla="*/ 0 w 10000"/>
                    <a:gd name="connsiteY10" fmla="*/ 4396 h 9809"/>
                    <a:gd name="connsiteX11" fmla="*/ 0 w 10000"/>
                    <a:gd name="connsiteY11" fmla="*/ 6621 h 9809"/>
                    <a:gd name="connsiteX12" fmla="*/ 1140 w 10000"/>
                    <a:gd name="connsiteY12" fmla="*/ 9809 h 9809"/>
                    <a:gd name="connsiteX13" fmla="*/ 8862 w 10000"/>
                    <a:gd name="connsiteY13" fmla="*/ 9809 h 9809"/>
                    <a:gd name="connsiteX14" fmla="*/ 10000 w 10000"/>
                    <a:gd name="connsiteY14" fmla="*/ 6621 h 9809"/>
                    <a:gd name="connsiteX15" fmla="*/ 10000 w 10000"/>
                    <a:gd name="connsiteY15" fmla="*/ 830 h 9809"/>
                    <a:gd name="connsiteX16" fmla="*/ 9614 w 10000"/>
                    <a:gd name="connsiteY16" fmla="*/ 0 h 9809"/>
                    <a:gd name="connsiteX17" fmla="*/ 9294 w 10000"/>
                    <a:gd name="connsiteY17" fmla="*/ 894 h 9809"/>
                    <a:gd name="connsiteX18" fmla="*/ 9294 w 10000"/>
                    <a:gd name="connsiteY18" fmla="*/ 6685 h 9809"/>
                    <a:gd name="connsiteX19" fmla="*/ 8793 w 10000"/>
                    <a:gd name="connsiteY19" fmla="*/ 8088 h 9809"/>
                    <a:gd name="connsiteX20" fmla="*/ 7153 w 10000"/>
                    <a:gd name="connsiteY20" fmla="*/ 8088 h 9809"/>
                    <a:gd name="connsiteX0" fmla="*/ 3806 w 10000"/>
                    <a:gd name="connsiteY0" fmla="*/ 3442 h 10000"/>
                    <a:gd name="connsiteX1" fmla="*/ 6378 w 10000"/>
                    <a:gd name="connsiteY1" fmla="*/ 8311 h 10000"/>
                    <a:gd name="connsiteX2" fmla="*/ 1207 w 10000"/>
                    <a:gd name="connsiteY2" fmla="*/ 8311 h 10000"/>
                    <a:gd name="connsiteX3" fmla="*/ 3806 w 10000"/>
                    <a:gd name="connsiteY3" fmla="*/ 3442 h 10000"/>
                    <a:gd name="connsiteX4" fmla="*/ 7153 w 10000"/>
                    <a:gd name="connsiteY4" fmla="*/ 8245 h 10000"/>
                    <a:gd name="connsiteX5" fmla="*/ 662 w 10000"/>
                    <a:gd name="connsiteY5" fmla="*/ 7340 h 10000"/>
                    <a:gd name="connsiteX6" fmla="*/ 639 w 10000"/>
                    <a:gd name="connsiteY6" fmla="*/ 6750 h 10000"/>
                    <a:gd name="connsiteX7" fmla="*/ 639 w 10000"/>
                    <a:gd name="connsiteY7" fmla="*/ 4482 h 10000"/>
                    <a:gd name="connsiteX8" fmla="*/ 319 w 10000"/>
                    <a:gd name="connsiteY8" fmla="*/ 3573 h 10000"/>
                    <a:gd name="connsiteX9" fmla="*/ 0 w 10000"/>
                    <a:gd name="connsiteY9" fmla="*/ 4482 h 10000"/>
                    <a:gd name="connsiteX10" fmla="*/ 0 w 10000"/>
                    <a:gd name="connsiteY10" fmla="*/ 6750 h 10000"/>
                    <a:gd name="connsiteX11" fmla="*/ 1140 w 10000"/>
                    <a:gd name="connsiteY11" fmla="*/ 10000 h 10000"/>
                    <a:gd name="connsiteX12" fmla="*/ 8862 w 10000"/>
                    <a:gd name="connsiteY12" fmla="*/ 10000 h 10000"/>
                    <a:gd name="connsiteX13" fmla="*/ 10000 w 10000"/>
                    <a:gd name="connsiteY13" fmla="*/ 6750 h 10000"/>
                    <a:gd name="connsiteX14" fmla="*/ 10000 w 10000"/>
                    <a:gd name="connsiteY14" fmla="*/ 846 h 10000"/>
                    <a:gd name="connsiteX15" fmla="*/ 9614 w 10000"/>
                    <a:gd name="connsiteY15" fmla="*/ 0 h 10000"/>
                    <a:gd name="connsiteX16" fmla="*/ 9294 w 10000"/>
                    <a:gd name="connsiteY16" fmla="*/ 911 h 10000"/>
                    <a:gd name="connsiteX17" fmla="*/ 9294 w 10000"/>
                    <a:gd name="connsiteY17" fmla="*/ 6815 h 10000"/>
                    <a:gd name="connsiteX18" fmla="*/ 8793 w 10000"/>
                    <a:gd name="connsiteY18" fmla="*/ 8245 h 10000"/>
                    <a:gd name="connsiteX19" fmla="*/ 7153 w 10000"/>
                    <a:gd name="connsiteY19" fmla="*/ 8245 h 10000"/>
                    <a:gd name="connsiteX0" fmla="*/ 1207 w 10000"/>
                    <a:gd name="connsiteY0" fmla="*/ 8311 h 10000"/>
                    <a:gd name="connsiteX1" fmla="*/ 6378 w 10000"/>
                    <a:gd name="connsiteY1" fmla="*/ 8311 h 10000"/>
                    <a:gd name="connsiteX2" fmla="*/ 1207 w 10000"/>
                    <a:gd name="connsiteY2" fmla="*/ 8311 h 10000"/>
                    <a:gd name="connsiteX3" fmla="*/ 7153 w 10000"/>
                    <a:gd name="connsiteY3" fmla="*/ 8245 h 10000"/>
                    <a:gd name="connsiteX4" fmla="*/ 662 w 10000"/>
                    <a:gd name="connsiteY4" fmla="*/ 7340 h 10000"/>
                    <a:gd name="connsiteX5" fmla="*/ 639 w 10000"/>
                    <a:gd name="connsiteY5" fmla="*/ 6750 h 10000"/>
                    <a:gd name="connsiteX6" fmla="*/ 639 w 10000"/>
                    <a:gd name="connsiteY6" fmla="*/ 4482 h 10000"/>
                    <a:gd name="connsiteX7" fmla="*/ 319 w 10000"/>
                    <a:gd name="connsiteY7" fmla="*/ 3573 h 10000"/>
                    <a:gd name="connsiteX8" fmla="*/ 0 w 10000"/>
                    <a:gd name="connsiteY8" fmla="*/ 4482 h 10000"/>
                    <a:gd name="connsiteX9" fmla="*/ 0 w 10000"/>
                    <a:gd name="connsiteY9" fmla="*/ 6750 h 10000"/>
                    <a:gd name="connsiteX10" fmla="*/ 1140 w 10000"/>
                    <a:gd name="connsiteY10" fmla="*/ 10000 h 10000"/>
                    <a:gd name="connsiteX11" fmla="*/ 8862 w 10000"/>
                    <a:gd name="connsiteY11" fmla="*/ 10000 h 10000"/>
                    <a:gd name="connsiteX12" fmla="*/ 10000 w 10000"/>
                    <a:gd name="connsiteY12" fmla="*/ 6750 h 10000"/>
                    <a:gd name="connsiteX13" fmla="*/ 10000 w 10000"/>
                    <a:gd name="connsiteY13" fmla="*/ 846 h 10000"/>
                    <a:gd name="connsiteX14" fmla="*/ 9614 w 10000"/>
                    <a:gd name="connsiteY14" fmla="*/ 0 h 10000"/>
                    <a:gd name="connsiteX15" fmla="*/ 9294 w 10000"/>
                    <a:gd name="connsiteY15" fmla="*/ 911 h 10000"/>
                    <a:gd name="connsiteX16" fmla="*/ 9294 w 10000"/>
                    <a:gd name="connsiteY16" fmla="*/ 6815 h 10000"/>
                    <a:gd name="connsiteX17" fmla="*/ 8793 w 10000"/>
                    <a:gd name="connsiteY17" fmla="*/ 8245 h 10000"/>
                    <a:gd name="connsiteX18" fmla="*/ 7153 w 10000"/>
                    <a:gd name="connsiteY18" fmla="*/ 8245 h 10000"/>
                    <a:gd name="connsiteX0" fmla="*/ 7153 w 10000"/>
                    <a:gd name="connsiteY0" fmla="*/ 824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  <a:gd name="connsiteX14" fmla="*/ 8793 w 10000"/>
                    <a:gd name="connsiteY14" fmla="*/ 8245 h 10000"/>
                    <a:gd name="connsiteX15" fmla="*/ 7153 w 10000"/>
                    <a:gd name="connsiteY15" fmla="*/ 8245 h 10000"/>
                    <a:gd name="connsiteX0" fmla="*/ 8793 w 10000"/>
                    <a:gd name="connsiteY0" fmla="*/ 824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  <a:gd name="connsiteX14" fmla="*/ 8793 w 10000"/>
                    <a:gd name="connsiteY14" fmla="*/ 8245 h 10000"/>
                    <a:gd name="connsiteX0" fmla="*/ 9294 w 10000"/>
                    <a:gd name="connsiteY0" fmla="*/ 681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000" h="10000" extrusionOk="0">
                      <a:moveTo>
                        <a:pt x="9294" y="6815"/>
                      </a:moveTo>
                      <a:cubicBezTo>
                        <a:pt x="7855" y="7887"/>
                        <a:pt x="2104" y="7351"/>
                        <a:pt x="662" y="7340"/>
                      </a:cubicBezTo>
                      <a:cubicBezTo>
                        <a:pt x="639" y="7142"/>
                        <a:pt x="639" y="6948"/>
                        <a:pt x="639" y="6750"/>
                      </a:cubicBezTo>
                      <a:lnTo>
                        <a:pt x="639" y="4482"/>
                      </a:lnTo>
                      <a:cubicBezTo>
                        <a:pt x="639" y="3959"/>
                        <a:pt x="478" y="3573"/>
                        <a:pt x="319" y="3573"/>
                      </a:cubicBezTo>
                      <a:cubicBezTo>
                        <a:pt x="138" y="3573"/>
                        <a:pt x="0" y="3959"/>
                        <a:pt x="0" y="4482"/>
                      </a:cubicBezTo>
                      <a:lnTo>
                        <a:pt x="0" y="6750"/>
                      </a:lnTo>
                      <a:cubicBezTo>
                        <a:pt x="0" y="8571"/>
                        <a:pt x="524" y="10000"/>
                        <a:pt x="1140" y="10000"/>
                      </a:cubicBezTo>
                      <a:lnTo>
                        <a:pt x="8862" y="10000"/>
                      </a:lnTo>
                      <a:cubicBezTo>
                        <a:pt x="9476" y="10000"/>
                        <a:pt x="10000" y="8571"/>
                        <a:pt x="10000" y="6750"/>
                      </a:cubicBezTo>
                      <a:lnTo>
                        <a:pt x="10000" y="846"/>
                      </a:lnTo>
                      <a:cubicBezTo>
                        <a:pt x="9910" y="453"/>
                        <a:pt x="9772" y="0"/>
                        <a:pt x="9614" y="0"/>
                      </a:cubicBezTo>
                      <a:cubicBezTo>
                        <a:pt x="9432" y="0"/>
                        <a:pt x="9294" y="453"/>
                        <a:pt x="9294" y="911"/>
                      </a:cubicBezTo>
                      <a:lnTo>
                        <a:pt x="9294" y="68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" name="Прямоугольник 92">
                <a:extLst>
                  <a:ext uri="{FF2B5EF4-FFF2-40B4-BE49-F238E27FC236}">
                    <a16:creationId xmlns:a16="http://schemas.microsoft.com/office/drawing/2014/main" id="{99623D3B-F0DA-8006-F4D7-77664EFB4FEE}"/>
                  </a:ext>
                </a:extLst>
              </p:cNvPr>
              <p:cNvSpPr/>
              <p:nvPr/>
            </p:nvSpPr>
            <p:spPr>
              <a:xfrm>
                <a:off x="4153890" y="3005285"/>
                <a:ext cx="215704" cy="1556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Google Shape;4531;p39">
              <a:extLst>
                <a:ext uri="{FF2B5EF4-FFF2-40B4-BE49-F238E27FC236}">
                  <a16:creationId xmlns:a16="http://schemas.microsoft.com/office/drawing/2014/main" id="{C233F9CB-839B-DF86-C4F8-DBDDB1D093AF}"/>
                </a:ext>
              </a:extLst>
            </p:cNvPr>
            <p:cNvSpPr/>
            <p:nvPr/>
          </p:nvSpPr>
          <p:spPr>
            <a:xfrm>
              <a:off x="4177853" y="2991828"/>
              <a:ext cx="166495" cy="12370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rgbClr val="F2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1" name="Объект 2">
            <a:extLst>
              <a:ext uri="{FF2B5EF4-FFF2-40B4-BE49-F238E27FC236}">
                <a16:creationId xmlns:a16="http://schemas.microsoft.com/office/drawing/2014/main" id="{B5845D41-208B-F51B-BC69-863A11B68EC3}"/>
              </a:ext>
            </a:extLst>
          </p:cNvPr>
          <p:cNvSpPr txBox="1">
            <a:spLocks/>
          </p:cNvSpPr>
          <p:nvPr/>
        </p:nvSpPr>
        <p:spPr>
          <a:xfrm>
            <a:off x="7792535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Начисления + взносы</a:t>
            </a:r>
          </a:p>
        </p:txBody>
      </p:sp>
      <p:sp>
        <p:nvSpPr>
          <p:cNvPr id="102" name="Объект 2">
            <a:extLst>
              <a:ext uri="{FF2B5EF4-FFF2-40B4-BE49-F238E27FC236}">
                <a16:creationId xmlns:a16="http://schemas.microsoft.com/office/drawing/2014/main" id="{2D6FC066-13B1-ADDF-0586-D58595E38101}"/>
              </a:ext>
            </a:extLst>
          </p:cNvPr>
          <p:cNvSpPr txBox="1">
            <a:spLocks/>
          </p:cNvSpPr>
          <p:nvPr/>
        </p:nvSpPr>
        <p:spPr>
          <a:xfrm>
            <a:off x="7216458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тыс. руб.</a:t>
            </a:r>
          </a:p>
        </p:txBody>
      </p:sp>
      <p:sp>
        <p:nvSpPr>
          <p:cNvPr id="137" name="Объект 2">
            <a:extLst>
              <a:ext uri="{FF2B5EF4-FFF2-40B4-BE49-F238E27FC236}">
                <a16:creationId xmlns:a16="http://schemas.microsoft.com/office/drawing/2014/main" id="{31C2EF5F-D992-DD0D-E532-AA7642DC3C27}"/>
              </a:ext>
            </a:extLst>
          </p:cNvPr>
          <p:cNvSpPr txBox="1">
            <a:spLocks/>
          </p:cNvSpPr>
          <p:nvPr/>
        </p:nvSpPr>
        <p:spPr>
          <a:xfrm>
            <a:off x="10490060" y="2189567"/>
            <a:ext cx="1276262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Доход 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на счете</a:t>
            </a:r>
          </a:p>
        </p:txBody>
      </p:sp>
      <p:sp>
        <p:nvSpPr>
          <p:cNvPr id="138" name="Объект 2">
            <a:extLst>
              <a:ext uri="{FF2B5EF4-FFF2-40B4-BE49-F238E27FC236}">
                <a16:creationId xmlns:a16="http://schemas.microsoft.com/office/drawing/2014/main" id="{9CFF31F4-472D-4426-4BB4-D04885400FA9}"/>
              </a:ext>
            </a:extLst>
          </p:cNvPr>
          <p:cNvSpPr txBox="1">
            <a:spLocks/>
          </p:cNvSpPr>
          <p:nvPr/>
        </p:nvSpPr>
        <p:spPr>
          <a:xfrm>
            <a:off x="9851747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тыс. руб.</a:t>
            </a:r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0BE127E-8D4A-DFAB-CA9A-D9004FA3362B}"/>
              </a:ext>
            </a:extLst>
          </p:cNvPr>
          <p:cNvGrpSpPr/>
          <p:nvPr/>
        </p:nvGrpSpPr>
        <p:grpSpPr>
          <a:xfrm>
            <a:off x="9947455" y="2320443"/>
            <a:ext cx="544617" cy="519983"/>
            <a:chOff x="7497097" y="5012200"/>
            <a:chExt cx="488718" cy="466612"/>
          </a:xfrm>
        </p:grpSpPr>
        <p:grpSp>
          <p:nvGrpSpPr>
            <p:cNvPr id="140" name="Google Shape;943;p33">
              <a:extLst>
                <a:ext uri="{FF2B5EF4-FFF2-40B4-BE49-F238E27FC236}">
                  <a16:creationId xmlns:a16="http://schemas.microsoft.com/office/drawing/2014/main" id="{7AA4A7AD-4D23-C82C-A605-716308855660}"/>
                </a:ext>
              </a:extLst>
            </p:cNvPr>
            <p:cNvGrpSpPr/>
            <p:nvPr/>
          </p:nvGrpSpPr>
          <p:grpSpPr>
            <a:xfrm>
              <a:off x="7497097" y="5012200"/>
              <a:ext cx="488718" cy="466612"/>
              <a:chOff x="7390435" y="3680868"/>
              <a:chExt cx="372073" cy="355244"/>
            </a:xfrm>
            <a:solidFill>
              <a:srgbClr val="F2673A"/>
            </a:solidFill>
          </p:grpSpPr>
          <p:sp>
            <p:nvSpPr>
              <p:cNvPr id="142" name="Google Shape;944;p33">
                <a:extLst>
                  <a:ext uri="{FF2B5EF4-FFF2-40B4-BE49-F238E27FC236}">
                    <a16:creationId xmlns:a16="http://schemas.microsoft.com/office/drawing/2014/main" id="{10D80A79-134A-D21D-8AB6-805D810B7301}"/>
                  </a:ext>
                </a:extLst>
              </p:cNvPr>
              <p:cNvSpPr/>
              <p:nvPr/>
            </p:nvSpPr>
            <p:spPr>
              <a:xfrm>
                <a:off x="7390435" y="3744950"/>
                <a:ext cx="294178" cy="291162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9169" extrusionOk="0">
                    <a:moveTo>
                      <a:pt x="4668" y="0"/>
                    </a:moveTo>
                    <a:cubicBezTo>
                      <a:pt x="3441" y="0"/>
                      <a:pt x="2287" y="477"/>
                      <a:pt x="1417" y="1334"/>
                    </a:cubicBezTo>
                    <a:cubicBezTo>
                      <a:pt x="1358" y="1393"/>
                      <a:pt x="1358" y="1501"/>
                      <a:pt x="1417" y="1572"/>
                    </a:cubicBezTo>
                    <a:cubicBezTo>
                      <a:pt x="1447" y="1602"/>
                      <a:pt x="1489" y="1617"/>
                      <a:pt x="1532" y="1617"/>
                    </a:cubicBezTo>
                    <a:cubicBezTo>
                      <a:pt x="1575" y="1617"/>
                      <a:pt x="1620" y="1602"/>
                      <a:pt x="1655" y="1572"/>
                    </a:cubicBezTo>
                    <a:cubicBezTo>
                      <a:pt x="2465" y="774"/>
                      <a:pt x="3537" y="322"/>
                      <a:pt x="4668" y="322"/>
                    </a:cubicBezTo>
                    <a:cubicBezTo>
                      <a:pt x="5799" y="322"/>
                      <a:pt x="6870" y="774"/>
                      <a:pt x="7668" y="1572"/>
                    </a:cubicBezTo>
                    <a:cubicBezTo>
                      <a:pt x="8478" y="2382"/>
                      <a:pt x="8918" y="3453"/>
                      <a:pt x="8918" y="4584"/>
                    </a:cubicBezTo>
                    <a:cubicBezTo>
                      <a:pt x="8918" y="5715"/>
                      <a:pt x="8478" y="6787"/>
                      <a:pt x="7668" y="7585"/>
                    </a:cubicBezTo>
                    <a:cubicBezTo>
                      <a:pt x="6841" y="8412"/>
                      <a:pt x="5751" y="8826"/>
                      <a:pt x="4662" y="8826"/>
                    </a:cubicBezTo>
                    <a:cubicBezTo>
                      <a:pt x="3572" y="8826"/>
                      <a:pt x="2483" y="8412"/>
                      <a:pt x="1655" y="7585"/>
                    </a:cubicBezTo>
                    <a:cubicBezTo>
                      <a:pt x="953" y="6882"/>
                      <a:pt x="524" y="5965"/>
                      <a:pt x="441" y="4977"/>
                    </a:cubicBezTo>
                    <a:cubicBezTo>
                      <a:pt x="346" y="4013"/>
                      <a:pt x="596" y="3037"/>
                      <a:pt x="1132" y="2227"/>
                    </a:cubicBezTo>
                    <a:cubicBezTo>
                      <a:pt x="1179" y="2155"/>
                      <a:pt x="1167" y="2048"/>
                      <a:pt x="1096" y="1989"/>
                    </a:cubicBezTo>
                    <a:cubicBezTo>
                      <a:pt x="1066" y="1972"/>
                      <a:pt x="1035" y="1964"/>
                      <a:pt x="1005" y="1964"/>
                    </a:cubicBezTo>
                    <a:cubicBezTo>
                      <a:pt x="950" y="1964"/>
                      <a:pt x="896" y="1990"/>
                      <a:pt x="858" y="2036"/>
                    </a:cubicBezTo>
                    <a:cubicBezTo>
                      <a:pt x="274" y="2894"/>
                      <a:pt x="1" y="3953"/>
                      <a:pt x="108" y="5013"/>
                    </a:cubicBezTo>
                    <a:cubicBezTo>
                      <a:pt x="215" y="6073"/>
                      <a:pt x="679" y="7085"/>
                      <a:pt x="1429" y="7823"/>
                    </a:cubicBezTo>
                    <a:cubicBezTo>
                      <a:pt x="2322" y="8716"/>
                      <a:pt x="3501" y="9168"/>
                      <a:pt x="4680" y="9168"/>
                    </a:cubicBezTo>
                    <a:cubicBezTo>
                      <a:pt x="5858" y="9168"/>
                      <a:pt x="7025" y="8716"/>
                      <a:pt x="7918" y="7823"/>
                    </a:cubicBezTo>
                    <a:cubicBezTo>
                      <a:pt x="8787" y="6966"/>
                      <a:pt x="9264" y="5799"/>
                      <a:pt x="9264" y="4584"/>
                    </a:cubicBezTo>
                    <a:cubicBezTo>
                      <a:pt x="9264" y="3358"/>
                      <a:pt x="8787" y="2203"/>
                      <a:pt x="7906" y="1334"/>
                    </a:cubicBezTo>
                    <a:cubicBezTo>
                      <a:pt x="7049" y="477"/>
                      <a:pt x="5882" y="0"/>
                      <a:pt x="4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945;p33">
                <a:extLst>
                  <a:ext uri="{FF2B5EF4-FFF2-40B4-BE49-F238E27FC236}">
                    <a16:creationId xmlns:a16="http://schemas.microsoft.com/office/drawing/2014/main" id="{1F1595FD-ACE0-EFD6-2704-C271C349B09D}"/>
                  </a:ext>
                </a:extLst>
              </p:cNvPr>
              <p:cNvSpPr/>
              <p:nvPr/>
            </p:nvSpPr>
            <p:spPr>
              <a:xfrm>
                <a:off x="7408948" y="3772259"/>
                <a:ext cx="259407" cy="236257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7440" extrusionOk="0">
                    <a:moveTo>
                      <a:pt x="4085" y="319"/>
                    </a:moveTo>
                    <a:cubicBezTo>
                      <a:pt x="4942" y="319"/>
                      <a:pt x="5823" y="653"/>
                      <a:pt x="6478" y="1319"/>
                    </a:cubicBezTo>
                    <a:cubicBezTo>
                      <a:pt x="7800" y="2653"/>
                      <a:pt x="7800" y="4796"/>
                      <a:pt x="6478" y="6117"/>
                    </a:cubicBezTo>
                    <a:cubicBezTo>
                      <a:pt x="5817" y="6778"/>
                      <a:pt x="4951" y="7109"/>
                      <a:pt x="4083" y="7109"/>
                    </a:cubicBezTo>
                    <a:cubicBezTo>
                      <a:pt x="3216" y="7109"/>
                      <a:pt x="2346" y="6778"/>
                      <a:pt x="1680" y="6117"/>
                    </a:cubicBezTo>
                    <a:cubicBezTo>
                      <a:pt x="358" y="4796"/>
                      <a:pt x="358" y="2653"/>
                      <a:pt x="1680" y="1319"/>
                    </a:cubicBezTo>
                    <a:cubicBezTo>
                      <a:pt x="2335" y="664"/>
                      <a:pt x="3216" y="319"/>
                      <a:pt x="4085" y="319"/>
                    </a:cubicBezTo>
                    <a:close/>
                    <a:moveTo>
                      <a:pt x="4088" y="1"/>
                    </a:moveTo>
                    <a:cubicBezTo>
                      <a:pt x="3132" y="1"/>
                      <a:pt x="2174" y="361"/>
                      <a:pt x="1442" y="1081"/>
                    </a:cubicBezTo>
                    <a:cubicBezTo>
                      <a:pt x="1" y="2534"/>
                      <a:pt x="1" y="4891"/>
                      <a:pt x="1442" y="6356"/>
                    </a:cubicBezTo>
                    <a:cubicBezTo>
                      <a:pt x="2180" y="7082"/>
                      <a:pt x="3120" y="7439"/>
                      <a:pt x="4085" y="7439"/>
                    </a:cubicBezTo>
                    <a:cubicBezTo>
                      <a:pt x="5037" y="7439"/>
                      <a:pt x="5978" y="7082"/>
                      <a:pt x="6716" y="6356"/>
                    </a:cubicBezTo>
                    <a:cubicBezTo>
                      <a:pt x="8169" y="4891"/>
                      <a:pt x="8169" y="2546"/>
                      <a:pt x="6716" y="1081"/>
                    </a:cubicBezTo>
                    <a:cubicBezTo>
                      <a:pt x="5996" y="361"/>
                      <a:pt x="5043" y="1"/>
                      <a:pt x="40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946;p33">
                <a:extLst>
                  <a:ext uri="{FF2B5EF4-FFF2-40B4-BE49-F238E27FC236}">
                    <a16:creationId xmlns:a16="http://schemas.microsoft.com/office/drawing/2014/main" id="{8C353D11-56A3-4B43-68C5-598FC05F0B18}"/>
                  </a:ext>
                </a:extLst>
              </p:cNvPr>
              <p:cNvSpPr/>
              <p:nvPr/>
            </p:nvSpPr>
            <p:spPr>
              <a:xfrm>
                <a:off x="7487986" y="3680868"/>
                <a:ext cx="274522" cy="259565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8174" extrusionOk="0">
                    <a:moveTo>
                      <a:pt x="3614" y="0"/>
                    </a:moveTo>
                    <a:cubicBezTo>
                      <a:pt x="2438" y="0"/>
                      <a:pt x="1262" y="447"/>
                      <a:pt x="369" y="1340"/>
                    </a:cubicBezTo>
                    <a:cubicBezTo>
                      <a:pt x="262" y="1447"/>
                      <a:pt x="167" y="1566"/>
                      <a:pt x="60" y="1685"/>
                    </a:cubicBezTo>
                    <a:cubicBezTo>
                      <a:pt x="0" y="1756"/>
                      <a:pt x="12" y="1864"/>
                      <a:pt x="84" y="1923"/>
                    </a:cubicBezTo>
                    <a:cubicBezTo>
                      <a:pt x="118" y="1948"/>
                      <a:pt x="155" y="1960"/>
                      <a:pt x="191" y="1960"/>
                    </a:cubicBezTo>
                    <a:cubicBezTo>
                      <a:pt x="240" y="1960"/>
                      <a:pt x="287" y="1936"/>
                      <a:pt x="322" y="1887"/>
                    </a:cubicBezTo>
                    <a:cubicBezTo>
                      <a:pt x="417" y="1792"/>
                      <a:pt x="500" y="1685"/>
                      <a:pt x="608" y="1578"/>
                    </a:cubicBezTo>
                    <a:cubicBezTo>
                      <a:pt x="1435" y="750"/>
                      <a:pt x="2524" y="337"/>
                      <a:pt x="3614" y="337"/>
                    </a:cubicBezTo>
                    <a:cubicBezTo>
                      <a:pt x="4703" y="337"/>
                      <a:pt x="5793" y="750"/>
                      <a:pt x="6620" y="1578"/>
                    </a:cubicBezTo>
                    <a:cubicBezTo>
                      <a:pt x="8275" y="3233"/>
                      <a:pt x="8275" y="5936"/>
                      <a:pt x="6620" y="7591"/>
                    </a:cubicBezTo>
                    <a:cubicBezTo>
                      <a:pt x="6513" y="7698"/>
                      <a:pt x="6418" y="7781"/>
                      <a:pt x="6311" y="7876"/>
                    </a:cubicBezTo>
                    <a:cubicBezTo>
                      <a:pt x="6239" y="7936"/>
                      <a:pt x="6215" y="8043"/>
                      <a:pt x="6275" y="8114"/>
                    </a:cubicBezTo>
                    <a:cubicBezTo>
                      <a:pt x="6311" y="8162"/>
                      <a:pt x="6358" y="8174"/>
                      <a:pt x="6418" y="8174"/>
                    </a:cubicBezTo>
                    <a:cubicBezTo>
                      <a:pt x="6454" y="8174"/>
                      <a:pt x="6489" y="8162"/>
                      <a:pt x="6513" y="8126"/>
                    </a:cubicBezTo>
                    <a:cubicBezTo>
                      <a:pt x="6632" y="8043"/>
                      <a:pt x="6751" y="7936"/>
                      <a:pt x="6858" y="7817"/>
                    </a:cubicBezTo>
                    <a:cubicBezTo>
                      <a:pt x="8644" y="6031"/>
                      <a:pt x="8644" y="3126"/>
                      <a:pt x="6858" y="1340"/>
                    </a:cubicBezTo>
                    <a:cubicBezTo>
                      <a:pt x="5965" y="447"/>
                      <a:pt x="4790" y="0"/>
                      <a:pt x="36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947;p33">
                <a:extLst>
                  <a:ext uri="{FF2B5EF4-FFF2-40B4-BE49-F238E27FC236}">
                    <a16:creationId xmlns:a16="http://schemas.microsoft.com/office/drawing/2014/main" id="{EAFC35E1-EC4E-D9E4-EB5E-54CA304F9D61}"/>
                  </a:ext>
                </a:extLst>
              </p:cNvPr>
              <p:cNvSpPr/>
              <p:nvPr/>
            </p:nvSpPr>
            <p:spPr>
              <a:xfrm>
                <a:off x="7691758" y="3789502"/>
                <a:ext cx="34073" cy="102918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3241" extrusionOk="0">
                    <a:moveTo>
                      <a:pt x="589" y="1"/>
                    </a:moveTo>
                    <a:cubicBezTo>
                      <a:pt x="580" y="1"/>
                      <a:pt x="570" y="1"/>
                      <a:pt x="560" y="2"/>
                    </a:cubicBezTo>
                    <a:cubicBezTo>
                      <a:pt x="477" y="38"/>
                      <a:pt x="429" y="121"/>
                      <a:pt x="441" y="217"/>
                    </a:cubicBezTo>
                    <a:cubicBezTo>
                      <a:pt x="715" y="1157"/>
                      <a:pt x="560" y="2145"/>
                      <a:pt x="37" y="2967"/>
                    </a:cubicBezTo>
                    <a:cubicBezTo>
                      <a:pt x="1" y="3038"/>
                      <a:pt x="13" y="3146"/>
                      <a:pt x="84" y="3205"/>
                    </a:cubicBezTo>
                    <a:cubicBezTo>
                      <a:pt x="120" y="3217"/>
                      <a:pt x="144" y="3241"/>
                      <a:pt x="167" y="3241"/>
                    </a:cubicBezTo>
                    <a:cubicBezTo>
                      <a:pt x="239" y="3241"/>
                      <a:pt x="275" y="3205"/>
                      <a:pt x="310" y="3158"/>
                    </a:cubicBezTo>
                    <a:cubicBezTo>
                      <a:pt x="906" y="2265"/>
                      <a:pt x="1072" y="1169"/>
                      <a:pt x="775" y="121"/>
                    </a:cubicBezTo>
                    <a:cubicBezTo>
                      <a:pt x="743" y="47"/>
                      <a:pt x="672" y="1"/>
                      <a:pt x="5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948;p33">
                <a:extLst>
                  <a:ext uri="{FF2B5EF4-FFF2-40B4-BE49-F238E27FC236}">
                    <a16:creationId xmlns:a16="http://schemas.microsoft.com/office/drawing/2014/main" id="{EA2A702D-4E1B-9B21-C5B9-043131C3BFDB}"/>
                  </a:ext>
                </a:extLst>
              </p:cNvPr>
              <p:cNvSpPr/>
              <p:nvPr/>
            </p:nvSpPr>
            <p:spPr>
              <a:xfrm>
                <a:off x="7536000" y="3708082"/>
                <a:ext cx="173192" cy="72052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269" extrusionOk="0">
                    <a:moveTo>
                      <a:pt x="2121" y="0"/>
                    </a:moveTo>
                    <a:cubicBezTo>
                      <a:pt x="1410" y="0"/>
                      <a:pt x="707" y="204"/>
                      <a:pt x="108" y="590"/>
                    </a:cubicBezTo>
                    <a:cubicBezTo>
                      <a:pt x="36" y="638"/>
                      <a:pt x="0" y="733"/>
                      <a:pt x="60" y="828"/>
                    </a:cubicBezTo>
                    <a:cubicBezTo>
                      <a:pt x="91" y="874"/>
                      <a:pt x="147" y="906"/>
                      <a:pt x="205" y="906"/>
                    </a:cubicBezTo>
                    <a:cubicBezTo>
                      <a:pt x="237" y="906"/>
                      <a:pt x="269" y="897"/>
                      <a:pt x="298" y="876"/>
                    </a:cubicBezTo>
                    <a:cubicBezTo>
                      <a:pt x="841" y="534"/>
                      <a:pt x="1478" y="344"/>
                      <a:pt x="2123" y="344"/>
                    </a:cubicBezTo>
                    <a:cubicBezTo>
                      <a:pt x="2241" y="344"/>
                      <a:pt x="2359" y="351"/>
                      <a:pt x="2477" y="364"/>
                    </a:cubicBezTo>
                    <a:cubicBezTo>
                      <a:pt x="3251" y="435"/>
                      <a:pt x="3977" y="792"/>
                      <a:pt x="4513" y="1328"/>
                    </a:cubicBezTo>
                    <a:cubicBezTo>
                      <a:pt x="4763" y="1590"/>
                      <a:pt x="4977" y="1864"/>
                      <a:pt x="5120" y="2185"/>
                    </a:cubicBezTo>
                    <a:cubicBezTo>
                      <a:pt x="5156" y="2245"/>
                      <a:pt x="5215" y="2269"/>
                      <a:pt x="5275" y="2269"/>
                    </a:cubicBezTo>
                    <a:cubicBezTo>
                      <a:pt x="5299" y="2269"/>
                      <a:pt x="5323" y="2269"/>
                      <a:pt x="5346" y="2257"/>
                    </a:cubicBezTo>
                    <a:cubicBezTo>
                      <a:pt x="5418" y="2197"/>
                      <a:pt x="5453" y="2102"/>
                      <a:pt x="5406" y="2019"/>
                    </a:cubicBezTo>
                    <a:cubicBezTo>
                      <a:pt x="5227" y="1673"/>
                      <a:pt x="5001" y="1364"/>
                      <a:pt x="4739" y="1102"/>
                    </a:cubicBezTo>
                    <a:cubicBezTo>
                      <a:pt x="4144" y="507"/>
                      <a:pt x="3334" y="114"/>
                      <a:pt x="2489" y="18"/>
                    </a:cubicBezTo>
                    <a:cubicBezTo>
                      <a:pt x="2366" y="6"/>
                      <a:pt x="2243" y="0"/>
                      <a:pt x="21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70757C25-25B7-6646-DB71-3AF5B3809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40898" y="5213693"/>
              <a:ext cx="112630" cy="153586"/>
            </a:xfrm>
            <a:prstGeom prst="rect">
              <a:avLst/>
            </a:prstGeom>
          </p:spPr>
        </p:pic>
      </p:grpSp>
      <p:grpSp>
        <p:nvGrpSpPr>
          <p:cNvPr id="147" name="Google Shape;724;p33">
            <a:extLst>
              <a:ext uri="{FF2B5EF4-FFF2-40B4-BE49-F238E27FC236}">
                <a16:creationId xmlns:a16="http://schemas.microsoft.com/office/drawing/2014/main" id="{64612256-B3D8-3A45-00C5-F3B5D3030981}"/>
              </a:ext>
            </a:extLst>
          </p:cNvPr>
          <p:cNvGrpSpPr/>
          <p:nvPr/>
        </p:nvGrpSpPr>
        <p:grpSpPr>
          <a:xfrm>
            <a:off x="7314158" y="2339453"/>
            <a:ext cx="467843" cy="467362"/>
            <a:chOff x="2497275" y="2744159"/>
            <a:chExt cx="370930" cy="370549"/>
          </a:xfrm>
          <a:solidFill>
            <a:srgbClr val="F2673A"/>
          </a:solidFill>
        </p:grpSpPr>
        <p:sp>
          <p:nvSpPr>
            <p:cNvPr id="148" name="Google Shape;725;p33">
              <a:extLst>
                <a:ext uri="{FF2B5EF4-FFF2-40B4-BE49-F238E27FC236}">
                  <a16:creationId xmlns:a16="http://schemas.microsoft.com/office/drawing/2014/main" id="{C1A6DB21-BAE1-5E22-88C1-1891EDA53E4E}"/>
                </a:ext>
              </a:extLst>
            </p:cNvPr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26;p33">
              <a:extLst>
                <a:ext uri="{FF2B5EF4-FFF2-40B4-BE49-F238E27FC236}">
                  <a16:creationId xmlns:a16="http://schemas.microsoft.com/office/drawing/2014/main" id="{16B6F7C5-654E-74FB-2E40-E11452DE2AB1}"/>
                </a:ext>
              </a:extLst>
            </p:cNvPr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27;p33">
              <a:extLst>
                <a:ext uri="{FF2B5EF4-FFF2-40B4-BE49-F238E27FC236}">
                  <a16:creationId xmlns:a16="http://schemas.microsoft.com/office/drawing/2014/main" id="{CD7086B0-BF77-E2EF-9D1E-DDCC7ABCC7BD}"/>
                </a:ext>
              </a:extLst>
            </p:cNvPr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28;p33">
              <a:extLst>
                <a:ext uri="{FF2B5EF4-FFF2-40B4-BE49-F238E27FC236}">
                  <a16:creationId xmlns:a16="http://schemas.microsoft.com/office/drawing/2014/main" id="{4FC82950-11B1-07AB-B9A5-AFE3F73399A3}"/>
                </a:ext>
              </a:extLst>
            </p:cNvPr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29;p33">
              <a:extLst>
                <a:ext uri="{FF2B5EF4-FFF2-40B4-BE49-F238E27FC236}">
                  <a16:creationId xmlns:a16="http://schemas.microsoft.com/office/drawing/2014/main" id="{0DB30596-F6EC-8F51-88AA-43252F80F458}"/>
                </a:ext>
              </a:extLst>
            </p:cNvPr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30;p33">
              <a:extLst>
                <a:ext uri="{FF2B5EF4-FFF2-40B4-BE49-F238E27FC236}">
                  <a16:creationId xmlns:a16="http://schemas.microsoft.com/office/drawing/2014/main" id="{07F75DE8-604C-8BCD-FDB0-8A392C4310C3}"/>
                </a:ext>
              </a:extLst>
            </p:cNvPr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Группа 199">
            <a:extLst>
              <a:ext uri="{FF2B5EF4-FFF2-40B4-BE49-F238E27FC236}">
                <a16:creationId xmlns:a16="http://schemas.microsoft.com/office/drawing/2014/main" id="{4AF45E96-3509-A707-703F-16C2C9E8CA63}"/>
              </a:ext>
            </a:extLst>
          </p:cNvPr>
          <p:cNvGrpSpPr/>
          <p:nvPr/>
        </p:nvGrpSpPr>
        <p:grpSpPr>
          <a:xfrm>
            <a:off x="3739081" y="2189568"/>
            <a:ext cx="5993393" cy="4161177"/>
            <a:chOff x="3739081" y="2189567"/>
            <a:chExt cx="5993393" cy="4400313"/>
          </a:xfrm>
        </p:grpSpPr>
        <p:cxnSp>
          <p:nvCxnSpPr>
            <p:cNvPr id="156" name="Прямая соединительная линия 155">
              <a:extLst>
                <a:ext uri="{FF2B5EF4-FFF2-40B4-BE49-F238E27FC236}">
                  <a16:creationId xmlns:a16="http://schemas.microsoft.com/office/drawing/2014/main" id="{47BCE41B-CD90-6EF6-6A68-4FF90CE96A99}"/>
                </a:ext>
              </a:extLst>
            </p:cNvPr>
            <p:cNvCxnSpPr/>
            <p:nvPr/>
          </p:nvCxnSpPr>
          <p:spPr>
            <a:xfrm>
              <a:off x="3739081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Прямая соединительная линия 157">
              <a:extLst>
                <a:ext uri="{FF2B5EF4-FFF2-40B4-BE49-F238E27FC236}">
                  <a16:creationId xmlns:a16="http://schemas.microsoft.com/office/drawing/2014/main" id="{C83259E4-D2B7-214A-F528-9A52B2B8D71A}"/>
                </a:ext>
              </a:extLst>
            </p:cNvPr>
            <p:cNvCxnSpPr/>
            <p:nvPr/>
          </p:nvCxnSpPr>
          <p:spPr>
            <a:xfrm>
              <a:off x="7106970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9" name="Прямая соединительная линия 158">
              <a:extLst>
                <a:ext uri="{FF2B5EF4-FFF2-40B4-BE49-F238E27FC236}">
                  <a16:creationId xmlns:a16="http://schemas.microsoft.com/office/drawing/2014/main" id="{C0593DC6-7062-0F12-E0CD-A806C9976420}"/>
                </a:ext>
              </a:extLst>
            </p:cNvPr>
            <p:cNvCxnSpPr/>
            <p:nvPr/>
          </p:nvCxnSpPr>
          <p:spPr>
            <a:xfrm>
              <a:off x="9732474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61" name="Прямая соединительная линия 160">
            <a:extLst>
              <a:ext uri="{FF2B5EF4-FFF2-40B4-BE49-F238E27FC236}">
                <a16:creationId xmlns:a16="http://schemas.microsoft.com/office/drawing/2014/main" id="{5ED2A2BB-BC10-10CF-A32D-6B7921E77F6C}"/>
              </a:ext>
            </a:extLst>
          </p:cNvPr>
          <p:cNvCxnSpPr>
            <a:cxnSpLocks/>
          </p:cNvCxnSpPr>
          <p:nvPr/>
        </p:nvCxnSpPr>
        <p:spPr>
          <a:xfrm>
            <a:off x="733143" y="3429502"/>
            <a:ext cx="2791798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>
            <a:extLst>
              <a:ext uri="{FF2B5EF4-FFF2-40B4-BE49-F238E27FC236}">
                <a16:creationId xmlns:a16="http://schemas.microsoft.com/office/drawing/2014/main" id="{23EC95F6-A82B-D87D-3A81-06FB881ECCE4}"/>
              </a:ext>
            </a:extLst>
          </p:cNvPr>
          <p:cNvCxnSpPr>
            <a:cxnSpLocks/>
          </p:cNvCxnSpPr>
          <p:nvPr/>
        </p:nvCxnSpPr>
        <p:spPr>
          <a:xfrm>
            <a:off x="3934834" y="3429502"/>
            <a:ext cx="3006293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A4801702-D7C7-FDB9-50D3-DDEDF87E880A}"/>
              </a:ext>
            </a:extLst>
          </p:cNvPr>
          <p:cNvCxnSpPr>
            <a:cxnSpLocks/>
          </p:cNvCxnSpPr>
          <p:nvPr/>
        </p:nvCxnSpPr>
        <p:spPr>
          <a:xfrm>
            <a:off x="7308963" y="3429502"/>
            <a:ext cx="2229892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>
            <a:extLst>
              <a:ext uri="{FF2B5EF4-FFF2-40B4-BE49-F238E27FC236}">
                <a16:creationId xmlns:a16="http://schemas.microsoft.com/office/drawing/2014/main" id="{4046A61F-20BE-4E80-4E48-5CE6D4EA0A1B}"/>
              </a:ext>
            </a:extLst>
          </p:cNvPr>
          <p:cNvCxnSpPr>
            <a:cxnSpLocks/>
          </p:cNvCxnSpPr>
          <p:nvPr/>
        </p:nvCxnSpPr>
        <p:spPr>
          <a:xfrm>
            <a:off x="9947455" y="3429502"/>
            <a:ext cx="2081048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Прямоугольник: скругленные углы 68">
            <a:extLst>
              <a:ext uri="{FF2B5EF4-FFF2-40B4-BE49-F238E27FC236}">
                <a16:creationId xmlns:a16="http://schemas.microsoft.com/office/drawing/2014/main" id="{760D51AB-EB08-E17B-B33B-9142DF63F93B}"/>
              </a:ext>
            </a:extLst>
          </p:cNvPr>
          <p:cNvSpPr/>
          <p:nvPr/>
        </p:nvSpPr>
        <p:spPr>
          <a:xfrm>
            <a:off x="9974552" y="3625453"/>
            <a:ext cx="2053951" cy="2664668"/>
          </a:xfrm>
          <a:prstGeom prst="roundRect">
            <a:avLst>
              <a:gd name="adj" fmla="val 8504"/>
            </a:avLst>
          </a:prstGeom>
          <a:noFill/>
          <a:ln w="12700">
            <a:solidFill>
              <a:srgbClr val="3A76BB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71" name="Прямая со стрелкой 170">
            <a:extLst>
              <a:ext uri="{FF2B5EF4-FFF2-40B4-BE49-F238E27FC236}">
                <a16:creationId xmlns:a16="http://schemas.microsoft.com/office/drawing/2014/main" id="{D08FAD12-22B7-1F39-223A-482F9ED6CFCD}"/>
              </a:ext>
            </a:extLst>
          </p:cNvPr>
          <p:cNvCxnSpPr/>
          <p:nvPr/>
        </p:nvCxnSpPr>
        <p:spPr>
          <a:xfrm flipV="1">
            <a:off x="733144" y="4006023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>
            <a:extLst>
              <a:ext uri="{FF2B5EF4-FFF2-40B4-BE49-F238E27FC236}">
                <a16:creationId xmlns:a16="http://schemas.microsoft.com/office/drawing/2014/main" id="{285BEF41-D375-A00A-D595-EC53EAF071A4}"/>
              </a:ext>
            </a:extLst>
          </p:cNvPr>
          <p:cNvCxnSpPr/>
          <p:nvPr/>
        </p:nvCxnSpPr>
        <p:spPr>
          <a:xfrm flipV="1">
            <a:off x="733143" y="4993937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>
            <a:extLst>
              <a:ext uri="{FF2B5EF4-FFF2-40B4-BE49-F238E27FC236}">
                <a16:creationId xmlns:a16="http://schemas.microsoft.com/office/drawing/2014/main" id="{08BBC0E6-BC99-23C0-1639-F7C4EE85CA6A}"/>
              </a:ext>
            </a:extLst>
          </p:cNvPr>
          <p:cNvCxnSpPr/>
          <p:nvPr/>
        </p:nvCxnSpPr>
        <p:spPr>
          <a:xfrm flipV="1">
            <a:off x="797683" y="5967432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64172C70-AC35-50B7-3265-460D006F844B}"/>
              </a:ext>
            </a:extLst>
          </p:cNvPr>
          <p:cNvSpPr txBox="1"/>
          <p:nvPr/>
        </p:nvSpPr>
        <p:spPr>
          <a:xfrm>
            <a:off x="733143" y="3643900"/>
            <a:ext cx="8259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2000" dirty="0">
                <a:solidFill>
                  <a:srgbClr val="099A85"/>
                </a:solidFill>
                <a:latin typeface="+mn-lt"/>
              </a:rPr>
              <a:t>До 80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EF32D32-219E-B7EE-3D5C-2F88D2553199}"/>
              </a:ext>
            </a:extLst>
          </p:cNvPr>
          <p:cNvSpPr txBox="1"/>
          <p:nvPr/>
        </p:nvSpPr>
        <p:spPr>
          <a:xfrm>
            <a:off x="1521008" y="4624605"/>
            <a:ext cx="104680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2000" dirty="0">
                <a:solidFill>
                  <a:srgbClr val="099A85"/>
                </a:solidFill>
                <a:latin typeface="+mn-lt"/>
              </a:rPr>
              <a:t>80 - 150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E79DA06-E9CA-3BE1-9C41-E780C56964EF}"/>
              </a:ext>
            </a:extLst>
          </p:cNvPr>
          <p:cNvSpPr txBox="1"/>
          <p:nvPr/>
        </p:nvSpPr>
        <p:spPr>
          <a:xfrm>
            <a:off x="2529713" y="5598100"/>
            <a:ext cx="10062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en-US" sz="2000" dirty="0">
                <a:solidFill>
                  <a:srgbClr val="099A85"/>
                </a:solidFill>
                <a:latin typeface="+mn-lt"/>
              </a:rPr>
              <a:t>&gt; </a:t>
            </a:r>
            <a:r>
              <a:rPr lang="ru-RU" sz="2000" dirty="0">
                <a:solidFill>
                  <a:srgbClr val="099A85"/>
                </a:solidFill>
                <a:latin typeface="+mn-lt"/>
              </a:rPr>
              <a:t>150</a:t>
            </a:r>
          </a:p>
        </p:txBody>
      </p: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6A85A3AB-3D9C-C047-6296-92A04C3808B1}"/>
              </a:ext>
            </a:extLst>
          </p:cNvPr>
          <p:cNvGrpSpPr/>
          <p:nvPr/>
        </p:nvGrpSpPr>
        <p:grpSpPr>
          <a:xfrm>
            <a:off x="3937268" y="3799720"/>
            <a:ext cx="1674757" cy="373095"/>
            <a:chOff x="3937268" y="3910230"/>
            <a:chExt cx="1674757" cy="373095"/>
          </a:xfrm>
        </p:grpSpPr>
        <p:sp>
          <p:nvSpPr>
            <p:cNvPr id="177" name="Овал 176">
              <a:extLst>
                <a:ext uri="{FF2B5EF4-FFF2-40B4-BE49-F238E27FC236}">
                  <a16:creationId xmlns:a16="http://schemas.microsoft.com/office/drawing/2014/main" id="{C441D846-0388-3695-17A6-87A5A8B54621}"/>
                </a:ext>
              </a:extLst>
            </p:cNvPr>
            <p:cNvSpPr/>
            <p:nvPr/>
          </p:nvSpPr>
          <p:spPr>
            <a:xfrm>
              <a:off x="3937268" y="3910230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0A777BF2-A446-649A-9780-F24CB5A7BF4A}"/>
                </a:ext>
              </a:extLst>
            </p:cNvPr>
            <p:cNvSpPr/>
            <p:nvPr/>
          </p:nvSpPr>
          <p:spPr>
            <a:xfrm>
              <a:off x="5230571" y="3910230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4E0A474E-68AF-54C3-5C5A-50CB9111CC54}"/>
                </a:ext>
              </a:extLst>
            </p:cNvPr>
            <p:cNvSpPr txBox="1"/>
            <p:nvPr/>
          </p:nvSpPr>
          <p:spPr>
            <a:xfrm>
              <a:off x="4497577" y="3942889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1</a:t>
              </a:r>
            </a:p>
          </p:txBody>
        </p:sp>
      </p:grpSp>
      <p:grpSp>
        <p:nvGrpSpPr>
          <p:cNvPr id="198" name="Группа 197">
            <a:extLst>
              <a:ext uri="{FF2B5EF4-FFF2-40B4-BE49-F238E27FC236}">
                <a16:creationId xmlns:a16="http://schemas.microsoft.com/office/drawing/2014/main" id="{2EE07031-035A-5331-3EB4-DA3D86B68893}"/>
              </a:ext>
            </a:extLst>
          </p:cNvPr>
          <p:cNvGrpSpPr/>
          <p:nvPr/>
        </p:nvGrpSpPr>
        <p:grpSpPr>
          <a:xfrm>
            <a:off x="3933625" y="4780304"/>
            <a:ext cx="2121993" cy="373095"/>
            <a:chOff x="3933625" y="4818417"/>
            <a:chExt cx="2121993" cy="373095"/>
          </a:xfrm>
        </p:grpSpPr>
        <p:sp>
          <p:nvSpPr>
            <p:cNvPr id="178" name="Овал 177">
              <a:extLst>
                <a:ext uri="{FF2B5EF4-FFF2-40B4-BE49-F238E27FC236}">
                  <a16:creationId xmlns:a16="http://schemas.microsoft.com/office/drawing/2014/main" id="{D80A3780-19F7-48A7-2DF1-F1B30D023C07}"/>
                </a:ext>
              </a:extLst>
            </p:cNvPr>
            <p:cNvSpPr/>
            <p:nvPr/>
          </p:nvSpPr>
          <p:spPr>
            <a:xfrm>
              <a:off x="3933625" y="4818417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FB3BB91B-8FCB-D2FB-E10E-7DF550708C59}"/>
                </a:ext>
              </a:extLst>
            </p:cNvPr>
            <p:cNvSpPr txBox="1"/>
            <p:nvPr/>
          </p:nvSpPr>
          <p:spPr>
            <a:xfrm>
              <a:off x="4507600" y="4851076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2</a:t>
              </a:r>
            </a:p>
          </p:txBody>
        </p:sp>
        <p:sp>
          <p:nvSpPr>
            <p:cNvPr id="184" name="Овал 183">
              <a:extLst>
                <a:ext uri="{FF2B5EF4-FFF2-40B4-BE49-F238E27FC236}">
                  <a16:creationId xmlns:a16="http://schemas.microsoft.com/office/drawing/2014/main" id="{A10DB261-B230-1333-4D10-4E72A1F18369}"/>
                </a:ext>
              </a:extLst>
            </p:cNvPr>
            <p:cNvSpPr/>
            <p:nvPr/>
          </p:nvSpPr>
          <p:spPr>
            <a:xfrm>
              <a:off x="5241248" y="4818417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F1E53536-B72D-C942-5A06-37542DD12519}"/>
                </a:ext>
              </a:extLst>
            </p:cNvPr>
            <p:cNvSpPr/>
            <p:nvPr/>
          </p:nvSpPr>
          <p:spPr>
            <a:xfrm>
              <a:off x="5674164" y="4818417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197" name="Группа 196">
            <a:extLst>
              <a:ext uri="{FF2B5EF4-FFF2-40B4-BE49-F238E27FC236}">
                <a16:creationId xmlns:a16="http://schemas.microsoft.com/office/drawing/2014/main" id="{FE73D6DA-69ED-87FD-1DAE-ADA7F01D5C15}"/>
              </a:ext>
            </a:extLst>
          </p:cNvPr>
          <p:cNvGrpSpPr/>
          <p:nvPr/>
        </p:nvGrpSpPr>
        <p:grpSpPr>
          <a:xfrm>
            <a:off x="3937268" y="5760889"/>
            <a:ext cx="2996700" cy="373095"/>
            <a:chOff x="3937268" y="5715631"/>
            <a:chExt cx="2996700" cy="373095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201C4C62-41E1-6048-C98E-3A2D36EBABBB}"/>
                </a:ext>
              </a:extLst>
            </p:cNvPr>
            <p:cNvSpPr txBox="1"/>
            <p:nvPr/>
          </p:nvSpPr>
          <p:spPr>
            <a:xfrm>
              <a:off x="4507600" y="5748290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4</a:t>
              </a:r>
            </a:p>
          </p:txBody>
        </p:sp>
        <p:sp>
          <p:nvSpPr>
            <p:cNvPr id="183" name="Овал 182">
              <a:extLst>
                <a:ext uri="{FF2B5EF4-FFF2-40B4-BE49-F238E27FC236}">
                  <a16:creationId xmlns:a16="http://schemas.microsoft.com/office/drawing/2014/main" id="{DE85969A-54C7-D91E-C041-A9AC70AD0E66}"/>
                </a:ext>
              </a:extLst>
            </p:cNvPr>
            <p:cNvSpPr/>
            <p:nvPr/>
          </p:nvSpPr>
          <p:spPr>
            <a:xfrm>
              <a:off x="3937268" y="5715631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6" name="Овал 185">
              <a:extLst>
                <a:ext uri="{FF2B5EF4-FFF2-40B4-BE49-F238E27FC236}">
                  <a16:creationId xmlns:a16="http://schemas.microsoft.com/office/drawing/2014/main" id="{3A6EAD8B-94D4-4F6B-74B8-5FFFCB071164}"/>
                </a:ext>
              </a:extLst>
            </p:cNvPr>
            <p:cNvSpPr/>
            <p:nvPr/>
          </p:nvSpPr>
          <p:spPr>
            <a:xfrm>
              <a:off x="5241248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7" name="Овал 186">
              <a:extLst>
                <a:ext uri="{FF2B5EF4-FFF2-40B4-BE49-F238E27FC236}">
                  <a16:creationId xmlns:a16="http://schemas.microsoft.com/office/drawing/2014/main" id="{44D74EEA-B241-304B-2799-B1F50FCEE473}"/>
                </a:ext>
              </a:extLst>
            </p:cNvPr>
            <p:cNvSpPr/>
            <p:nvPr/>
          </p:nvSpPr>
          <p:spPr>
            <a:xfrm>
              <a:off x="5674164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94E66E53-326B-0998-EC07-AF30729805E1}"/>
                </a:ext>
              </a:extLst>
            </p:cNvPr>
            <p:cNvSpPr/>
            <p:nvPr/>
          </p:nvSpPr>
          <p:spPr>
            <a:xfrm>
              <a:off x="6113339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9" name="Овал 188">
              <a:extLst>
                <a:ext uri="{FF2B5EF4-FFF2-40B4-BE49-F238E27FC236}">
                  <a16:creationId xmlns:a16="http://schemas.microsoft.com/office/drawing/2014/main" id="{9C8C9115-20AB-F684-AC8E-1D627D40D420}"/>
                </a:ext>
              </a:extLst>
            </p:cNvPr>
            <p:cNvSpPr/>
            <p:nvPr/>
          </p:nvSpPr>
          <p:spPr>
            <a:xfrm>
              <a:off x="6552514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190" name="Текст 3">
            <a:extLst>
              <a:ext uri="{FF2B5EF4-FFF2-40B4-BE49-F238E27FC236}">
                <a16:creationId xmlns:a16="http://schemas.microsoft.com/office/drawing/2014/main" id="{BE873A6D-4B3B-950C-628F-EF1F4D8E86A5}"/>
              </a:ext>
            </a:extLst>
          </p:cNvPr>
          <p:cNvSpPr txBox="1">
            <a:spLocks/>
          </p:cNvSpPr>
          <p:nvPr/>
        </p:nvSpPr>
        <p:spPr>
          <a:xfrm>
            <a:off x="7318025" y="3824598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 36   =</a:t>
            </a:r>
          </a:p>
        </p:txBody>
      </p:sp>
      <p:sp>
        <p:nvSpPr>
          <p:cNvPr id="191" name="Текст 3">
            <a:extLst>
              <a:ext uri="{FF2B5EF4-FFF2-40B4-BE49-F238E27FC236}">
                <a16:creationId xmlns:a16="http://schemas.microsoft.com/office/drawing/2014/main" id="{1901834F-A570-2F98-ED05-646388E091D6}"/>
              </a:ext>
            </a:extLst>
          </p:cNvPr>
          <p:cNvSpPr txBox="1">
            <a:spLocks/>
          </p:cNvSpPr>
          <p:nvPr/>
        </p:nvSpPr>
        <p:spPr>
          <a:xfrm>
            <a:off x="7318025" y="4784541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 72   =</a:t>
            </a:r>
          </a:p>
        </p:txBody>
      </p:sp>
      <p:sp>
        <p:nvSpPr>
          <p:cNvPr id="192" name="Текст 3">
            <a:extLst>
              <a:ext uri="{FF2B5EF4-FFF2-40B4-BE49-F238E27FC236}">
                <a16:creationId xmlns:a16="http://schemas.microsoft.com/office/drawing/2014/main" id="{0412699B-0C0D-0A66-BE6D-4BF0C287D296}"/>
              </a:ext>
            </a:extLst>
          </p:cNvPr>
          <p:cNvSpPr txBox="1">
            <a:spLocks/>
          </p:cNvSpPr>
          <p:nvPr/>
        </p:nvSpPr>
        <p:spPr>
          <a:xfrm>
            <a:off x="7324623" y="5744483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+ 144  =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50FDFFE-9AB9-DA0A-9ED3-EE85AB6A5ACB}"/>
              </a:ext>
            </a:extLst>
          </p:cNvPr>
          <p:cNvSpPr txBox="1"/>
          <p:nvPr/>
        </p:nvSpPr>
        <p:spPr>
          <a:xfrm>
            <a:off x="10676918" y="3776505"/>
            <a:ext cx="5878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72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B9E2387-61BE-5591-FD87-BA540365F280}"/>
              </a:ext>
            </a:extLst>
          </p:cNvPr>
          <p:cNvSpPr txBox="1"/>
          <p:nvPr/>
        </p:nvSpPr>
        <p:spPr>
          <a:xfrm>
            <a:off x="10614116" y="4757417"/>
            <a:ext cx="7134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108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22F4A1AD-A059-CFBB-BBDE-96E47D024CC7}"/>
              </a:ext>
            </a:extLst>
          </p:cNvPr>
          <p:cNvSpPr txBox="1"/>
          <p:nvPr/>
        </p:nvSpPr>
        <p:spPr>
          <a:xfrm>
            <a:off x="10614116" y="5738328"/>
            <a:ext cx="7134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180</a:t>
            </a:r>
          </a:p>
        </p:txBody>
      </p:sp>
      <p:sp>
        <p:nvSpPr>
          <p:cNvPr id="201" name="Заголовок 1">
            <a:extLst>
              <a:ext uri="{FF2B5EF4-FFF2-40B4-BE49-F238E27FC236}">
                <a16:creationId xmlns:a16="http://schemas.microsoft.com/office/drawing/2014/main" id="{02592751-20F1-BEDA-DCB5-928F353F279F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ПДС: СОФИНАНСИРОВАНИЕ </a:t>
            </a:r>
          </a:p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ВЗНОСОВ ГОСУДАРСТВОМ</a:t>
            </a:r>
          </a:p>
        </p:txBody>
      </p:sp>
      <p:pic>
        <p:nvPicPr>
          <p:cNvPr id="210" name="Рисунок 209">
            <a:extLst>
              <a:ext uri="{FF2B5EF4-FFF2-40B4-BE49-F238E27FC236}">
                <a16:creationId xmlns:a16="http://schemas.microsoft.com/office/drawing/2014/main" id="{7F35A76D-FFAD-8B29-8013-8F119269D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8508" y="242282"/>
            <a:ext cx="1715199" cy="17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B96C2EC9-FA2B-5F21-152D-7E0C43BFE4B9}"/>
              </a:ext>
            </a:extLst>
          </p:cNvPr>
          <p:cNvGrpSpPr/>
          <p:nvPr/>
        </p:nvGrpSpPr>
        <p:grpSpPr>
          <a:xfrm>
            <a:off x="10213518" y="1278399"/>
            <a:ext cx="1299656" cy="1499448"/>
            <a:chOff x="10213518" y="1206207"/>
            <a:chExt cx="1299656" cy="1499448"/>
          </a:xfrm>
        </p:grpSpPr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4BB7B090-6DD9-4AA8-96F8-CF1D890E9046}"/>
                </a:ext>
              </a:extLst>
            </p:cNvPr>
            <p:cNvSpPr/>
            <p:nvPr/>
          </p:nvSpPr>
          <p:spPr>
            <a:xfrm>
              <a:off x="10705680" y="2365180"/>
              <a:ext cx="53485" cy="30125"/>
            </a:xfrm>
            <a:custGeom>
              <a:avLst/>
              <a:gdLst>
                <a:gd name="connsiteX0" fmla="*/ 0 w 53485"/>
                <a:gd name="connsiteY0" fmla="*/ 0 h 30125"/>
                <a:gd name="connsiteX1" fmla="*/ 53485 w 53485"/>
                <a:gd name="connsiteY1" fmla="*/ 27770 h 3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85" h="30125">
                  <a:moveTo>
                    <a:pt x="0" y="0"/>
                  </a:moveTo>
                  <a:cubicBezTo>
                    <a:pt x="0" y="0"/>
                    <a:pt x="20656" y="40101"/>
                    <a:pt x="53485" y="27770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534ACF6B-3824-CCF8-E194-A81F0A4FD432}"/>
                </a:ext>
              </a:extLst>
            </p:cNvPr>
            <p:cNvSpPr/>
            <p:nvPr/>
          </p:nvSpPr>
          <p:spPr>
            <a:xfrm>
              <a:off x="10938256" y="1219530"/>
              <a:ext cx="418300" cy="412355"/>
            </a:xfrm>
            <a:custGeom>
              <a:avLst/>
              <a:gdLst>
                <a:gd name="connsiteX0" fmla="*/ 33163 w 418300"/>
                <a:gd name="connsiteY0" fmla="*/ 61455 h 412355"/>
                <a:gd name="connsiteX1" fmla="*/ 334 w 418300"/>
                <a:gd name="connsiteY1" fmla="*/ 125479 h 412355"/>
                <a:gd name="connsiteX2" fmla="*/ 61408 w 418300"/>
                <a:gd name="connsiteY2" fmla="*/ 219856 h 412355"/>
                <a:gd name="connsiteX3" fmla="*/ 233983 w 418300"/>
                <a:gd name="connsiteY3" fmla="*/ 407133 h 412355"/>
                <a:gd name="connsiteX4" fmla="*/ 328517 w 418300"/>
                <a:gd name="connsiteY4" fmla="*/ 405974 h 412355"/>
                <a:gd name="connsiteX5" fmla="*/ 365456 w 418300"/>
                <a:gd name="connsiteY5" fmla="*/ 374936 h 412355"/>
                <a:gd name="connsiteX6" fmla="*/ 353758 w 418300"/>
                <a:gd name="connsiteY6" fmla="*/ 353173 h 412355"/>
                <a:gd name="connsiteX7" fmla="*/ 414146 w 418300"/>
                <a:gd name="connsiteY7" fmla="*/ 261537 h 412355"/>
                <a:gd name="connsiteX8" fmla="*/ 388010 w 418300"/>
                <a:gd name="connsiteY8" fmla="*/ 122002 h 412355"/>
                <a:gd name="connsiteX9" fmla="*/ 297427 w 418300"/>
                <a:gd name="connsiteY9" fmla="*/ 44277 h 412355"/>
                <a:gd name="connsiteX10" fmla="*/ 193671 w 418300"/>
                <a:gd name="connsiteY10" fmla="*/ 13 h 412355"/>
                <a:gd name="connsiteX11" fmla="*/ 33110 w 418300"/>
                <a:gd name="connsiteY11" fmla="*/ 61455 h 412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8300" h="412355">
                  <a:moveTo>
                    <a:pt x="33163" y="61455"/>
                  </a:moveTo>
                  <a:cubicBezTo>
                    <a:pt x="33163" y="61455"/>
                    <a:pt x="-3881" y="87803"/>
                    <a:pt x="334" y="125479"/>
                  </a:cubicBezTo>
                  <a:cubicBezTo>
                    <a:pt x="4603" y="163156"/>
                    <a:pt x="61408" y="219856"/>
                    <a:pt x="61408" y="219856"/>
                  </a:cubicBezTo>
                  <a:lnTo>
                    <a:pt x="233983" y="407133"/>
                  </a:lnTo>
                  <a:cubicBezTo>
                    <a:pt x="233983" y="407133"/>
                    <a:pt x="291104" y="419622"/>
                    <a:pt x="328517" y="405974"/>
                  </a:cubicBezTo>
                  <a:cubicBezTo>
                    <a:pt x="365931" y="392220"/>
                    <a:pt x="378156" y="379310"/>
                    <a:pt x="365456" y="374936"/>
                  </a:cubicBezTo>
                  <a:cubicBezTo>
                    <a:pt x="352704" y="370563"/>
                    <a:pt x="353758" y="353173"/>
                    <a:pt x="353758" y="353173"/>
                  </a:cubicBezTo>
                  <a:cubicBezTo>
                    <a:pt x="353758" y="353173"/>
                    <a:pt x="401763" y="324929"/>
                    <a:pt x="414146" y="261537"/>
                  </a:cubicBezTo>
                  <a:cubicBezTo>
                    <a:pt x="426477" y="198093"/>
                    <a:pt x="409456" y="156042"/>
                    <a:pt x="388010" y="122002"/>
                  </a:cubicBezTo>
                  <a:cubicBezTo>
                    <a:pt x="366510" y="87908"/>
                    <a:pt x="297427" y="44277"/>
                    <a:pt x="297427" y="44277"/>
                  </a:cubicBezTo>
                  <a:cubicBezTo>
                    <a:pt x="297427" y="44277"/>
                    <a:pt x="278773" y="-883"/>
                    <a:pt x="193671" y="13"/>
                  </a:cubicBezTo>
                  <a:cubicBezTo>
                    <a:pt x="108569" y="909"/>
                    <a:pt x="33110" y="61455"/>
                    <a:pt x="33110" y="61455"/>
                  </a:cubicBezTo>
                  <a:close/>
                </a:path>
              </a:pathLst>
            </a:custGeom>
            <a:solidFill>
              <a:srgbClr val="574A65"/>
            </a:solidFill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C2102D28-6E0F-BD56-42CC-9EE2E2B42A36}"/>
                </a:ext>
              </a:extLst>
            </p:cNvPr>
            <p:cNvSpPr/>
            <p:nvPr/>
          </p:nvSpPr>
          <p:spPr>
            <a:xfrm>
              <a:off x="10855333" y="1664314"/>
              <a:ext cx="610626" cy="1041341"/>
            </a:xfrm>
            <a:custGeom>
              <a:avLst/>
              <a:gdLst>
                <a:gd name="connsiteX0" fmla="*/ 211201 w 610626"/>
                <a:gd name="connsiteY0" fmla="*/ 11197 h 1041341"/>
                <a:gd name="connsiteX1" fmla="*/ 50534 w 610626"/>
                <a:gd name="connsiteY1" fmla="*/ 201162 h 1041341"/>
                <a:gd name="connsiteX2" fmla="*/ 2740 w 610626"/>
                <a:gd name="connsiteY2" fmla="*/ 416841 h 1041341"/>
                <a:gd name="connsiteX3" fmla="*/ 0 w 610626"/>
                <a:gd name="connsiteY3" fmla="*/ 914754 h 1041341"/>
                <a:gd name="connsiteX4" fmla="*/ 161667 w 610626"/>
                <a:gd name="connsiteY4" fmla="*/ 1039904 h 1041341"/>
                <a:gd name="connsiteX5" fmla="*/ 390468 w 610626"/>
                <a:gd name="connsiteY5" fmla="*/ 944421 h 1041341"/>
                <a:gd name="connsiteX6" fmla="*/ 499757 w 610626"/>
                <a:gd name="connsiteY6" fmla="*/ 906586 h 1041341"/>
                <a:gd name="connsiteX7" fmla="*/ 610627 w 610626"/>
                <a:gd name="connsiteY7" fmla="*/ 996431 h 1041341"/>
                <a:gd name="connsiteX8" fmla="*/ 592974 w 610626"/>
                <a:gd name="connsiteY8" fmla="*/ 836766 h 1041341"/>
                <a:gd name="connsiteX9" fmla="*/ 586177 w 610626"/>
                <a:gd name="connsiteY9" fmla="*/ 235202 h 1041341"/>
                <a:gd name="connsiteX10" fmla="*/ 553348 w 610626"/>
                <a:gd name="connsiteY10" fmla="*/ 76012 h 1041341"/>
                <a:gd name="connsiteX11" fmla="*/ 359115 w 610626"/>
                <a:gd name="connsiteY11" fmla="*/ 3662 h 1041341"/>
                <a:gd name="connsiteX12" fmla="*/ 211148 w 610626"/>
                <a:gd name="connsiteY12" fmla="*/ 11144 h 1041341"/>
                <a:gd name="connsiteX13" fmla="*/ 211253 w 610626"/>
                <a:gd name="connsiteY13" fmla="*/ 11144 h 104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0626" h="1041341">
                  <a:moveTo>
                    <a:pt x="211201" y="11197"/>
                  </a:moveTo>
                  <a:cubicBezTo>
                    <a:pt x="211201" y="11197"/>
                    <a:pt x="84680" y="109262"/>
                    <a:pt x="50534" y="201162"/>
                  </a:cubicBezTo>
                  <a:cubicBezTo>
                    <a:pt x="16441" y="293061"/>
                    <a:pt x="1475" y="373579"/>
                    <a:pt x="2740" y="416841"/>
                  </a:cubicBezTo>
                  <a:cubicBezTo>
                    <a:pt x="4005" y="460104"/>
                    <a:pt x="0" y="914754"/>
                    <a:pt x="0" y="914754"/>
                  </a:cubicBezTo>
                  <a:cubicBezTo>
                    <a:pt x="0" y="914754"/>
                    <a:pt x="107128" y="1026361"/>
                    <a:pt x="161667" y="1039904"/>
                  </a:cubicBezTo>
                  <a:cubicBezTo>
                    <a:pt x="216154" y="1053447"/>
                    <a:pt x="345730" y="967396"/>
                    <a:pt x="390468" y="944421"/>
                  </a:cubicBezTo>
                  <a:cubicBezTo>
                    <a:pt x="435206" y="921446"/>
                    <a:pt x="471407" y="898735"/>
                    <a:pt x="499757" y="906586"/>
                  </a:cubicBezTo>
                  <a:cubicBezTo>
                    <a:pt x="528107" y="914438"/>
                    <a:pt x="610627" y="996431"/>
                    <a:pt x="610627" y="996431"/>
                  </a:cubicBezTo>
                  <a:cubicBezTo>
                    <a:pt x="610627" y="996431"/>
                    <a:pt x="607254" y="955382"/>
                    <a:pt x="592974" y="836766"/>
                  </a:cubicBezTo>
                  <a:cubicBezTo>
                    <a:pt x="578694" y="718150"/>
                    <a:pt x="588284" y="306604"/>
                    <a:pt x="586177" y="235202"/>
                  </a:cubicBezTo>
                  <a:cubicBezTo>
                    <a:pt x="584069" y="163854"/>
                    <a:pt x="573688" y="103518"/>
                    <a:pt x="553348" y="76012"/>
                  </a:cubicBezTo>
                  <a:cubicBezTo>
                    <a:pt x="533060" y="48452"/>
                    <a:pt x="359115" y="3662"/>
                    <a:pt x="359115" y="3662"/>
                  </a:cubicBezTo>
                  <a:cubicBezTo>
                    <a:pt x="359115" y="3662"/>
                    <a:pt x="242554" y="-8353"/>
                    <a:pt x="211148" y="11144"/>
                  </a:cubicBezTo>
                  <a:lnTo>
                    <a:pt x="211253" y="11144"/>
                  </a:lnTo>
                  <a:close/>
                </a:path>
              </a:pathLst>
            </a:custGeom>
            <a:solidFill>
              <a:srgbClr val="3D72B8"/>
            </a:solidFill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32D7AF4B-E936-B308-928B-E6723B403FE1}"/>
                </a:ext>
              </a:extLst>
            </p:cNvPr>
            <p:cNvSpPr/>
            <p:nvPr/>
          </p:nvSpPr>
          <p:spPr>
            <a:xfrm>
              <a:off x="11023113" y="1737322"/>
              <a:ext cx="132896" cy="272063"/>
            </a:xfrm>
            <a:custGeom>
              <a:avLst/>
              <a:gdLst>
                <a:gd name="connsiteX0" fmla="*/ 4321 w 132896"/>
                <a:gd name="connsiteY0" fmla="*/ 0 h 272063"/>
                <a:gd name="connsiteX1" fmla="*/ 4479 w 132896"/>
                <a:gd name="connsiteY1" fmla="*/ 87684 h 272063"/>
                <a:gd name="connsiteX2" fmla="*/ 25241 w 132896"/>
                <a:gd name="connsiteY2" fmla="*/ 130894 h 272063"/>
                <a:gd name="connsiteX3" fmla="*/ 0 w 132896"/>
                <a:gd name="connsiteY3" fmla="*/ 268058 h 272063"/>
                <a:gd name="connsiteX4" fmla="*/ 29351 w 132896"/>
                <a:gd name="connsiteY4" fmla="*/ 272063 h 272063"/>
                <a:gd name="connsiteX5" fmla="*/ 54381 w 132896"/>
                <a:gd name="connsiteY5" fmla="*/ 130051 h 272063"/>
                <a:gd name="connsiteX6" fmla="*/ 132896 w 132896"/>
                <a:gd name="connsiteY6" fmla="*/ 56910 h 27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896" h="272063">
                  <a:moveTo>
                    <a:pt x="4321" y="0"/>
                  </a:moveTo>
                  <a:cubicBezTo>
                    <a:pt x="4321" y="0"/>
                    <a:pt x="-1265" y="58649"/>
                    <a:pt x="4479" y="87684"/>
                  </a:cubicBezTo>
                  <a:cubicBezTo>
                    <a:pt x="10170" y="116719"/>
                    <a:pt x="25241" y="130894"/>
                    <a:pt x="25241" y="130894"/>
                  </a:cubicBezTo>
                  <a:lnTo>
                    <a:pt x="0" y="268058"/>
                  </a:lnTo>
                  <a:lnTo>
                    <a:pt x="29351" y="272063"/>
                  </a:lnTo>
                  <a:lnTo>
                    <a:pt x="54381" y="130051"/>
                  </a:lnTo>
                  <a:cubicBezTo>
                    <a:pt x="54381" y="130051"/>
                    <a:pt x="93112" y="96906"/>
                    <a:pt x="132896" y="56910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A3900091-53D3-7D2E-B01F-9963BDDF4922}"/>
                </a:ext>
              </a:extLst>
            </p:cNvPr>
            <p:cNvSpPr/>
            <p:nvPr/>
          </p:nvSpPr>
          <p:spPr>
            <a:xfrm>
              <a:off x="11052370" y="1581293"/>
              <a:ext cx="162710" cy="249160"/>
            </a:xfrm>
            <a:custGeom>
              <a:avLst/>
              <a:gdLst>
                <a:gd name="connsiteX0" fmla="*/ 2465 w 162710"/>
                <a:gd name="connsiteY0" fmla="*/ 72508 h 249160"/>
                <a:gd name="connsiteX1" fmla="*/ 7735 w 162710"/>
                <a:gd name="connsiteY1" fmla="*/ 144858 h 249160"/>
                <a:gd name="connsiteX2" fmla="*/ 5996 w 162710"/>
                <a:gd name="connsiteY2" fmla="*/ 247402 h 249160"/>
                <a:gd name="connsiteX3" fmla="*/ 135045 w 162710"/>
                <a:gd name="connsiteY3" fmla="*/ 131684 h 249160"/>
                <a:gd name="connsiteX4" fmla="*/ 162078 w 162710"/>
                <a:gd name="connsiteY4" fmla="*/ 86736 h 249160"/>
                <a:gd name="connsiteX5" fmla="*/ 162710 w 162710"/>
                <a:gd name="connsiteY5" fmla="*/ 0 h 249160"/>
                <a:gd name="connsiteX6" fmla="*/ 2465 w 162710"/>
                <a:gd name="connsiteY6" fmla="*/ 72508 h 24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710" h="249160">
                  <a:moveTo>
                    <a:pt x="2465" y="72508"/>
                  </a:moveTo>
                  <a:cubicBezTo>
                    <a:pt x="2465" y="72508"/>
                    <a:pt x="7208" y="127574"/>
                    <a:pt x="7735" y="144858"/>
                  </a:cubicBezTo>
                  <a:cubicBezTo>
                    <a:pt x="8209" y="162142"/>
                    <a:pt x="-8653" y="230487"/>
                    <a:pt x="5996" y="247402"/>
                  </a:cubicBezTo>
                  <a:cubicBezTo>
                    <a:pt x="20698" y="264317"/>
                    <a:pt x="119922" y="154185"/>
                    <a:pt x="135045" y="131684"/>
                  </a:cubicBezTo>
                  <a:cubicBezTo>
                    <a:pt x="150116" y="109184"/>
                    <a:pt x="162078" y="86736"/>
                    <a:pt x="162078" y="86736"/>
                  </a:cubicBezTo>
                  <a:lnTo>
                    <a:pt x="162710" y="0"/>
                  </a:lnTo>
                  <a:lnTo>
                    <a:pt x="2465" y="72508"/>
                  </a:lnTo>
                  <a:close/>
                </a:path>
              </a:pathLst>
            </a:custGeom>
            <a:solidFill>
              <a:srgbClr val="FFFFFF"/>
            </a:solidFill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16B0F045-B611-A857-2831-F039543B7FE5}"/>
                </a:ext>
              </a:extLst>
            </p:cNvPr>
            <p:cNvSpPr/>
            <p:nvPr/>
          </p:nvSpPr>
          <p:spPr>
            <a:xfrm>
              <a:off x="10976207" y="1365402"/>
              <a:ext cx="308856" cy="310512"/>
            </a:xfrm>
            <a:custGeom>
              <a:avLst/>
              <a:gdLst>
                <a:gd name="connsiteX0" fmla="*/ 18346 w 308856"/>
                <a:gd name="connsiteY0" fmla="*/ 6376 h 310512"/>
                <a:gd name="connsiteX1" fmla="*/ 11601 w 308856"/>
                <a:gd name="connsiteY1" fmla="*/ 99593 h 310512"/>
                <a:gd name="connsiteX2" fmla="*/ 61 w 308856"/>
                <a:gd name="connsiteY2" fmla="*/ 189807 h 310512"/>
                <a:gd name="connsiteX3" fmla="*/ 90327 w 308856"/>
                <a:gd name="connsiteY3" fmla="*/ 310161 h 310512"/>
                <a:gd name="connsiteX4" fmla="*/ 215266 w 308856"/>
                <a:gd name="connsiteY4" fmla="*/ 270271 h 310512"/>
                <a:gd name="connsiteX5" fmla="*/ 252943 w 308856"/>
                <a:gd name="connsiteY5" fmla="*/ 209251 h 310512"/>
                <a:gd name="connsiteX6" fmla="*/ 304162 w 308856"/>
                <a:gd name="connsiteY6" fmla="*/ 182535 h 310512"/>
                <a:gd name="connsiteX7" fmla="*/ 298102 w 308856"/>
                <a:gd name="connsiteY7" fmla="*/ 137006 h 310512"/>
                <a:gd name="connsiteX8" fmla="*/ 268330 w 308856"/>
                <a:gd name="connsiteY8" fmla="*/ 144173 h 310512"/>
                <a:gd name="connsiteX9" fmla="*/ 236028 w 308856"/>
                <a:gd name="connsiteY9" fmla="*/ 63128 h 310512"/>
                <a:gd name="connsiteX10" fmla="*/ 237345 w 308856"/>
                <a:gd name="connsiteY10" fmla="*/ 0 h 310512"/>
                <a:gd name="connsiteX11" fmla="*/ 121838 w 308856"/>
                <a:gd name="connsiteY11" fmla="*/ 39626 h 310512"/>
                <a:gd name="connsiteX12" fmla="*/ 18398 w 308856"/>
                <a:gd name="connsiteY12" fmla="*/ 6376 h 310512"/>
                <a:gd name="connsiteX13" fmla="*/ 18398 w 308856"/>
                <a:gd name="connsiteY13" fmla="*/ 6481 h 31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856" h="310512">
                  <a:moveTo>
                    <a:pt x="18346" y="6376"/>
                  </a:moveTo>
                  <a:cubicBezTo>
                    <a:pt x="18346" y="6376"/>
                    <a:pt x="15869" y="82151"/>
                    <a:pt x="11601" y="99593"/>
                  </a:cubicBezTo>
                  <a:cubicBezTo>
                    <a:pt x="7385" y="117035"/>
                    <a:pt x="-783" y="161457"/>
                    <a:pt x="61" y="189807"/>
                  </a:cubicBezTo>
                  <a:cubicBezTo>
                    <a:pt x="851" y="218156"/>
                    <a:pt x="49225" y="306578"/>
                    <a:pt x="90327" y="310161"/>
                  </a:cubicBezTo>
                  <a:cubicBezTo>
                    <a:pt x="131429" y="313692"/>
                    <a:pt x="190658" y="289874"/>
                    <a:pt x="215266" y="270271"/>
                  </a:cubicBezTo>
                  <a:cubicBezTo>
                    <a:pt x="239927" y="250669"/>
                    <a:pt x="252943" y="209251"/>
                    <a:pt x="252943" y="209251"/>
                  </a:cubicBezTo>
                  <a:cubicBezTo>
                    <a:pt x="252943" y="209251"/>
                    <a:pt x="296837" y="201663"/>
                    <a:pt x="304162" y="182535"/>
                  </a:cubicBezTo>
                  <a:cubicBezTo>
                    <a:pt x="311487" y="163406"/>
                    <a:pt x="310802" y="139747"/>
                    <a:pt x="298102" y="137006"/>
                  </a:cubicBezTo>
                  <a:cubicBezTo>
                    <a:pt x="285403" y="134214"/>
                    <a:pt x="268330" y="144173"/>
                    <a:pt x="268330" y="144173"/>
                  </a:cubicBezTo>
                  <a:cubicBezTo>
                    <a:pt x="268330" y="144173"/>
                    <a:pt x="238294" y="86736"/>
                    <a:pt x="236028" y="63128"/>
                  </a:cubicBezTo>
                  <a:cubicBezTo>
                    <a:pt x="233762" y="39521"/>
                    <a:pt x="237345" y="0"/>
                    <a:pt x="237345" y="0"/>
                  </a:cubicBezTo>
                  <a:cubicBezTo>
                    <a:pt x="237345" y="0"/>
                    <a:pt x="172267" y="38151"/>
                    <a:pt x="121838" y="39626"/>
                  </a:cubicBezTo>
                  <a:cubicBezTo>
                    <a:pt x="71409" y="41102"/>
                    <a:pt x="18398" y="6376"/>
                    <a:pt x="18398" y="6376"/>
                  </a:cubicBezTo>
                  <a:lnTo>
                    <a:pt x="18398" y="6481"/>
                  </a:lnTo>
                  <a:close/>
                </a:path>
              </a:pathLst>
            </a:custGeom>
            <a:solidFill>
              <a:srgbClr val="FFFFFF"/>
            </a:solidFill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548D9B21-1710-2F07-331A-76E222A1ACFF}"/>
                </a:ext>
              </a:extLst>
            </p:cNvPr>
            <p:cNvSpPr/>
            <p:nvPr/>
          </p:nvSpPr>
          <p:spPr>
            <a:xfrm>
              <a:off x="11024269" y="1486758"/>
              <a:ext cx="54173" cy="62085"/>
            </a:xfrm>
            <a:custGeom>
              <a:avLst/>
              <a:gdLst>
                <a:gd name="connsiteX0" fmla="*/ 27247 w 54173"/>
                <a:gd name="connsiteY0" fmla="*/ 0 h 62085"/>
                <a:gd name="connsiteX1" fmla="*/ 4 w 54173"/>
                <a:gd name="connsiteY1" fmla="*/ 38625 h 62085"/>
                <a:gd name="connsiteX2" fmla="*/ 54174 w 54173"/>
                <a:gd name="connsiteY2" fmla="*/ 57543 h 6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173" h="62085">
                  <a:moveTo>
                    <a:pt x="27247" y="0"/>
                  </a:moveTo>
                  <a:cubicBezTo>
                    <a:pt x="27247" y="0"/>
                    <a:pt x="-365" y="27190"/>
                    <a:pt x="4" y="38625"/>
                  </a:cubicBezTo>
                  <a:cubicBezTo>
                    <a:pt x="899" y="70137"/>
                    <a:pt x="48009" y="62443"/>
                    <a:pt x="54174" y="57543"/>
                  </a:cubicBezTo>
                </a:path>
              </a:pathLst>
            </a:custGeom>
            <a:solidFill>
              <a:srgbClr val="FFFFFF"/>
            </a:solidFill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A227BC24-656F-6E0F-53E5-CD5F668341B2}"/>
                </a:ext>
              </a:extLst>
            </p:cNvPr>
            <p:cNvSpPr/>
            <p:nvPr/>
          </p:nvSpPr>
          <p:spPr>
            <a:xfrm>
              <a:off x="11024269" y="1486758"/>
              <a:ext cx="54173" cy="62085"/>
            </a:xfrm>
            <a:custGeom>
              <a:avLst/>
              <a:gdLst>
                <a:gd name="connsiteX0" fmla="*/ 27247 w 54173"/>
                <a:gd name="connsiteY0" fmla="*/ 0 h 62085"/>
                <a:gd name="connsiteX1" fmla="*/ 4 w 54173"/>
                <a:gd name="connsiteY1" fmla="*/ 38625 h 62085"/>
                <a:gd name="connsiteX2" fmla="*/ 54174 w 54173"/>
                <a:gd name="connsiteY2" fmla="*/ 57543 h 62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173" h="62085">
                  <a:moveTo>
                    <a:pt x="27247" y="0"/>
                  </a:moveTo>
                  <a:cubicBezTo>
                    <a:pt x="27247" y="0"/>
                    <a:pt x="-365" y="27190"/>
                    <a:pt x="4" y="38625"/>
                  </a:cubicBezTo>
                  <a:cubicBezTo>
                    <a:pt x="899" y="70137"/>
                    <a:pt x="48009" y="62443"/>
                    <a:pt x="54174" y="57543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AB8DB8C0-FB4E-BC22-44D5-E88B15475A4C}"/>
                </a:ext>
              </a:extLst>
            </p:cNvPr>
            <p:cNvSpPr/>
            <p:nvPr/>
          </p:nvSpPr>
          <p:spPr>
            <a:xfrm>
              <a:off x="11025221" y="1575813"/>
              <a:ext cx="94534" cy="16255"/>
            </a:xfrm>
            <a:custGeom>
              <a:avLst/>
              <a:gdLst>
                <a:gd name="connsiteX0" fmla="*/ 0 w 94534"/>
                <a:gd name="connsiteY0" fmla="*/ 1159 h 16255"/>
                <a:gd name="connsiteX1" fmla="*/ 94534 w 94534"/>
                <a:gd name="connsiteY1" fmla="*/ 0 h 1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534" h="16255">
                  <a:moveTo>
                    <a:pt x="0" y="1159"/>
                  </a:moveTo>
                  <a:cubicBezTo>
                    <a:pt x="0" y="1159"/>
                    <a:pt x="53064" y="35885"/>
                    <a:pt x="94534" y="0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824AE4C1-550E-A2CE-1C61-97664406657E}"/>
                </a:ext>
              </a:extLst>
            </p:cNvPr>
            <p:cNvSpPr/>
            <p:nvPr/>
          </p:nvSpPr>
          <p:spPr>
            <a:xfrm>
              <a:off x="11109532" y="1469088"/>
              <a:ext cx="44474" cy="16247"/>
            </a:xfrm>
            <a:custGeom>
              <a:avLst/>
              <a:gdLst>
                <a:gd name="connsiteX0" fmla="*/ 0 w 44474"/>
                <a:gd name="connsiteY0" fmla="*/ 6499 h 16247"/>
                <a:gd name="connsiteX1" fmla="*/ 44474 w 44474"/>
                <a:gd name="connsiteY1" fmla="*/ 16248 h 1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74" h="16247">
                  <a:moveTo>
                    <a:pt x="0" y="6499"/>
                  </a:moveTo>
                  <a:cubicBezTo>
                    <a:pt x="0" y="6499"/>
                    <a:pt x="29351" y="-13314"/>
                    <a:pt x="44474" y="16248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9F784877-D3EF-2306-10D1-AD3D26027E1B}"/>
                </a:ext>
              </a:extLst>
            </p:cNvPr>
            <p:cNvSpPr/>
            <p:nvPr/>
          </p:nvSpPr>
          <p:spPr>
            <a:xfrm>
              <a:off x="11006672" y="1455576"/>
              <a:ext cx="39679" cy="15584"/>
            </a:xfrm>
            <a:custGeom>
              <a:avLst/>
              <a:gdLst>
                <a:gd name="connsiteX0" fmla="*/ 0 w 39679"/>
                <a:gd name="connsiteY0" fmla="*/ 5730 h 15584"/>
                <a:gd name="connsiteX1" fmla="*/ 39679 w 39679"/>
                <a:gd name="connsiteY1" fmla="*/ 15584 h 1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679" h="15584">
                  <a:moveTo>
                    <a:pt x="0" y="5730"/>
                  </a:moveTo>
                  <a:cubicBezTo>
                    <a:pt x="0" y="5730"/>
                    <a:pt x="23133" y="-12291"/>
                    <a:pt x="39679" y="15584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E0BD9BF9-99C8-3BA2-B081-55D79DF58AB3}"/>
                </a:ext>
              </a:extLst>
            </p:cNvPr>
            <p:cNvSpPr/>
            <p:nvPr/>
          </p:nvSpPr>
          <p:spPr>
            <a:xfrm>
              <a:off x="11119228" y="1423762"/>
              <a:ext cx="65341" cy="29219"/>
            </a:xfrm>
            <a:custGeom>
              <a:avLst/>
              <a:gdLst>
                <a:gd name="connsiteX0" fmla="*/ 0 w 65341"/>
                <a:gd name="connsiteY0" fmla="*/ 5875 h 29219"/>
                <a:gd name="connsiteX1" fmla="*/ 65341 w 65341"/>
                <a:gd name="connsiteY1" fmla="*/ 29219 h 29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341" h="29219">
                  <a:moveTo>
                    <a:pt x="0" y="5875"/>
                  </a:moveTo>
                  <a:cubicBezTo>
                    <a:pt x="0" y="5875"/>
                    <a:pt x="46635" y="-17574"/>
                    <a:pt x="65341" y="29219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149E044C-924E-3C05-7A53-B3BBF18E47E1}"/>
                </a:ext>
              </a:extLst>
            </p:cNvPr>
            <p:cNvSpPr/>
            <p:nvPr/>
          </p:nvSpPr>
          <p:spPr>
            <a:xfrm>
              <a:off x="11007146" y="1415350"/>
              <a:ext cx="52062" cy="11283"/>
            </a:xfrm>
            <a:custGeom>
              <a:avLst/>
              <a:gdLst>
                <a:gd name="connsiteX0" fmla="*/ 0 w 52062"/>
                <a:gd name="connsiteY0" fmla="*/ 9650 h 11283"/>
                <a:gd name="connsiteX1" fmla="*/ 52062 w 52062"/>
                <a:gd name="connsiteY1" fmla="*/ 11284 h 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062" h="11283">
                  <a:moveTo>
                    <a:pt x="0" y="9650"/>
                  </a:moveTo>
                  <a:cubicBezTo>
                    <a:pt x="0" y="9650"/>
                    <a:pt x="22975" y="-13114"/>
                    <a:pt x="52062" y="11284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95E50729-F284-D0C8-94A5-5E1BE1AD553A}"/>
                </a:ext>
              </a:extLst>
            </p:cNvPr>
            <p:cNvSpPr/>
            <p:nvPr/>
          </p:nvSpPr>
          <p:spPr>
            <a:xfrm>
              <a:off x="10973508" y="1416866"/>
              <a:ext cx="83506" cy="83505"/>
            </a:xfrm>
            <a:custGeom>
              <a:avLst/>
              <a:gdLst>
                <a:gd name="connsiteX0" fmla="*/ 83487 w 83506"/>
                <a:gd name="connsiteY0" fmla="*/ 40541 h 83505"/>
                <a:gd name="connsiteX1" fmla="*/ 42965 w 83506"/>
                <a:gd name="connsiteY1" fmla="*/ 83487 h 83505"/>
                <a:gd name="connsiteX2" fmla="*/ 19 w 83506"/>
                <a:gd name="connsiteY2" fmla="*/ 42965 h 83505"/>
                <a:gd name="connsiteX3" fmla="*/ 40541 w 83506"/>
                <a:gd name="connsiteY3" fmla="*/ 19 h 83505"/>
                <a:gd name="connsiteX4" fmla="*/ 83487 w 83506"/>
                <a:gd name="connsiteY4" fmla="*/ 40541 h 8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06" h="83505">
                  <a:moveTo>
                    <a:pt x="83487" y="40541"/>
                  </a:moveTo>
                  <a:cubicBezTo>
                    <a:pt x="84172" y="63621"/>
                    <a:pt x="65993" y="82802"/>
                    <a:pt x="42965" y="83487"/>
                  </a:cubicBezTo>
                  <a:cubicBezTo>
                    <a:pt x="19885" y="84172"/>
                    <a:pt x="704" y="65993"/>
                    <a:pt x="19" y="42965"/>
                  </a:cubicBezTo>
                  <a:cubicBezTo>
                    <a:pt x="-666" y="19885"/>
                    <a:pt x="17513" y="704"/>
                    <a:pt x="40541" y="19"/>
                  </a:cubicBezTo>
                  <a:cubicBezTo>
                    <a:pt x="63621" y="-666"/>
                    <a:pt x="82802" y="17513"/>
                    <a:pt x="83487" y="40541"/>
                  </a:cubicBezTo>
                  <a:close/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2DBEAFD5-A411-7683-440F-EBEE11F0B580}"/>
                </a:ext>
              </a:extLst>
            </p:cNvPr>
            <p:cNvSpPr/>
            <p:nvPr/>
          </p:nvSpPr>
          <p:spPr>
            <a:xfrm>
              <a:off x="11082797" y="1431617"/>
              <a:ext cx="95468" cy="91892"/>
            </a:xfrm>
            <a:custGeom>
              <a:avLst/>
              <a:gdLst>
                <a:gd name="connsiteX0" fmla="*/ 95449 w 95468"/>
                <a:gd name="connsiteY0" fmla="*/ 44550 h 91892"/>
                <a:gd name="connsiteX1" fmla="*/ 49078 w 95468"/>
                <a:gd name="connsiteY1" fmla="*/ 91870 h 91892"/>
                <a:gd name="connsiteX2" fmla="*/ 19 w 95468"/>
                <a:gd name="connsiteY2" fmla="*/ 47343 h 91892"/>
                <a:gd name="connsiteX3" fmla="*/ 46390 w 95468"/>
                <a:gd name="connsiteY3" fmla="*/ 23 h 91892"/>
                <a:gd name="connsiteX4" fmla="*/ 95449 w 95468"/>
                <a:gd name="connsiteY4" fmla="*/ 44550 h 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468" h="91892">
                  <a:moveTo>
                    <a:pt x="95449" y="44550"/>
                  </a:moveTo>
                  <a:cubicBezTo>
                    <a:pt x="96187" y="69949"/>
                    <a:pt x="75425" y="91079"/>
                    <a:pt x="49078" y="91870"/>
                  </a:cubicBezTo>
                  <a:cubicBezTo>
                    <a:pt x="22730" y="92660"/>
                    <a:pt x="757" y="72689"/>
                    <a:pt x="19" y="47343"/>
                  </a:cubicBezTo>
                  <a:cubicBezTo>
                    <a:pt x="-719" y="21944"/>
                    <a:pt x="20043" y="813"/>
                    <a:pt x="46390" y="23"/>
                  </a:cubicBezTo>
                  <a:cubicBezTo>
                    <a:pt x="72738" y="-768"/>
                    <a:pt x="94712" y="19204"/>
                    <a:pt x="95449" y="44550"/>
                  </a:cubicBezTo>
                  <a:close/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3AB8A3F2-4183-6FA7-0D19-8FA1225D65DA}"/>
                </a:ext>
              </a:extLst>
            </p:cNvPr>
            <p:cNvSpPr/>
            <p:nvPr/>
          </p:nvSpPr>
          <p:spPr>
            <a:xfrm>
              <a:off x="11056996" y="1457407"/>
              <a:ext cx="25293" cy="3214"/>
            </a:xfrm>
            <a:custGeom>
              <a:avLst/>
              <a:gdLst>
                <a:gd name="connsiteX0" fmla="*/ 0 w 25293"/>
                <a:gd name="connsiteY0" fmla="*/ 0 h 3214"/>
                <a:gd name="connsiteX1" fmla="*/ 25293 w 25293"/>
                <a:gd name="connsiteY1" fmla="*/ 3214 h 3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93" h="3214">
                  <a:moveTo>
                    <a:pt x="0" y="0"/>
                  </a:moveTo>
                  <a:lnTo>
                    <a:pt x="25293" y="3214"/>
                  </a:ln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8B0898F8-6AFB-95A7-BE12-00845701B3D8}"/>
                </a:ext>
              </a:extLst>
            </p:cNvPr>
            <p:cNvSpPr/>
            <p:nvPr/>
          </p:nvSpPr>
          <p:spPr>
            <a:xfrm>
              <a:off x="11178246" y="1476167"/>
              <a:ext cx="66290" cy="33303"/>
            </a:xfrm>
            <a:custGeom>
              <a:avLst/>
              <a:gdLst>
                <a:gd name="connsiteX0" fmla="*/ 0 w 66290"/>
                <a:gd name="connsiteY0" fmla="*/ 0 h 33303"/>
                <a:gd name="connsiteX1" fmla="*/ 66290 w 66290"/>
                <a:gd name="connsiteY1" fmla="*/ 33303 h 3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290" h="33303">
                  <a:moveTo>
                    <a:pt x="0" y="0"/>
                  </a:moveTo>
                  <a:lnTo>
                    <a:pt x="66290" y="33303"/>
                  </a:ln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029E032D-9059-ED04-42D0-76E5DF0891E1}"/>
                </a:ext>
              </a:extLst>
            </p:cNvPr>
            <p:cNvSpPr/>
            <p:nvPr/>
          </p:nvSpPr>
          <p:spPr>
            <a:xfrm>
              <a:off x="11273726" y="1732123"/>
              <a:ext cx="238464" cy="653976"/>
            </a:xfrm>
            <a:custGeom>
              <a:avLst/>
              <a:gdLst>
                <a:gd name="connsiteX0" fmla="*/ 14547 w 238464"/>
                <a:gd name="connsiteY0" fmla="*/ 107005 h 653976"/>
                <a:gd name="connsiteX1" fmla="*/ 7855 w 238464"/>
                <a:gd name="connsiteY1" fmla="*/ 395088 h 653976"/>
                <a:gd name="connsiteX2" fmla="*/ 37100 w 238464"/>
                <a:gd name="connsiteY2" fmla="*/ 653977 h 653976"/>
                <a:gd name="connsiteX3" fmla="*/ 222849 w 238464"/>
                <a:gd name="connsiteY3" fmla="*/ 639907 h 653976"/>
                <a:gd name="connsiteX4" fmla="*/ 238289 w 238464"/>
                <a:gd name="connsiteY4" fmla="*/ 280108 h 653976"/>
                <a:gd name="connsiteX5" fmla="*/ 119726 w 238464"/>
                <a:gd name="connsiteY5" fmla="*/ 35 h 653976"/>
                <a:gd name="connsiteX6" fmla="*/ 75304 w 238464"/>
                <a:gd name="connsiteY6" fmla="*/ 33760 h 65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653976">
                  <a:moveTo>
                    <a:pt x="14547" y="107005"/>
                  </a:moveTo>
                  <a:cubicBezTo>
                    <a:pt x="14547" y="107005"/>
                    <a:pt x="-13118" y="270148"/>
                    <a:pt x="7855" y="395088"/>
                  </a:cubicBezTo>
                  <a:cubicBezTo>
                    <a:pt x="28827" y="520027"/>
                    <a:pt x="37100" y="653977"/>
                    <a:pt x="37100" y="653977"/>
                  </a:cubicBezTo>
                  <a:lnTo>
                    <a:pt x="222849" y="639907"/>
                  </a:lnTo>
                  <a:cubicBezTo>
                    <a:pt x="222849" y="639907"/>
                    <a:pt x="240397" y="351456"/>
                    <a:pt x="238289" y="280108"/>
                  </a:cubicBezTo>
                  <a:cubicBezTo>
                    <a:pt x="236181" y="208759"/>
                    <a:pt x="152080" y="-3127"/>
                    <a:pt x="119726" y="35"/>
                  </a:cubicBezTo>
                  <a:cubicBezTo>
                    <a:pt x="87318" y="3144"/>
                    <a:pt x="75304" y="33760"/>
                    <a:pt x="75304" y="33760"/>
                  </a:cubicBezTo>
                </a:path>
              </a:pathLst>
            </a:custGeom>
            <a:solidFill>
              <a:srgbClr val="3D72B8"/>
            </a:solidFill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E36F481D-0B2D-DDE2-7775-06C6A7EE0244}"/>
                </a:ext>
              </a:extLst>
            </p:cNvPr>
            <p:cNvSpPr/>
            <p:nvPr/>
          </p:nvSpPr>
          <p:spPr>
            <a:xfrm>
              <a:off x="11273726" y="1732123"/>
              <a:ext cx="238464" cy="653976"/>
            </a:xfrm>
            <a:custGeom>
              <a:avLst/>
              <a:gdLst>
                <a:gd name="connsiteX0" fmla="*/ 14547 w 238464"/>
                <a:gd name="connsiteY0" fmla="*/ 107005 h 653976"/>
                <a:gd name="connsiteX1" fmla="*/ 7855 w 238464"/>
                <a:gd name="connsiteY1" fmla="*/ 395088 h 653976"/>
                <a:gd name="connsiteX2" fmla="*/ 37100 w 238464"/>
                <a:gd name="connsiteY2" fmla="*/ 653977 h 653976"/>
                <a:gd name="connsiteX3" fmla="*/ 222849 w 238464"/>
                <a:gd name="connsiteY3" fmla="*/ 639907 h 653976"/>
                <a:gd name="connsiteX4" fmla="*/ 238289 w 238464"/>
                <a:gd name="connsiteY4" fmla="*/ 280108 h 653976"/>
                <a:gd name="connsiteX5" fmla="*/ 119726 w 238464"/>
                <a:gd name="connsiteY5" fmla="*/ 35 h 653976"/>
                <a:gd name="connsiteX6" fmla="*/ 75304 w 238464"/>
                <a:gd name="connsiteY6" fmla="*/ 33760 h 65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464" h="653976">
                  <a:moveTo>
                    <a:pt x="14547" y="107005"/>
                  </a:moveTo>
                  <a:cubicBezTo>
                    <a:pt x="14547" y="107005"/>
                    <a:pt x="-13118" y="270148"/>
                    <a:pt x="7855" y="395088"/>
                  </a:cubicBezTo>
                  <a:cubicBezTo>
                    <a:pt x="28827" y="520027"/>
                    <a:pt x="37100" y="653977"/>
                    <a:pt x="37100" y="653977"/>
                  </a:cubicBezTo>
                  <a:lnTo>
                    <a:pt x="222849" y="639907"/>
                  </a:lnTo>
                  <a:cubicBezTo>
                    <a:pt x="222849" y="639907"/>
                    <a:pt x="240397" y="351456"/>
                    <a:pt x="238289" y="280108"/>
                  </a:cubicBezTo>
                  <a:cubicBezTo>
                    <a:pt x="236181" y="208759"/>
                    <a:pt x="152080" y="-3127"/>
                    <a:pt x="119726" y="35"/>
                  </a:cubicBezTo>
                  <a:cubicBezTo>
                    <a:pt x="87318" y="3144"/>
                    <a:pt x="75304" y="33760"/>
                    <a:pt x="75304" y="33760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C42ED4C4-BB74-98A9-29DC-816D877523DF}"/>
                </a:ext>
              </a:extLst>
            </p:cNvPr>
            <p:cNvSpPr/>
            <p:nvPr/>
          </p:nvSpPr>
          <p:spPr>
            <a:xfrm>
              <a:off x="11432077" y="2061764"/>
              <a:ext cx="38625" cy="27612"/>
            </a:xfrm>
            <a:custGeom>
              <a:avLst/>
              <a:gdLst>
                <a:gd name="connsiteX0" fmla="*/ 0 w 38625"/>
                <a:gd name="connsiteY0" fmla="*/ 0 h 27612"/>
                <a:gd name="connsiteX1" fmla="*/ 38625 w 38625"/>
                <a:gd name="connsiteY1" fmla="*/ 27612 h 2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625" h="27612">
                  <a:moveTo>
                    <a:pt x="0" y="0"/>
                  </a:moveTo>
                  <a:cubicBezTo>
                    <a:pt x="11962" y="10750"/>
                    <a:pt x="24819" y="20182"/>
                    <a:pt x="38625" y="27612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FE2F45BE-FCFD-8D46-05BD-324E52BF2589}"/>
                </a:ext>
              </a:extLst>
            </p:cNvPr>
            <p:cNvSpPr/>
            <p:nvPr/>
          </p:nvSpPr>
          <p:spPr>
            <a:xfrm>
              <a:off x="11314199" y="1865476"/>
              <a:ext cx="90371" cy="167727"/>
            </a:xfrm>
            <a:custGeom>
              <a:avLst/>
              <a:gdLst>
                <a:gd name="connsiteX0" fmla="*/ 0 w 90371"/>
                <a:gd name="connsiteY0" fmla="*/ 0 h 167727"/>
                <a:gd name="connsiteX1" fmla="*/ 90371 w 90371"/>
                <a:gd name="connsiteY1" fmla="*/ 167727 h 16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371" h="167727">
                  <a:moveTo>
                    <a:pt x="0" y="0"/>
                  </a:moveTo>
                  <a:cubicBezTo>
                    <a:pt x="0" y="0"/>
                    <a:pt x="30247" y="96484"/>
                    <a:pt x="90371" y="167727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87177223-3256-2BEE-021F-193DC67A0000}"/>
                </a:ext>
              </a:extLst>
            </p:cNvPr>
            <p:cNvSpPr/>
            <p:nvPr/>
          </p:nvSpPr>
          <p:spPr>
            <a:xfrm>
              <a:off x="10889110" y="2079258"/>
              <a:ext cx="158453" cy="190386"/>
            </a:xfrm>
            <a:custGeom>
              <a:avLst/>
              <a:gdLst>
                <a:gd name="connsiteX0" fmla="*/ 0 w 158453"/>
                <a:gd name="connsiteY0" fmla="*/ 0 h 190386"/>
                <a:gd name="connsiteX1" fmla="*/ 158453 w 158453"/>
                <a:gd name="connsiteY1" fmla="*/ 190386 h 19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453" h="190386">
                  <a:moveTo>
                    <a:pt x="0" y="0"/>
                  </a:moveTo>
                  <a:cubicBezTo>
                    <a:pt x="0" y="0"/>
                    <a:pt x="112819" y="162721"/>
                    <a:pt x="158453" y="190386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B2CDE926-63A2-1BF5-8DCC-764E17A3EFB6}"/>
                </a:ext>
              </a:extLst>
            </p:cNvPr>
            <p:cNvSpPr/>
            <p:nvPr/>
          </p:nvSpPr>
          <p:spPr>
            <a:xfrm>
              <a:off x="11049882" y="2320706"/>
              <a:ext cx="42208" cy="31985"/>
            </a:xfrm>
            <a:custGeom>
              <a:avLst/>
              <a:gdLst>
                <a:gd name="connsiteX0" fmla="*/ 0 w 42208"/>
                <a:gd name="connsiteY0" fmla="*/ 0 h 31985"/>
                <a:gd name="connsiteX1" fmla="*/ 42208 w 42208"/>
                <a:gd name="connsiteY1" fmla="*/ 31986 h 3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208" h="31985">
                  <a:moveTo>
                    <a:pt x="0" y="0"/>
                  </a:moveTo>
                  <a:cubicBezTo>
                    <a:pt x="14860" y="13543"/>
                    <a:pt x="29562" y="25083"/>
                    <a:pt x="42208" y="31986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12F2443B-1B8F-816F-5B1C-96AE3C09E470}"/>
                </a:ext>
              </a:extLst>
            </p:cNvPr>
            <p:cNvSpPr/>
            <p:nvPr/>
          </p:nvSpPr>
          <p:spPr>
            <a:xfrm>
              <a:off x="10959142" y="2222166"/>
              <a:ext cx="74141" cy="82783"/>
            </a:xfrm>
            <a:custGeom>
              <a:avLst/>
              <a:gdLst>
                <a:gd name="connsiteX0" fmla="*/ 0 w 74141"/>
                <a:gd name="connsiteY0" fmla="*/ 0 h 82783"/>
                <a:gd name="connsiteX1" fmla="*/ 74142 w 74141"/>
                <a:gd name="connsiteY1" fmla="*/ 82783 h 8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41" h="82783">
                  <a:moveTo>
                    <a:pt x="0" y="0"/>
                  </a:moveTo>
                  <a:cubicBezTo>
                    <a:pt x="0" y="0"/>
                    <a:pt x="35411" y="44474"/>
                    <a:pt x="74142" y="82783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C865BFC8-7C5F-40CC-55A4-E4BE6F99946F}"/>
                </a:ext>
              </a:extLst>
            </p:cNvPr>
            <p:cNvSpPr/>
            <p:nvPr/>
          </p:nvSpPr>
          <p:spPr>
            <a:xfrm>
              <a:off x="11220086" y="1950946"/>
              <a:ext cx="35832" cy="143909"/>
            </a:xfrm>
            <a:custGeom>
              <a:avLst/>
              <a:gdLst>
                <a:gd name="connsiteX0" fmla="*/ 0 w 35832"/>
                <a:gd name="connsiteY0" fmla="*/ 0 h 143909"/>
                <a:gd name="connsiteX1" fmla="*/ 35832 w 35832"/>
                <a:gd name="connsiteY1" fmla="*/ 143909 h 14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832" h="143909">
                  <a:moveTo>
                    <a:pt x="0" y="0"/>
                  </a:moveTo>
                  <a:cubicBezTo>
                    <a:pt x="0" y="0"/>
                    <a:pt x="12910" y="81308"/>
                    <a:pt x="35832" y="143909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272D95-118F-3080-A36C-73E6C929D243}"/>
                </a:ext>
              </a:extLst>
            </p:cNvPr>
            <p:cNvSpPr/>
            <p:nvPr/>
          </p:nvSpPr>
          <p:spPr>
            <a:xfrm>
              <a:off x="11239056" y="2112825"/>
              <a:ext cx="26083" cy="29245"/>
            </a:xfrm>
            <a:custGeom>
              <a:avLst/>
              <a:gdLst>
                <a:gd name="connsiteX0" fmla="*/ 0 w 26083"/>
                <a:gd name="connsiteY0" fmla="*/ 0 h 29245"/>
                <a:gd name="connsiteX1" fmla="*/ 26084 w 26083"/>
                <a:gd name="connsiteY1" fmla="*/ 29246 h 2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083" h="29245">
                  <a:moveTo>
                    <a:pt x="0" y="0"/>
                  </a:moveTo>
                  <a:cubicBezTo>
                    <a:pt x="8853" y="11646"/>
                    <a:pt x="17916" y="22185"/>
                    <a:pt x="26084" y="29246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94B23F3A-2696-6064-F71F-03DBD2B1B65D}"/>
                </a:ext>
              </a:extLst>
            </p:cNvPr>
            <p:cNvSpPr/>
            <p:nvPr/>
          </p:nvSpPr>
          <p:spPr>
            <a:xfrm>
              <a:off x="11193791" y="2043953"/>
              <a:ext cx="26874" cy="42946"/>
            </a:xfrm>
            <a:custGeom>
              <a:avLst/>
              <a:gdLst>
                <a:gd name="connsiteX0" fmla="*/ 0 w 26874"/>
                <a:gd name="connsiteY0" fmla="*/ 0 h 42946"/>
                <a:gd name="connsiteX1" fmla="*/ 26874 w 26874"/>
                <a:gd name="connsiteY1" fmla="*/ 42946 h 4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874" h="42946">
                  <a:moveTo>
                    <a:pt x="0" y="0"/>
                  </a:moveTo>
                  <a:cubicBezTo>
                    <a:pt x="0" y="0"/>
                    <a:pt x="11540" y="20182"/>
                    <a:pt x="26874" y="42946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B9C648C9-21CD-B873-9695-32B381C9435A}"/>
                </a:ext>
              </a:extLst>
            </p:cNvPr>
            <p:cNvSpPr/>
            <p:nvPr/>
          </p:nvSpPr>
          <p:spPr>
            <a:xfrm>
              <a:off x="11178457" y="1721935"/>
              <a:ext cx="40891" cy="49006"/>
            </a:xfrm>
            <a:custGeom>
              <a:avLst/>
              <a:gdLst>
                <a:gd name="connsiteX0" fmla="*/ 0 w 40891"/>
                <a:gd name="connsiteY0" fmla="*/ 49006 h 49006"/>
                <a:gd name="connsiteX1" fmla="*/ 40891 w 40891"/>
                <a:gd name="connsiteY1" fmla="*/ 0 h 4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891" h="49006">
                  <a:moveTo>
                    <a:pt x="0" y="49006"/>
                  </a:moveTo>
                  <a:cubicBezTo>
                    <a:pt x="15387" y="32460"/>
                    <a:pt x="29825" y="15598"/>
                    <a:pt x="40891" y="0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ED089432-70A4-F82E-F383-379F7A900375}"/>
                </a:ext>
              </a:extLst>
            </p:cNvPr>
            <p:cNvSpPr/>
            <p:nvPr/>
          </p:nvSpPr>
          <p:spPr>
            <a:xfrm>
              <a:off x="10213518" y="1683280"/>
              <a:ext cx="708053" cy="996434"/>
            </a:xfrm>
            <a:custGeom>
              <a:avLst/>
              <a:gdLst>
                <a:gd name="connsiteX0" fmla="*/ 207452 w 708053"/>
                <a:gd name="connsiteY0" fmla="*/ 7617 h 996434"/>
                <a:gd name="connsiteX1" fmla="*/ 14905 w 708053"/>
                <a:gd name="connsiteY1" fmla="*/ 196159 h 996434"/>
                <a:gd name="connsiteX2" fmla="*/ 22862 w 708053"/>
                <a:gd name="connsiteY2" fmla="*/ 581200 h 996434"/>
                <a:gd name="connsiteX3" fmla="*/ 56903 w 708053"/>
                <a:gd name="connsiteY3" fmla="*/ 966767 h 996434"/>
                <a:gd name="connsiteX4" fmla="*/ 70076 w 708053"/>
                <a:gd name="connsiteY4" fmla="*/ 996435 h 996434"/>
                <a:gd name="connsiteX5" fmla="*/ 345038 w 708053"/>
                <a:gd name="connsiteY5" fmla="*/ 960128 h 996434"/>
                <a:gd name="connsiteX6" fmla="*/ 655989 w 708053"/>
                <a:gd name="connsiteY6" fmla="*/ 847150 h 996434"/>
                <a:gd name="connsiteX7" fmla="*/ 636176 w 708053"/>
                <a:gd name="connsiteY7" fmla="*/ 271513 h 996434"/>
                <a:gd name="connsiteX8" fmla="*/ 519036 w 708053"/>
                <a:gd name="connsiteY8" fmla="*/ 67057 h 996434"/>
                <a:gd name="connsiteX9" fmla="*/ 391989 w 708053"/>
                <a:gd name="connsiteY9" fmla="*/ 13467 h 996434"/>
                <a:gd name="connsiteX10" fmla="*/ 207399 w 708053"/>
                <a:gd name="connsiteY10" fmla="*/ 7512 h 996434"/>
                <a:gd name="connsiteX11" fmla="*/ 207399 w 708053"/>
                <a:gd name="connsiteY11" fmla="*/ 7512 h 99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053" h="996434">
                  <a:moveTo>
                    <a:pt x="207452" y="7617"/>
                  </a:moveTo>
                  <a:cubicBezTo>
                    <a:pt x="207452" y="7617"/>
                    <a:pt x="52634" y="81074"/>
                    <a:pt x="14905" y="196159"/>
                  </a:cubicBezTo>
                  <a:cubicBezTo>
                    <a:pt x="-22772" y="311297"/>
                    <a:pt x="22862" y="581200"/>
                    <a:pt x="22862" y="581200"/>
                  </a:cubicBezTo>
                  <a:cubicBezTo>
                    <a:pt x="34244" y="709722"/>
                    <a:pt x="45573" y="838298"/>
                    <a:pt x="56903" y="966767"/>
                  </a:cubicBezTo>
                  <a:cubicBezTo>
                    <a:pt x="61276" y="976621"/>
                    <a:pt x="65703" y="986581"/>
                    <a:pt x="70076" y="996435"/>
                  </a:cubicBezTo>
                  <a:cubicBezTo>
                    <a:pt x="137737" y="993062"/>
                    <a:pt x="233167" y="984315"/>
                    <a:pt x="345038" y="960128"/>
                  </a:cubicBezTo>
                  <a:cubicBezTo>
                    <a:pt x="518140" y="922767"/>
                    <a:pt x="604665" y="904061"/>
                    <a:pt x="655989" y="847150"/>
                  </a:cubicBezTo>
                  <a:cubicBezTo>
                    <a:pt x="757901" y="734067"/>
                    <a:pt x="687554" y="557066"/>
                    <a:pt x="636176" y="271513"/>
                  </a:cubicBezTo>
                  <a:cubicBezTo>
                    <a:pt x="618313" y="172236"/>
                    <a:pt x="574629" y="100782"/>
                    <a:pt x="519036" y="67057"/>
                  </a:cubicBezTo>
                  <a:cubicBezTo>
                    <a:pt x="463443" y="33332"/>
                    <a:pt x="391989" y="13467"/>
                    <a:pt x="391989" y="13467"/>
                  </a:cubicBezTo>
                  <a:cubicBezTo>
                    <a:pt x="391989" y="13467"/>
                    <a:pt x="274848" y="-12354"/>
                    <a:pt x="207399" y="7512"/>
                  </a:cubicBezTo>
                  <a:lnTo>
                    <a:pt x="207399" y="7512"/>
                  </a:lnTo>
                  <a:close/>
                </a:path>
              </a:pathLst>
            </a:custGeom>
            <a:solidFill>
              <a:srgbClr val="FFFFFF"/>
            </a:solidFill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9AD7A967-A7AD-5D21-B186-D3CB84369FA8}"/>
                </a:ext>
              </a:extLst>
            </p:cNvPr>
            <p:cNvSpPr/>
            <p:nvPr/>
          </p:nvSpPr>
          <p:spPr>
            <a:xfrm>
              <a:off x="10242071" y="2189812"/>
              <a:ext cx="57226" cy="8685"/>
            </a:xfrm>
            <a:custGeom>
              <a:avLst/>
              <a:gdLst>
                <a:gd name="connsiteX0" fmla="*/ 0 w 57226"/>
                <a:gd name="connsiteY0" fmla="*/ 0 h 8685"/>
                <a:gd name="connsiteX1" fmla="*/ 57227 w 57226"/>
                <a:gd name="connsiteY1" fmla="*/ 8537 h 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226" h="8685">
                  <a:moveTo>
                    <a:pt x="0" y="0"/>
                  </a:moveTo>
                  <a:cubicBezTo>
                    <a:pt x="0" y="0"/>
                    <a:pt x="34357" y="10012"/>
                    <a:pt x="57227" y="8537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55DA7811-4CEF-76AF-69AE-A059ECC83EDB}"/>
                </a:ext>
              </a:extLst>
            </p:cNvPr>
            <p:cNvSpPr/>
            <p:nvPr/>
          </p:nvSpPr>
          <p:spPr>
            <a:xfrm>
              <a:off x="10377971" y="2330085"/>
              <a:ext cx="91583" cy="321912"/>
            </a:xfrm>
            <a:custGeom>
              <a:avLst/>
              <a:gdLst>
                <a:gd name="connsiteX0" fmla="*/ 0 w 91583"/>
                <a:gd name="connsiteY0" fmla="*/ 0 h 321912"/>
                <a:gd name="connsiteX1" fmla="*/ 61547 w 91583"/>
                <a:gd name="connsiteY1" fmla="*/ 251828 h 321912"/>
                <a:gd name="connsiteX2" fmla="*/ 54381 w 91583"/>
                <a:gd name="connsiteY2" fmla="*/ 289031 h 321912"/>
                <a:gd name="connsiteX3" fmla="*/ 91583 w 91583"/>
                <a:gd name="connsiteY3" fmla="*/ 321912 h 32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583" h="321912">
                  <a:moveTo>
                    <a:pt x="0" y="0"/>
                  </a:moveTo>
                  <a:lnTo>
                    <a:pt x="61547" y="251828"/>
                  </a:lnTo>
                  <a:cubicBezTo>
                    <a:pt x="61547" y="251828"/>
                    <a:pt x="45844" y="280442"/>
                    <a:pt x="54381" y="289031"/>
                  </a:cubicBezTo>
                  <a:cubicBezTo>
                    <a:pt x="62918" y="297620"/>
                    <a:pt x="91583" y="321912"/>
                    <a:pt x="91583" y="321912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E8BF4C85-36AF-608C-E39E-93F61548C475}"/>
                </a:ext>
              </a:extLst>
            </p:cNvPr>
            <p:cNvSpPr/>
            <p:nvPr/>
          </p:nvSpPr>
          <p:spPr>
            <a:xfrm>
              <a:off x="10370805" y="2508879"/>
              <a:ext cx="137375" cy="108762"/>
            </a:xfrm>
            <a:custGeom>
              <a:avLst/>
              <a:gdLst>
                <a:gd name="connsiteX0" fmla="*/ 137375 w 137375"/>
                <a:gd name="connsiteY0" fmla="*/ 0 h 108762"/>
                <a:gd name="connsiteX1" fmla="*/ 0 w 137375"/>
                <a:gd name="connsiteY1" fmla="*/ 108762 h 10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375" h="108762">
                  <a:moveTo>
                    <a:pt x="137375" y="0"/>
                  </a:moveTo>
                  <a:cubicBezTo>
                    <a:pt x="137375" y="0"/>
                    <a:pt x="58702" y="74405"/>
                    <a:pt x="0" y="108762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id="{5EE277D0-8C21-37D9-35AF-F9DA249AAF3C}"/>
                </a:ext>
              </a:extLst>
            </p:cNvPr>
            <p:cNvSpPr/>
            <p:nvPr/>
          </p:nvSpPr>
          <p:spPr>
            <a:xfrm>
              <a:off x="10379446" y="2506033"/>
              <a:ext cx="65763" cy="32881"/>
            </a:xfrm>
            <a:custGeom>
              <a:avLst/>
              <a:gdLst>
                <a:gd name="connsiteX0" fmla="*/ 65763 w 65763"/>
                <a:gd name="connsiteY0" fmla="*/ 0 h 32881"/>
                <a:gd name="connsiteX1" fmla="*/ 0 w 65763"/>
                <a:gd name="connsiteY1" fmla="*/ 32881 h 3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63" h="32881">
                  <a:moveTo>
                    <a:pt x="65763" y="0"/>
                  </a:moveTo>
                  <a:lnTo>
                    <a:pt x="0" y="32881"/>
                  </a:ln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id="{A36F4875-5645-2B6C-D4BC-E2B4B5196BED}"/>
                </a:ext>
              </a:extLst>
            </p:cNvPr>
            <p:cNvSpPr/>
            <p:nvPr/>
          </p:nvSpPr>
          <p:spPr>
            <a:xfrm>
              <a:off x="11003194" y="2443831"/>
              <a:ext cx="106847" cy="56511"/>
            </a:xfrm>
            <a:custGeom>
              <a:avLst/>
              <a:gdLst>
                <a:gd name="connsiteX0" fmla="*/ 78726 w 106847"/>
                <a:gd name="connsiteY0" fmla="*/ 2130 h 56511"/>
                <a:gd name="connsiteX1" fmla="*/ 0 w 106847"/>
                <a:gd name="connsiteY1" fmla="*/ 33642 h 56511"/>
                <a:gd name="connsiteX2" fmla="*/ 30036 w 106847"/>
                <a:gd name="connsiteY2" fmla="*/ 56511 h 56511"/>
                <a:gd name="connsiteX3" fmla="*/ 104441 w 106847"/>
                <a:gd name="connsiteY3" fmla="*/ 27898 h 56511"/>
                <a:gd name="connsiteX4" fmla="*/ 78726 w 106847"/>
                <a:gd name="connsiteY4" fmla="*/ 2183 h 5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7" h="56511">
                  <a:moveTo>
                    <a:pt x="78726" y="2130"/>
                  </a:moveTo>
                  <a:cubicBezTo>
                    <a:pt x="78726" y="2130"/>
                    <a:pt x="0" y="26475"/>
                    <a:pt x="0" y="33642"/>
                  </a:cubicBezTo>
                  <a:cubicBezTo>
                    <a:pt x="0" y="40808"/>
                    <a:pt x="21499" y="56511"/>
                    <a:pt x="30036" y="56511"/>
                  </a:cubicBezTo>
                  <a:cubicBezTo>
                    <a:pt x="38573" y="56511"/>
                    <a:pt x="98697" y="36487"/>
                    <a:pt x="104441" y="27898"/>
                  </a:cubicBezTo>
                  <a:cubicBezTo>
                    <a:pt x="110132" y="19362"/>
                    <a:pt x="107287" y="-7829"/>
                    <a:pt x="78726" y="2183"/>
                  </a:cubicBezTo>
                  <a:close/>
                </a:path>
              </a:pathLst>
            </a:custGeom>
            <a:solidFill>
              <a:srgbClr val="FFFFFF"/>
            </a:solidFill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787F497C-CB32-4F28-8CA4-7C37E382FC0E}"/>
                </a:ext>
              </a:extLst>
            </p:cNvPr>
            <p:cNvSpPr/>
            <p:nvPr/>
          </p:nvSpPr>
          <p:spPr>
            <a:xfrm>
              <a:off x="10220519" y="1870894"/>
              <a:ext cx="422822" cy="512873"/>
            </a:xfrm>
            <a:custGeom>
              <a:avLst/>
              <a:gdLst>
                <a:gd name="connsiteX0" fmla="*/ 0 w 422822"/>
                <a:gd name="connsiteY0" fmla="*/ 222961 h 512873"/>
                <a:gd name="connsiteX1" fmla="*/ 103229 w 422822"/>
                <a:gd name="connsiteY1" fmla="*/ 355910 h 512873"/>
                <a:gd name="connsiteX2" fmla="*/ 162774 w 422822"/>
                <a:gd name="connsiteY2" fmla="*/ 429366 h 512873"/>
                <a:gd name="connsiteX3" fmla="*/ 275910 w 422822"/>
                <a:gd name="connsiteY3" fmla="*/ 512730 h 512873"/>
                <a:gd name="connsiteX4" fmla="*/ 422823 w 422822"/>
                <a:gd name="connsiteY4" fmla="*/ 338046 h 512873"/>
                <a:gd name="connsiteX5" fmla="*/ 315642 w 422822"/>
                <a:gd name="connsiteY5" fmla="*/ 205098 h 512873"/>
                <a:gd name="connsiteX6" fmla="*/ 222372 w 422822"/>
                <a:gd name="connsiteY6" fmla="*/ 20508 h 512873"/>
                <a:gd name="connsiteX7" fmla="*/ 85418 w 422822"/>
                <a:gd name="connsiteY7" fmla="*/ 8599 h 51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822" h="512873">
                  <a:moveTo>
                    <a:pt x="0" y="222961"/>
                  </a:moveTo>
                  <a:cubicBezTo>
                    <a:pt x="0" y="222961"/>
                    <a:pt x="43684" y="282506"/>
                    <a:pt x="103229" y="355910"/>
                  </a:cubicBezTo>
                  <a:lnTo>
                    <a:pt x="162774" y="429366"/>
                  </a:lnTo>
                  <a:cubicBezTo>
                    <a:pt x="162774" y="429366"/>
                    <a:pt x="256044" y="506775"/>
                    <a:pt x="275910" y="512730"/>
                  </a:cubicBezTo>
                  <a:cubicBezTo>
                    <a:pt x="295776" y="518684"/>
                    <a:pt x="422823" y="338046"/>
                    <a:pt x="422823" y="338046"/>
                  </a:cubicBezTo>
                  <a:cubicBezTo>
                    <a:pt x="422823" y="338046"/>
                    <a:pt x="319594" y="213002"/>
                    <a:pt x="315642" y="205098"/>
                  </a:cubicBezTo>
                  <a:cubicBezTo>
                    <a:pt x="311637" y="197193"/>
                    <a:pt x="277965" y="58237"/>
                    <a:pt x="222372" y="20508"/>
                  </a:cubicBezTo>
                  <a:cubicBezTo>
                    <a:pt x="166779" y="-17169"/>
                    <a:pt x="85418" y="8599"/>
                    <a:pt x="85418" y="8599"/>
                  </a:cubicBezTo>
                </a:path>
              </a:pathLst>
            </a:custGeom>
            <a:solidFill>
              <a:srgbClr val="FFFFFF"/>
            </a:solidFill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C412037D-AFB5-4DE2-DF5D-C803586ECA7A}"/>
                </a:ext>
              </a:extLst>
            </p:cNvPr>
            <p:cNvSpPr/>
            <p:nvPr/>
          </p:nvSpPr>
          <p:spPr>
            <a:xfrm>
              <a:off x="10220519" y="1870894"/>
              <a:ext cx="422822" cy="512873"/>
            </a:xfrm>
            <a:custGeom>
              <a:avLst/>
              <a:gdLst>
                <a:gd name="connsiteX0" fmla="*/ 0 w 422822"/>
                <a:gd name="connsiteY0" fmla="*/ 222961 h 512873"/>
                <a:gd name="connsiteX1" fmla="*/ 103229 w 422822"/>
                <a:gd name="connsiteY1" fmla="*/ 355910 h 512873"/>
                <a:gd name="connsiteX2" fmla="*/ 162774 w 422822"/>
                <a:gd name="connsiteY2" fmla="*/ 429366 h 512873"/>
                <a:gd name="connsiteX3" fmla="*/ 275910 w 422822"/>
                <a:gd name="connsiteY3" fmla="*/ 512730 h 512873"/>
                <a:gd name="connsiteX4" fmla="*/ 422823 w 422822"/>
                <a:gd name="connsiteY4" fmla="*/ 338046 h 512873"/>
                <a:gd name="connsiteX5" fmla="*/ 315642 w 422822"/>
                <a:gd name="connsiteY5" fmla="*/ 205098 h 512873"/>
                <a:gd name="connsiteX6" fmla="*/ 222372 w 422822"/>
                <a:gd name="connsiteY6" fmla="*/ 20508 h 512873"/>
                <a:gd name="connsiteX7" fmla="*/ 85418 w 422822"/>
                <a:gd name="connsiteY7" fmla="*/ 8599 h 51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2822" h="512873">
                  <a:moveTo>
                    <a:pt x="0" y="222961"/>
                  </a:moveTo>
                  <a:cubicBezTo>
                    <a:pt x="0" y="222961"/>
                    <a:pt x="43684" y="282506"/>
                    <a:pt x="103229" y="355910"/>
                  </a:cubicBezTo>
                  <a:lnTo>
                    <a:pt x="162774" y="429366"/>
                  </a:lnTo>
                  <a:cubicBezTo>
                    <a:pt x="162774" y="429366"/>
                    <a:pt x="256044" y="506775"/>
                    <a:pt x="275910" y="512730"/>
                  </a:cubicBezTo>
                  <a:cubicBezTo>
                    <a:pt x="295776" y="518684"/>
                    <a:pt x="422823" y="338046"/>
                    <a:pt x="422823" y="338046"/>
                  </a:cubicBezTo>
                  <a:cubicBezTo>
                    <a:pt x="422823" y="338046"/>
                    <a:pt x="319594" y="213002"/>
                    <a:pt x="315642" y="205098"/>
                  </a:cubicBezTo>
                  <a:cubicBezTo>
                    <a:pt x="311637" y="197193"/>
                    <a:pt x="277965" y="58237"/>
                    <a:pt x="222372" y="20508"/>
                  </a:cubicBezTo>
                  <a:cubicBezTo>
                    <a:pt x="166779" y="-17169"/>
                    <a:pt x="85418" y="8599"/>
                    <a:pt x="85418" y="8599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E2854578-2FEA-68A3-33E6-246B0CF26DDC}"/>
                </a:ext>
              </a:extLst>
            </p:cNvPr>
            <p:cNvSpPr/>
            <p:nvPr/>
          </p:nvSpPr>
          <p:spPr>
            <a:xfrm>
              <a:off x="10949396" y="2480318"/>
              <a:ext cx="157243" cy="135641"/>
            </a:xfrm>
            <a:custGeom>
              <a:avLst/>
              <a:gdLst>
                <a:gd name="connsiteX0" fmla="*/ 145382 w 157243"/>
                <a:gd name="connsiteY0" fmla="*/ 0 h 135641"/>
                <a:gd name="connsiteX1" fmla="*/ 156870 w 157243"/>
                <a:gd name="connsiteY1" fmla="*/ 81571 h 135641"/>
                <a:gd name="connsiteX2" fmla="*/ 116822 w 157243"/>
                <a:gd name="connsiteY2" fmla="*/ 133107 h 135641"/>
                <a:gd name="connsiteX3" fmla="*/ 26714 w 157243"/>
                <a:gd name="connsiteY3" fmla="*/ 127416 h 135641"/>
                <a:gd name="connsiteX4" fmla="*/ 2369 w 157243"/>
                <a:gd name="connsiteY4" fmla="*/ 85892 h 135641"/>
                <a:gd name="connsiteX5" fmla="*/ 61018 w 157243"/>
                <a:gd name="connsiteY5" fmla="*/ 73035 h 135641"/>
                <a:gd name="connsiteX6" fmla="*/ 83887 w 157243"/>
                <a:gd name="connsiteY6" fmla="*/ 20129 h 135641"/>
                <a:gd name="connsiteX7" fmla="*/ 145435 w 157243"/>
                <a:gd name="connsiteY7" fmla="*/ 105 h 135641"/>
                <a:gd name="connsiteX8" fmla="*/ 145435 w 157243"/>
                <a:gd name="connsiteY8" fmla="*/ 105 h 13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243" h="135641">
                  <a:moveTo>
                    <a:pt x="145382" y="0"/>
                  </a:moveTo>
                  <a:cubicBezTo>
                    <a:pt x="145382" y="0"/>
                    <a:pt x="159715" y="62918"/>
                    <a:pt x="156870" y="81571"/>
                  </a:cubicBezTo>
                  <a:cubicBezTo>
                    <a:pt x="154024" y="100173"/>
                    <a:pt x="129679" y="125941"/>
                    <a:pt x="116822" y="133107"/>
                  </a:cubicBezTo>
                  <a:cubicBezTo>
                    <a:pt x="103964" y="140274"/>
                    <a:pt x="36725" y="130261"/>
                    <a:pt x="26714" y="127416"/>
                  </a:cubicBezTo>
                  <a:cubicBezTo>
                    <a:pt x="16702" y="124570"/>
                    <a:pt x="-7643" y="93059"/>
                    <a:pt x="2369" y="85892"/>
                  </a:cubicBezTo>
                  <a:cubicBezTo>
                    <a:pt x="12381" y="78726"/>
                    <a:pt x="53904" y="78726"/>
                    <a:pt x="61018" y="73035"/>
                  </a:cubicBezTo>
                  <a:cubicBezTo>
                    <a:pt x="68184" y="67344"/>
                    <a:pt x="83887" y="20129"/>
                    <a:pt x="83887" y="20129"/>
                  </a:cubicBezTo>
                  <a:lnTo>
                    <a:pt x="145435" y="105"/>
                  </a:lnTo>
                  <a:lnTo>
                    <a:pt x="145435" y="105"/>
                  </a:lnTo>
                  <a:close/>
                </a:path>
              </a:pathLst>
            </a:custGeom>
            <a:solidFill>
              <a:srgbClr val="FFFFFF"/>
            </a:solidFill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2CFD1F34-7EE2-8DD8-98C9-33E111237B98}"/>
                </a:ext>
              </a:extLst>
            </p:cNvPr>
            <p:cNvSpPr/>
            <p:nvPr/>
          </p:nvSpPr>
          <p:spPr>
            <a:xfrm>
              <a:off x="10551284" y="2278497"/>
              <a:ext cx="517725" cy="299555"/>
            </a:xfrm>
            <a:custGeom>
              <a:avLst/>
              <a:gdLst>
                <a:gd name="connsiteX0" fmla="*/ 120039 w 517725"/>
                <a:gd name="connsiteY0" fmla="*/ 53 h 299555"/>
                <a:gd name="connsiteX1" fmla="*/ 341831 w 517725"/>
                <a:gd name="connsiteY1" fmla="*/ 153131 h 299555"/>
                <a:gd name="connsiteX2" fmla="*/ 452016 w 517725"/>
                <a:gd name="connsiteY2" fmla="*/ 198923 h 299555"/>
                <a:gd name="connsiteX3" fmla="*/ 516409 w 517725"/>
                <a:gd name="connsiteY3" fmla="*/ 231804 h 299555"/>
                <a:gd name="connsiteX4" fmla="*/ 490694 w 517725"/>
                <a:gd name="connsiteY4" fmla="*/ 297620 h 299555"/>
                <a:gd name="connsiteX5" fmla="*/ 309002 w 517725"/>
                <a:gd name="connsiteY5" fmla="*/ 263263 h 299555"/>
                <a:gd name="connsiteX6" fmla="*/ 263210 w 517725"/>
                <a:gd name="connsiteY6" fmla="*/ 250406 h 299555"/>
                <a:gd name="connsiteX7" fmla="*/ 52906 w 517725"/>
                <a:gd name="connsiteY7" fmla="*/ 174578 h 299555"/>
                <a:gd name="connsiteX8" fmla="*/ 0 w 517725"/>
                <a:gd name="connsiteY8" fmla="*/ 143066 h 299555"/>
                <a:gd name="connsiteX9" fmla="*/ 120197 w 517725"/>
                <a:gd name="connsiteY9" fmla="*/ 0 h 299555"/>
                <a:gd name="connsiteX10" fmla="*/ 120091 w 517725"/>
                <a:gd name="connsiteY10" fmla="*/ 0 h 29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7725" h="299555">
                  <a:moveTo>
                    <a:pt x="120039" y="53"/>
                  </a:moveTo>
                  <a:cubicBezTo>
                    <a:pt x="120039" y="53"/>
                    <a:pt x="313165" y="141696"/>
                    <a:pt x="341831" y="153131"/>
                  </a:cubicBezTo>
                  <a:cubicBezTo>
                    <a:pt x="370444" y="164618"/>
                    <a:pt x="439105" y="191756"/>
                    <a:pt x="452016" y="198923"/>
                  </a:cubicBezTo>
                  <a:cubicBezTo>
                    <a:pt x="464873" y="206089"/>
                    <a:pt x="512088" y="211780"/>
                    <a:pt x="516409" y="231804"/>
                  </a:cubicBezTo>
                  <a:cubicBezTo>
                    <a:pt x="520730" y="251828"/>
                    <a:pt x="514986" y="287608"/>
                    <a:pt x="490694" y="297620"/>
                  </a:cubicBezTo>
                  <a:cubicBezTo>
                    <a:pt x="466349" y="307632"/>
                    <a:pt x="354794" y="276173"/>
                    <a:pt x="309002" y="263263"/>
                  </a:cubicBezTo>
                  <a:lnTo>
                    <a:pt x="263210" y="250406"/>
                  </a:lnTo>
                  <a:cubicBezTo>
                    <a:pt x="263210" y="250406"/>
                    <a:pt x="85787" y="187488"/>
                    <a:pt x="52906" y="174578"/>
                  </a:cubicBezTo>
                  <a:cubicBezTo>
                    <a:pt x="20024" y="161720"/>
                    <a:pt x="0" y="143066"/>
                    <a:pt x="0" y="143066"/>
                  </a:cubicBezTo>
                  <a:lnTo>
                    <a:pt x="120197" y="0"/>
                  </a:lnTo>
                  <a:lnTo>
                    <a:pt x="120091" y="0"/>
                  </a:lnTo>
                  <a:close/>
                </a:path>
              </a:pathLst>
            </a:custGeom>
            <a:solidFill>
              <a:srgbClr val="FFFFFF"/>
            </a:solidFill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0EB2D857-CC52-5CAD-5F27-061D601381AF}"/>
                </a:ext>
              </a:extLst>
            </p:cNvPr>
            <p:cNvSpPr/>
            <p:nvPr/>
          </p:nvSpPr>
          <p:spPr>
            <a:xfrm>
              <a:off x="10475788" y="2181223"/>
              <a:ext cx="217139" cy="264436"/>
            </a:xfrm>
            <a:custGeom>
              <a:avLst/>
              <a:gdLst>
                <a:gd name="connsiteX0" fmla="*/ 163549 w 217139"/>
                <a:gd name="connsiteY0" fmla="*/ 0 h 264436"/>
                <a:gd name="connsiteX1" fmla="*/ 775 w 217139"/>
                <a:gd name="connsiteY1" fmla="*/ 214362 h 264436"/>
                <a:gd name="connsiteX2" fmla="*/ 76181 w 217139"/>
                <a:gd name="connsiteY2" fmla="*/ 261998 h 264436"/>
                <a:gd name="connsiteX3" fmla="*/ 217140 w 217139"/>
                <a:gd name="connsiteY3" fmla="*/ 83363 h 264436"/>
                <a:gd name="connsiteX4" fmla="*/ 163549 w 217139"/>
                <a:gd name="connsiteY4" fmla="*/ 0 h 26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39" h="264436">
                  <a:moveTo>
                    <a:pt x="163549" y="0"/>
                  </a:moveTo>
                  <a:cubicBezTo>
                    <a:pt x="163549" y="0"/>
                    <a:pt x="-13084" y="202453"/>
                    <a:pt x="775" y="214362"/>
                  </a:cubicBezTo>
                  <a:cubicBezTo>
                    <a:pt x="14686" y="226271"/>
                    <a:pt x="50361" y="275910"/>
                    <a:pt x="76181" y="261998"/>
                  </a:cubicBezTo>
                  <a:cubicBezTo>
                    <a:pt x="102002" y="248087"/>
                    <a:pt x="217140" y="101227"/>
                    <a:pt x="217140" y="83363"/>
                  </a:cubicBezTo>
                  <a:cubicBezTo>
                    <a:pt x="217140" y="65500"/>
                    <a:pt x="193322" y="5954"/>
                    <a:pt x="163549" y="0"/>
                  </a:cubicBezTo>
                  <a:close/>
                </a:path>
              </a:pathLst>
            </a:custGeom>
            <a:solidFill>
              <a:srgbClr val="FFFFFF"/>
            </a:solidFill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33B78758-1D44-EFAE-A40B-2339F547A3E6}"/>
                </a:ext>
              </a:extLst>
            </p:cNvPr>
            <p:cNvSpPr/>
            <p:nvPr/>
          </p:nvSpPr>
          <p:spPr>
            <a:xfrm>
              <a:off x="10673114" y="1744488"/>
              <a:ext cx="47636" cy="91372"/>
            </a:xfrm>
            <a:custGeom>
              <a:avLst/>
              <a:gdLst>
                <a:gd name="connsiteX0" fmla="*/ 21816 w 47636"/>
                <a:gd name="connsiteY0" fmla="*/ 53 h 91372"/>
                <a:gd name="connsiteX1" fmla="*/ 47636 w 47636"/>
                <a:gd name="connsiteY1" fmla="*/ 91373 h 91372"/>
                <a:gd name="connsiteX2" fmla="*/ 0 w 47636"/>
                <a:gd name="connsiteY2" fmla="*/ 75459 h 91372"/>
                <a:gd name="connsiteX3" fmla="*/ 21816 w 47636"/>
                <a:gd name="connsiteY3" fmla="*/ 0 h 9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36" h="91372">
                  <a:moveTo>
                    <a:pt x="21816" y="53"/>
                  </a:moveTo>
                  <a:lnTo>
                    <a:pt x="47636" y="91373"/>
                  </a:lnTo>
                  <a:lnTo>
                    <a:pt x="0" y="75459"/>
                  </a:lnTo>
                  <a:lnTo>
                    <a:pt x="21816" y="0"/>
                  </a:lnTo>
                  <a:close/>
                </a:path>
              </a:pathLst>
            </a:custGeom>
            <a:solidFill>
              <a:srgbClr val="FFFFFF"/>
            </a:solidFill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BDFB1AAE-9828-1300-9C9B-11167C7ED9CA}"/>
                </a:ext>
              </a:extLst>
            </p:cNvPr>
            <p:cNvSpPr/>
            <p:nvPr/>
          </p:nvSpPr>
          <p:spPr>
            <a:xfrm>
              <a:off x="10389091" y="1206207"/>
              <a:ext cx="413325" cy="662269"/>
            </a:xfrm>
            <a:custGeom>
              <a:avLst/>
              <a:gdLst>
                <a:gd name="connsiteX0" fmla="*/ 71506 w 413325"/>
                <a:gd name="connsiteY0" fmla="*/ 32570 h 662269"/>
                <a:gd name="connsiteX1" fmla="*/ 1474 w 413325"/>
                <a:gd name="connsiteY1" fmla="*/ 171684 h 662269"/>
                <a:gd name="connsiteX2" fmla="*/ 70557 w 413325"/>
                <a:gd name="connsiteY2" fmla="*/ 293567 h 662269"/>
                <a:gd name="connsiteX3" fmla="*/ 74404 w 413325"/>
                <a:gd name="connsiteY3" fmla="*/ 390473 h 662269"/>
                <a:gd name="connsiteX4" fmla="*/ 66763 w 413325"/>
                <a:gd name="connsiteY4" fmla="*/ 439426 h 662269"/>
                <a:gd name="connsiteX5" fmla="*/ 245240 w 413325"/>
                <a:gd name="connsiteY5" fmla="*/ 638033 h 662269"/>
                <a:gd name="connsiteX6" fmla="*/ 274012 w 413325"/>
                <a:gd name="connsiteY6" fmla="*/ 648572 h 662269"/>
                <a:gd name="connsiteX7" fmla="*/ 272905 w 413325"/>
                <a:gd name="connsiteY7" fmla="*/ 527321 h 662269"/>
                <a:gd name="connsiteX8" fmla="*/ 283602 w 413325"/>
                <a:gd name="connsiteY8" fmla="*/ 453759 h 662269"/>
                <a:gd name="connsiteX9" fmla="*/ 356532 w 413325"/>
                <a:gd name="connsiteY9" fmla="*/ 449913 h 662269"/>
                <a:gd name="connsiteX10" fmla="*/ 389150 w 413325"/>
                <a:gd name="connsiteY10" fmla="*/ 342468 h 662269"/>
                <a:gd name="connsiteX11" fmla="*/ 411229 w 413325"/>
                <a:gd name="connsiteY11" fmla="*/ 311747 h 662269"/>
                <a:gd name="connsiteX12" fmla="*/ 380508 w 413325"/>
                <a:gd name="connsiteY12" fmla="*/ 213893 h 662269"/>
                <a:gd name="connsiteX13" fmla="*/ 384354 w 413325"/>
                <a:gd name="connsiteY13" fmla="*/ 134271 h 662269"/>
                <a:gd name="connsiteX14" fmla="*/ 291296 w 413325"/>
                <a:gd name="connsiteY14" fmla="*/ 30673 h 662269"/>
                <a:gd name="connsiteX15" fmla="*/ 71558 w 413325"/>
                <a:gd name="connsiteY15" fmla="*/ 32570 h 662269"/>
                <a:gd name="connsiteX16" fmla="*/ 71558 w 413325"/>
                <a:gd name="connsiteY16" fmla="*/ 32570 h 66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3325" h="662269">
                  <a:moveTo>
                    <a:pt x="71506" y="32570"/>
                  </a:moveTo>
                  <a:cubicBezTo>
                    <a:pt x="71506" y="32570"/>
                    <a:pt x="-12016" y="108345"/>
                    <a:pt x="1474" y="171684"/>
                  </a:cubicBezTo>
                  <a:cubicBezTo>
                    <a:pt x="14911" y="235023"/>
                    <a:pt x="63865" y="273385"/>
                    <a:pt x="70557" y="293567"/>
                  </a:cubicBezTo>
                  <a:cubicBezTo>
                    <a:pt x="77249" y="313749"/>
                    <a:pt x="79199" y="351163"/>
                    <a:pt x="74404" y="390473"/>
                  </a:cubicBezTo>
                  <a:cubicBezTo>
                    <a:pt x="69609" y="429783"/>
                    <a:pt x="66763" y="439426"/>
                    <a:pt x="66763" y="439426"/>
                  </a:cubicBezTo>
                  <a:cubicBezTo>
                    <a:pt x="66763" y="439426"/>
                    <a:pt x="200134" y="596773"/>
                    <a:pt x="245240" y="638033"/>
                  </a:cubicBezTo>
                  <a:cubicBezTo>
                    <a:pt x="290347" y="679293"/>
                    <a:pt x="275013" y="657266"/>
                    <a:pt x="274012" y="648572"/>
                  </a:cubicBezTo>
                  <a:cubicBezTo>
                    <a:pt x="273063" y="639930"/>
                    <a:pt x="271008" y="547503"/>
                    <a:pt x="272905" y="527321"/>
                  </a:cubicBezTo>
                  <a:cubicBezTo>
                    <a:pt x="274802" y="507139"/>
                    <a:pt x="283602" y="453759"/>
                    <a:pt x="283602" y="453759"/>
                  </a:cubicBezTo>
                  <a:cubicBezTo>
                    <a:pt x="283602" y="453759"/>
                    <a:pt x="344991" y="462401"/>
                    <a:pt x="356532" y="449913"/>
                  </a:cubicBezTo>
                  <a:cubicBezTo>
                    <a:pt x="368019" y="437477"/>
                    <a:pt x="389150" y="342468"/>
                    <a:pt x="389150" y="342468"/>
                  </a:cubicBezTo>
                  <a:cubicBezTo>
                    <a:pt x="389150" y="342468"/>
                    <a:pt x="421768" y="332877"/>
                    <a:pt x="411229" y="311747"/>
                  </a:cubicBezTo>
                  <a:cubicBezTo>
                    <a:pt x="400690" y="290616"/>
                    <a:pt x="375713" y="225380"/>
                    <a:pt x="380508" y="213893"/>
                  </a:cubicBezTo>
                  <a:cubicBezTo>
                    <a:pt x="385303" y="202405"/>
                    <a:pt x="392944" y="161093"/>
                    <a:pt x="384354" y="134271"/>
                  </a:cubicBezTo>
                  <a:cubicBezTo>
                    <a:pt x="375713" y="107397"/>
                    <a:pt x="349839" y="57495"/>
                    <a:pt x="291296" y="30673"/>
                  </a:cubicBezTo>
                  <a:cubicBezTo>
                    <a:pt x="232752" y="3799"/>
                    <a:pt x="156977" y="-23076"/>
                    <a:pt x="71558" y="32570"/>
                  </a:cubicBezTo>
                  <a:lnTo>
                    <a:pt x="71558" y="32570"/>
                  </a:lnTo>
                  <a:close/>
                </a:path>
              </a:pathLst>
            </a:custGeom>
            <a:solidFill>
              <a:srgbClr val="FFFFFF"/>
            </a:solidFill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B2A40A17-5817-AE92-DABE-2644928A5411}"/>
                </a:ext>
              </a:extLst>
            </p:cNvPr>
            <p:cNvSpPr/>
            <p:nvPr/>
          </p:nvSpPr>
          <p:spPr>
            <a:xfrm>
              <a:off x="10389038" y="1206580"/>
              <a:ext cx="389149" cy="456298"/>
            </a:xfrm>
            <a:custGeom>
              <a:avLst/>
              <a:gdLst>
                <a:gd name="connsiteX0" fmla="*/ 356532 w 389149"/>
                <a:gd name="connsiteY0" fmla="*/ 449592 h 456298"/>
                <a:gd name="connsiteX1" fmla="*/ 389150 w 389149"/>
                <a:gd name="connsiteY1" fmla="*/ 342094 h 456298"/>
                <a:gd name="connsiteX2" fmla="*/ 347890 w 389149"/>
                <a:gd name="connsiteY2" fmla="*/ 320964 h 456298"/>
                <a:gd name="connsiteX3" fmla="*/ 246189 w 389149"/>
                <a:gd name="connsiteY3" fmla="*/ 333400 h 456298"/>
                <a:gd name="connsiteX4" fmla="*/ 204929 w 389149"/>
                <a:gd name="connsiteY4" fmla="*/ 317064 h 456298"/>
                <a:gd name="connsiteX5" fmla="*/ 192440 w 389149"/>
                <a:gd name="connsiteY5" fmla="*/ 174103 h 456298"/>
                <a:gd name="connsiteX6" fmla="*/ 231750 w 389149"/>
                <a:gd name="connsiteY6" fmla="*/ 153921 h 456298"/>
                <a:gd name="connsiteX7" fmla="*/ 209671 w 389149"/>
                <a:gd name="connsiteY7" fmla="*/ 62759 h 456298"/>
                <a:gd name="connsiteX8" fmla="*/ 134845 w 389149"/>
                <a:gd name="connsiteY8" fmla="*/ 40680 h 456298"/>
                <a:gd name="connsiteX9" fmla="*/ 162299 w 389149"/>
                <a:gd name="connsiteY9" fmla="*/ 0 h 456298"/>
                <a:gd name="connsiteX10" fmla="*/ 71506 w 389149"/>
                <a:gd name="connsiteY10" fmla="*/ 32091 h 456298"/>
                <a:gd name="connsiteX11" fmla="*/ 1474 w 389149"/>
                <a:gd name="connsiteY11" fmla="*/ 171258 h 456298"/>
                <a:gd name="connsiteX12" fmla="*/ 70557 w 389149"/>
                <a:gd name="connsiteY12" fmla="*/ 293141 h 456298"/>
                <a:gd name="connsiteX13" fmla="*/ 74773 w 389149"/>
                <a:gd name="connsiteY13" fmla="*/ 312058 h 456298"/>
                <a:gd name="connsiteX14" fmla="*/ 78251 w 389149"/>
                <a:gd name="connsiteY14" fmla="*/ 313323 h 456298"/>
                <a:gd name="connsiteX15" fmla="*/ 129101 w 389149"/>
                <a:gd name="connsiteY15" fmla="*/ 301836 h 456298"/>
                <a:gd name="connsiteX16" fmla="*/ 102227 w 389149"/>
                <a:gd name="connsiteY16" fmla="*/ 279756 h 456298"/>
                <a:gd name="connsiteX17" fmla="*/ 104124 w 389149"/>
                <a:gd name="connsiteY17" fmla="*/ 199186 h 456298"/>
                <a:gd name="connsiteX18" fmla="*/ 146332 w 389149"/>
                <a:gd name="connsiteY18" fmla="*/ 235651 h 456298"/>
                <a:gd name="connsiteX19" fmla="*/ 172258 w 389149"/>
                <a:gd name="connsiteY19" fmla="*/ 404485 h 456298"/>
                <a:gd name="connsiteX20" fmla="*/ 283602 w 389149"/>
                <a:gd name="connsiteY20" fmla="*/ 453386 h 456298"/>
                <a:gd name="connsiteX21" fmla="*/ 356532 w 389149"/>
                <a:gd name="connsiteY21" fmla="*/ 449539 h 4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9149" h="456298">
                  <a:moveTo>
                    <a:pt x="356532" y="449592"/>
                  </a:moveTo>
                  <a:cubicBezTo>
                    <a:pt x="368019" y="437156"/>
                    <a:pt x="389150" y="342094"/>
                    <a:pt x="389150" y="342094"/>
                  </a:cubicBezTo>
                  <a:cubicBezTo>
                    <a:pt x="389150" y="342094"/>
                    <a:pt x="383406" y="331555"/>
                    <a:pt x="347890" y="320964"/>
                  </a:cubicBezTo>
                  <a:cubicBezTo>
                    <a:pt x="312373" y="310425"/>
                    <a:pt x="246189" y="333400"/>
                    <a:pt x="246189" y="333400"/>
                  </a:cubicBezTo>
                  <a:cubicBezTo>
                    <a:pt x="246189" y="333400"/>
                    <a:pt x="221211" y="339143"/>
                    <a:pt x="204929" y="317064"/>
                  </a:cubicBezTo>
                  <a:cubicBezTo>
                    <a:pt x="188593" y="294985"/>
                    <a:pt x="180953" y="189438"/>
                    <a:pt x="192440" y="174103"/>
                  </a:cubicBezTo>
                  <a:cubicBezTo>
                    <a:pt x="203928" y="158769"/>
                    <a:pt x="220263" y="181744"/>
                    <a:pt x="231750" y="153921"/>
                  </a:cubicBezTo>
                  <a:cubicBezTo>
                    <a:pt x="243238" y="126099"/>
                    <a:pt x="236546" y="76197"/>
                    <a:pt x="209671" y="62759"/>
                  </a:cubicBezTo>
                  <a:cubicBezTo>
                    <a:pt x="182797" y="49322"/>
                    <a:pt x="135793" y="57964"/>
                    <a:pt x="134845" y="40680"/>
                  </a:cubicBezTo>
                  <a:cubicBezTo>
                    <a:pt x="134212" y="28929"/>
                    <a:pt x="151286" y="10539"/>
                    <a:pt x="162299" y="0"/>
                  </a:cubicBezTo>
                  <a:cubicBezTo>
                    <a:pt x="133633" y="2108"/>
                    <a:pt x="103228" y="11435"/>
                    <a:pt x="71506" y="32091"/>
                  </a:cubicBezTo>
                  <a:cubicBezTo>
                    <a:pt x="71506" y="32091"/>
                    <a:pt x="-12016" y="107919"/>
                    <a:pt x="1474" y="171258"/>
                  </a:cubicBezTo>
                  <a:cubicBezTo>
                    <a:pt x="14911" y="234597"/>
                    <a:pt x="63865" y="272959"/>
                    <a:pt x="70557" y="293141"/>
                  </a:cubicBezTo>
                  <a:cubicBezTo>
                    <a:pt x="72296" y="298358"/>
                    <a:pt x="73666" y="304786"/>
                    <a:pt x="74773" y="312058"/>
                  </a:cubicBezTo>
                  <a:cubicBezTo>
                    <a:pt x="75985" y="312533"/>
                    <a:pt x="77197" y="312901"/>
                    <a:pt x="78251" y="313323"/>
                  </a:cubicBezTo>
                  <a:cubicBezTo>
                    <a:pt x="100330" y="320964"/>
                    <a:pt x="129101" y="301836"/>
                    <a:pt x="129101" y="301836"/>
                  </a:cubicBezTo>
                  <a:cubicBezTo>
                    <a:pt x="129101" y="301836"/>
                    <a:pt x="114663" y="299939"/>
                    <a:pt x="102227" y="279756"/>
                  </a:cubicBezTo>
                  <a:cubicBezTo>
                    <a:pt x="89738" y="259574"/>
                    <a:pt x="83994" y="210674"/>
                    <a:pt x="104124" y="199186"/>
                  </a:cubicBezTo>
                  <a:cubicBezTo>
                    <a:pt x="124306" y="187699"/>
                    <a:pt x="144435" y="202084"/>
                    <a:pt x="146332" y="235651"/>
                  </a:cubicBezTo>
                  <a:cubicBezTo>
                    <a:pt x="148229" y="269218"/>
                    <a:pt x="153973" y="382459"/>
                    <a:pt x="172258" y="404485"/>
                  </a:cubicBezTo>
                  <a:cubicBezTo>
                    <a:pt x="190490" y="426564"/>
                    <a:pt x="283602" y="453386"/>
                    <a:pt x="283602" y="453386"/>
                  </a:cubicBezTo>
                  <a:cubicBezTo>
                    <a:pt x="283602" y="453386"/>
                    <a:pt x="344991" y="462028"/>
                    <a:pt x="356532" y="449539"/>
                  </a:cubicBezTo>
                  <a:close/>
                </a:path>
              </a:pathLst>
            </a:custGeom>
            <a:solidFill>
              <a:srgbClr val="574A65"/>
            </a:solidFill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0B896C1F-B84C-9441-E6EE-5BEC356842A1}"/>
                </a:ext>
              </a:extLst>
            </p:cNvPr>
            <p:cNvSpPr/>
            <p:nvPr/>
          </p:nvSpPr>
          <p:spPr>
            <a:xfrm>
              <a:off x="10705258" y="1422283"/>
              <a:ext cx="40311" cy="14204"/>
            </a:xfrm>
            <a:custGeom>
              <a:avLst/>
              <a:gdLst>
                <a:gd name="connsiteX0" fmla="*/ 0 w 40311"/>
                <a:gd name="connsiteY0" fmla="*/ 14204 h 14204"/>
                <a:gd name="connsiteX1" fmla="*/ 40311 w 40311"/>
                <a:gd name="connsiteY1" fmla="*/ 7512 h 1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311" h="14204">
                  <a:moveTo>
                    <a:pt x="0" y="14204"/>
                  </a:moveTo>
                  <a:cubicBezTo>
                    <a:pt x="0" y="14204"/>
                    <a:pt x="23976" y="-12670"/>
                    <a:pt x="40311" y="7512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id="{4A42D115-8B84-545A-6704-1141C473A4F2}"/>
                </a:ext>
              </a:extLst>
            </p:cNvPr>
            <p:cNvSpPr/>
            <p:nvPr/>
          </p:nvSpPr>
          <p:spPr>
            <a:xfrm>
              <a:off x="10707208" y="1443180"/>
              <a:ext cx="36464" cy="24977"/>
            </a:xfrm>
            <a:custGeom>
              <a:avLst/>
              <a:gdLst>
                <a:gd name="connsiteX0" fmla="*/ 36465 w 36464"/>
                <a:gd name="connsiteY0" fmla="*/ 0 h 24977"/>
                <a:gd name="connsiteX1" fmla="*/ 0 w 36464"/>
                <a:gd name="connsiteY1" fmla="*/ 24977 h 2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64" h="24977">
                  <a:moveTo>
                    <a:pt x="36465" y="0"/>
                  </a:moveTo>
                  <a:cubicBezTo>
                    <a:pt x="36465" y="0"/>
                    <a:pt x="28824" y="23028"/>
                    <a:pt x="0" y="24977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id="{2F41ECC7-829B-A9BC-FCA0-31E8C50D1347}"/>
                </a:ext>
              </a:extLst>
            </p:cNvPr>
            <p:cNvSpPr/>
            <p:nvPr/>
          </p:nvSpPr>
          <p:spPr>
            <a:xfrm>
              <a:off x="10743622" y="1509364"/>
              <a:ext cx="13487" cy="21130"/>
            </a:xfrm>
            <a:custGeom>
              <a:avLst/>
              <a:gdLst>
                <a:gd name="connsiteX0" fmla="*/ 3897 w 13487"/>
                <a:gd name="connsiteY0" fmla="*/ 21131 h 21130"/>
                <a:gd name="connsiteX1" fmla="*/ 13488 w 13487"/>
                <a:gd name="connsiteY1" fmla="*/ 0 h 2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487" h="21130">
                  <a:moveTo>
                    <a:pt x="3897" y="21131"/>
                  </a:moveTo>
                  <a:cubicBezTo>
                    <a:pt x="3897" y="21131"/>
                    <a:pt x="-9540" y="1897"/>
                    <a:pt x="13488" y="0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3671B2CF-09F8-7CA6-799B-123B10F65BD8}"/>
                </a:ext>
              </a:extLst>
            </p:cNvPr>
            <p:cNvSpPr/>
            <p:nvPr/>
          </p:nvSpPr>
          <p:spPr>
            <a:xfrm>
              <a:off x="10688976" y="1544881"/>
              <a:ext cx="67185" cy="28406"/>
            </a:xfrm>
            <a:custGeom>
              <a:avLst/>
              <a:gdLst>
                <a:gd name="connsiteX0" fmla="*/ 0 w 67185"/>
                <a:gd name="connsiteY0" fmla="*/ 0 h 28406"/>
                <a:gd name="connsiteX1" fmla="*/ 67186 w 67185"/>
                <a:gd name="connsiteY1" fmla="*/ 25926 h 28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185" h="28406">
                  <a:moveTo>
                    <a:pt x="0" y="0"/>
                  </a:moveTo>
                  <a:cubicBezTo>
                    <a:pt x="0" y="0"/>
                    <a:pt x="26874" y="38362"/>
                    <a:pt x="67186" y="25926"/>
                  </a:cubicBez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E45189F4-DF9E-A610-24C5-86FD20ED846C}"/>
                </a:ext>
              </a:extLst>
            </p:cNvPr>
            <p:cNvSpPr/>
            <p:nvPr/>
          </p:nvSpPr>
          <p:spPr>
            <a:xfrm>
              <a:off x="10544065" y="1638888"/>
              <a:ext cx="35516" cy="147808"/>
            </a:xfrm>
            <a:custGeom>
              <a:avLst/>
              <a:gdLst>
                <a:gd name="connsiteX0" fmla="*/ 35516 w 35516"/>
                <a:gd name="connsiteY0" fmla="*/ 147809 h 147808"/>
                <a:gd name="connsiteX1" fmla="*/ 0 w 35516"/>
                <a:gd name="connsiteY1" fmla="*/ 0 h 14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16" h="147808">
                  <a:moveTo>
                    <a:pt x="35516" y="147809"/>
                  </a:moveTo>
                  <a:lnTo>
                    <a:pt x="0" y="0"/>
                  </a:lnTo>
                </a:path>
              </a:pathLst>
            </a:custGeom>
            <a:noFill/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493E2653-55D2-66E9-0F0E-A9E3313DDEA7}"/>
                </a:ext>
              </a:extLst>
            </p:cNvPr>
            <p:cNvSpPr/>
            <p:nvPr/>
          </p:nvSpPr>
          <p:spPr>
            <a:xfrm>
              <a:off x="10397152" y="1629403"/>
              <a:ext cx="224321" cy="254094"/>
            </a:xfrm>
            <a:custGeom>
              <a:avLst/>
              <a:gdLst>
                <a:gd name="connsiteX0" fmla="*/ 31775 w 224321"/>
                <a:gd name="connsiteY0" fmla="*/ 0 h 254094"/>
                <a:gd name="connsiteX1" fmla="*/ 0 w 224321"/>
                <a:gd name="connsiteY1" fmla="*/ 61547 h 254094"/>
                <a:gd name="connsiteX2" fmla="*/ 154870 w 224321"/>
                <a:gd name="connsiteY2" fmla="*/ 254094 h 254094"/>
                <a:gd name="connsiteX3" fmla="*/ 224322 w 224321"/>
                <a:gd name="connsiteY3" fmla="*/ 164776 h 254094"/>
                <a:gd name="connsiteX4" fmla="*/ 31775 w 224321"/>
                <a:gd name="connsiteY4" fmla="*/ 0 h 25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321" h="254094">
                  <a:moveTo>
                    <a:pt x="31775" y="0"/>
                  </a:moveTo>
                  <a:lnTo>
                    <a:pt x="0" y="61547"/>
                  </a:lnTo>
                  <a:lnTo>
                    <a:pt x="154870" y="254094"/>
                  </a:lnTo>
                  <a:lnTo>
                    <a:pt x="224322" y="164776"/>
                  </a:lnTo>
                  <a:lnTo>
                    <a:pt x="31775" y="0"/>
                  </a:lnTo>
                  <a:close/>
                </a:path>
              </a:pathLst>
            </a:custGeom>
            <a:solidFill>
              <a:srgbClr val="3D72B8"/>
            </a:solidFill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458D5D37-9006-ACA6-ED4E-C9355105B8C6}"/>
                </a:ext>
              </a:extLst>
            </p:cNvPr>
            <p:cNvSpPr/>
            <p:nvPr/>
          </p:nvSpPr>
          <p:spPr>
            <a:xfrm>
              <a:off x="10585746" y="1794180"/>
              <a:ext cx="79410" cy="75406"/>
            </a:xfrm>
            <a:custGeom>
              <a:avLst/>
              <a:gdLst>
                <a:gd name="connsiteX0" fmla="*/ 35727 w 79410"/>
                <a:gd name="connsiteY0" fmla="*/ 0 h 75406"/>
                <a:gd name="connsiteX1" fmla="*/ 79411 w 79410"/>
                <a:gd name="connsiteY1" fmla="*/ 75406 h 75406"/>
                <a:gd name="connsiteX2" fmla="*/ 0 w 79410"/>
                <a:gd name="connsiteY2" fmla="*/ 45634 h 75406"/>
                <a:gd name="connsiteX3" fmla="*/ 35727 w 79410"/>
                <a:gd name="connsiteY3" fmla="*/ 0 h 7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410" h="75406">
                  <a:moveTo>
                    <a:pt x="35727" y="0"/>
                  </a:moveTo>
                  <a:lnTo>
                    <a:pt x="79411" y="75406"/>
                  </a:lnTo>
                  <a:lnTo>
                    <a:pt x="0" y="45634"/>
                  </a:lnTo>
                  <a:lnTo>
                    <a:pt x="35727" y="0"/>
                  </a:lnTo>
                  <a:close/>
                </a:path>
              </a:pathLst>
            </a:custGeom>
            <a:solidFill>
              <a:srgbClr val="FFFFFF"/>
            </a:solidFill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78813C0-6AB2-447D-0D56-68EA72541EA0}"/>
                </a:ext>
              </a:extLst>
            </p:cNvPr>
            <p:cNvSpPr/>
            <p:nvPr/>
          </p:nvSpPr>
          <p:spPr>
            <a:xfrm>
              <a:off x="10661732" y="1726836"/>
              <a:ext cx="33197" cy="93111"/>
            </a:xfrm>
            <a:custGeom>
              <a:avLst/>
              <a:gdLst>
                <a:gd name="connsiteX0" fmla="*/ 33198 w 33197"/>
                <a:gd name="connsiteY0" fmla="*/ 17705 h 93111"/>
                <a:gd name="connsiteX1" fmla="*/ 1054 w 33197"/>
                <a:gd name="connsiteY1" fmla="*/ 0 h 93111"/>
                <a:gd name="connsiteX2" fmla="*/ 0 w 33197"/>
                <a:gd name="connsiteY2" fmla="*/ 86788 h 93111"/>
                <a:gd name="connsiteX3" fmla="*/ 11382 w 33197"/>
                <a:gd name="connsiteY3" fmla="*/ 93112 h 93111"/>
                <a:gd name="connsiteX4" fmla="*/ 33198 w 33197"/>
                <a:gd name="connsiteY4" fmla="*/ 17653 h 9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97" h="93111">
                  <a:moveTo>
                    <a:pt x="33198" y="17705"/>
                  </a:moveTo>
                  <a:lnTo>
                    <a:pt x="1054" y="0"/>
                  </a:lnTo>
                  <a:lnTo>
                    <a:pt x="0" y="86788"/>
                  </a:lnTo>
                  <a:lnTo>
                    <a:pt x="11382" y="93112"/>
                  </a:lnTo>
                  <a:lnTo>
                    <a:pt x="33198" y="17653"/>
                  </a:lnTo>
                  <a:close/>
                </a:path>
              </a:pathLst>
            </a:custGeom>
            <a:solidFill>
              <a:srgbClr val="3D72B8"/>
            </a:solidFill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8290497E-0641-1C13-D964-A59DFE1F2BEB}"/>
                </a:ext>
              </a:extLst>
            </p:cNvPr>
            <p:cNvSpPr/>
            <p:nvPr/>
          </p:nvSpPr>
          <p:spPr>
            <a:xfrm>
              <a:off x="11337281" y="2425780"/>
              <a:ext cx="135869" cy="2557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2DF1541D-499A-F138-09C5-301035A0DFF0}"/>
                </a:ext>
              </a:extLst>
            </p:cNvPr>
            <p:cNvSpPr/>
            <p:nvPr/>
          </p:nvSpPr>
          <p:spPr>
            <a:xfrm>
              <a:off x="11290697" y="2352059"/>
              <a:ext cx="222477" cy="84048"/>
            </a:xfrm>
            <a:custGeom>
              <a:avLst/>
              <a:gdLst>
                <a:gd name="connsiteX0" fmla="*/ 0 w 222477"/>
                <a:gd name="connsiteY0" fmla="*/ 15123 h 84048"/>
                <a:gd name="connsiteX1" fmla="*/ 12858 w 222477"/>
                <a:gd name="connsiteY1" fmla="*/ 84048 h 84048"/>
                <a:gd name="connsiteX2" fmla="*/ 216049 w 222477"/>
                <a:gd name="connsiteY2" fmla="*/ 75933 h 84048"/>
                <a:gd name="connsiteX3" fmla="*/ 222477 w 222477"/>
                <a:gd name="connsiteY3" fmla="*/ 0 h 84048"/>
                <a:gd name="connsiteX4" fmla="*/ 0 w 222477"/>
                <a:gd name="connsiteY4" fmla="*/ 15123 h 8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77" h="84048">
                  <a:moveTo>
                    <a:pt x="0" y="15123"/>
                  </a:moveTo>
                  <a:lnTo>
                    <a:pt x="12858" y="84048"/>
                  </a:lnTo>
                  <a:lnTo>
                    <a:pt x="216049" y="75933"/>
                  </a:lnTo>
                  <a:lnTo>
                    <a:pt x="222477" y="0"/>
                  </a:lnTo>
                  <a:lnTo>
                    <a:pt x="0" y="15123"/>
                  </a:lnTo>
                  <a:close/>
                </a:path>
              </a:pathLst>
            </a:custGeom>
            <a:solidFill>
              <a:srgbClr val="3D72B8"/>
            </a:solidFill>
            <a:ln w="9942" cap="flat">
              <a:solidFill>
                <a:srgbClr val="14102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25" name="Прямоугольник: скругленные углы 24"/>
          <p:cNvSpPr/>
          <p:nvPr/>
        </p:nvSpPr>
        <p:spPr>
          <a:xfrm>
            <a:off x="3558332" y="2617325"/>
            <a:ext cx="2056502" cy="3677036"/>
          </a:xfrm>
          <a:prstGeom prst="roundRect">
            <a:avLst>
              <a:gd name="adj" fmla="val 1846"/>
            </a:avLst>
          </a:prstGeom>
          <a:solidFill>
            <a:schemeClr val="bg1"/>
          </a:solidFill>
          <a:ln>
            <a:solidFill>
              <a:srgbClr val="F2673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49F81F-A274-4AEC-9D05-4BCF4336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4845A-7C3B-7598-E332-FC7133B6A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057" y="1291762"/>
            <a:ext cx="1471269" cy="1461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3494" y="3275838"/>
            <a:ext cx="22527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Клиенты выбирают </a:t>
            </a:r>
            <a:r>
              <a:rPr lang="ru-RU" b="1" dirty="0"/>
              <a:t>НПФ</a:t>
            </a:r>
            <a:r>
              <a:rPr lang="ru-RU" sz="1600" dirty="0"/>
              <a:t> и знакомятся </a:t>
            </a:r>
            <a:br>
              <a:rPr lang="ru-RU" sz="1600" dirty="0"/>
            </a:br>
            <a:r>
              <a:rPr lang="ru-RU" sz="1600" dirty="0"/>
              <a:t>с условиями ПДС, договором долгосрочных сбережений, правилами формирования долгосрочных сбережений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36579" y="3275838"/>
            <a:ext cx="18551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Оформляют договор </a:t>
            </a:r>
            <a:br>
              <a:rPr lang="ru-RU" sz="1600" dirty="0"/>
            </a:br>
            <a:r>
              <a:rPr lang="ru-RU" sz="1600" dirty="0"/>
              <a:t>на сайте </a:t>
            </a:r>
            <a:br>
              <a:rPr lang="ru-RU" sz="1600" dirty="0"/>
            </a:br>
            <a:r>
              <a:rPr lang="ru-RU" sz="1600" dirty="0"/>
              <a:t>или лично </a:t>
            </a:r>
            <a:br>
              <a:rPr lang="ru-RU" sz="1600" dirty="0"/>
            </a:br>
            <a:r>
              <a:rPr lang="ru-RU" sz="1600" dirty="0"/>
              <a:t>в НПФ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B5405D0-4E60-C906-EF8E-FAD7514EB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1682" y="1270192"/>
            <a:ext cx="2056502" cy="141132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671135" y="3275838"/>
            <a:ext cx="2450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Клиенты пополняют личные счета в ПДС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30176" y="5124809"/>
            <a:ext cx="1855161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2673A"/>
                </a:solidFill>
              </a:rPr>
              <a:t>Можно подать заявление </a:t>
            </a:r>
            <a:br>
              <a:rPr lang="ru-RU" sz="1400" b="1" dirty="0">
                <a:solidFill>
                  <a:srgbClr val="F2673A"/>
                </a:solidFill>
              </a:rPr>
            </a:br>
            <a:r>
              <a:rPr lang="ru-RU" sz="1400" b="1" dirty="0">
                <a:solidFill>
                  <a:srgbClr val="F2673A"/>
                </a:solidFill>
              </a:rPr>
              <a:t>на перевод пенсионных накоплений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25A1A06-C365-D617-8879-8DA2086C7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0540" y="1526180"/>
            <a:ext cx="2056503" cy="881358"/>
          </a:xfrm>
          <a:prstGeom prst="rect">
            <a:avLst/>
          </a:prstGeom>
        </p:spPr>
      </p:pic>
      <p:sp>
        <p:nvSpPr>
          <p:cNvPr id="24" name="Плюс 23"/>
          <p:cNvSpPr/>
          <p:nvPr/>
        </p:nvSpPr>
        <p:spPr>
          <a:xfrm>
            <a:off x="4081630" y="4583997"/>
            <a:ext cx="678803" cy="528506"/>
          </a:xfrm>
          <a:prstGeom prst="mathPlus">
            <a:avLst/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982056" y="3275838"/>
            <a:ext cx="18315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Забрать все средства </a:t>
            </a:r>
            <a:br>
              <a:rPr lang="ru-RU" sz="1600" dirty="0"/>
            </a:br>
            <a:r>
              <a:rPr lang="ru-RU" sz="1600" dirty="0"/>
              <a:t>или назначить выплаты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775D8-C69D-9054-B6B5-871EC630A9EA}"/>
              </a:ext>
            </a:extLst>
          </p:cNvPr>
          <p:cNvSpPr txBox="1">
            <a:spLocks/>
          </p:cNvSpPr>
          <p:nvPr/>
        </p:nvSpPr>
        <p:spPr>
          <a:xfrm>
            <a:off x="634368" y="-11085"/>
            <a:ext cx="970193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ЭТАПЫ КЛИЕНТСКОГО ПУТИ В ПДС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13E3DCD-5634-46DE-D48A-AA9575FC44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88732" y="1583130"/>
            <a:ext cx="853544" cy="93483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02869C0-C459-1EA7-8753-9A55C97A0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17590" y="1583130"/>
            <a:ext cx="853544" cy="93483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7E8CA65-0374-9B32-10FF-CFF960AE28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46449" y="1583130"/>
            <a:ext cx="853544" cy="934834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985529-3628-357E-052D-2BBF9FAC9DB0}"/>
              </a:ext>
            </a:extLst>
          </p:cNvPr>
          <p:cNvGrpSpPr/>
          <p:nvPr/>
        </p:nvGrpSpPr>
        <p:grpSpPr>
          <a:xfrm>
            <a:off x="781291" y="2617325"/>
            <a:ext cx="1604557" cy="506500"/>
            <a:chOff x="1510273" y="5753141"/>
            <a:chExt cx="9198341" cy="884536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6784A4B3-8063-44BE-AD37-AE4585FF1CE8}"/>
                </a:ext>
              </a:extLst>
            </p:cNvPr>
            <p:cNvSpPr/>
            <p:nvPr/>
          </p:nvSpPr>
          <p:spPr>
            <a:xfrm rot="5400000">
              <a:off x="5667175" y="1596239"/>
              <a:ext cx="884536" cy="9198339"/>
            </a:xfrm>
            <a:prstGeom prst="roundRect">
              <a:avLst>
                <a:gd name="adj" fmla="val 11040"/>
              </a:avLst>
            </a:prstGeom>
            <a:solidFill>
              <a:srgbClr val="099A85"/>
            </a:solidFill>
            <a:ln>
              <a:solidFill>
                <a:srgbClr val="251A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бъект 2">
              <a:extLst>
                <a:ext uri="{FF2B5EF4-FFF2-40B4-BE49-F238E27FC236}">
                  <a16:creationId xmlns:a16="http://schemas.microsoft.com/office/drawing/2014/main" id="{C3E7AE59-1BEF-C23D-AD1A-BC103E0B5342}"/>
                </a:ext>
              </a:extLst>
            </p:cNvPr>
            <p:cNvSpPr txBox="1">
              <a:spLocks/>
            </p:cNvSpPr>
            <p:nvPr/>
          </p:nvSpPr>
          <p:spPr>
            <a:xfrm>
              <a:off x="1510277" y="5930383"/>
              <a:ext cx="9198337" cy="56867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600"/>
                </a:lnSpc>
                <a:buNone/>
              </a:pPr>
              <a:r>
                <a:rPr lang="ru-RU" sz="1600" b="1" dirty="0">
                  <a:solidFill>
                    <a:schemeClr val="bg1"/>
                  </a:solidFill>
                </a:rPr>
                <a:t>1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460ABA8-D665-E673-75A4-5FA5D8499BF0}"/>
              </a:ext>
            </a:extLst>
          </p:cNvPr>
          <p:cNvGrpSpPr/>
          <p:nvPr/>
        </p:nvGrpSpPr>
        <p:grpSpPr>
          <a:xfrm>
            <a:off x="3551681" y="2617325"/>
            <a:ext cx="2069803" cy="506500"/>
            <a:chOff x="1510273" y="5753141"/>
            <a:chExt cx="9198341" cy="884536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490A0686-92FA-1958-4685-7CB17630909C}"/>
                </a:ext>
              </a:extLst>
            </p:cNvPr>
            <p:cNvSpPr/>
            <p:nvPr/>
          </p:nvSpPr>
          <p:spPr>
            <a:xfrm rot="5400000">
              <a:off x="5667175" y="1596239"/>
              <a:ext cx="884536" cy="9198339"/>
            </a:xfrm>
            <a:prstGeom prst="roundRect">
              <a:avLst>
                <a:gd name="adj" fmla="val 11040"/>
              </a:avLst>
            </a:prstGeom>
            <a:solidFill>
              <a:srgbClr val="FFC758"/>
            </a:solidFill>
            <a:ln>
              <a:solidFill>
                <a:srgbClr val="251A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бъект 2">
              <a:extLst>
                <a:ext uri="{FF2B5EF4-FFF2-40B4-BE49-F238E27FC236}">
                  <a16:creationId xmlns:a16="http://schemas.microsoft.com/office/drawing/2014/main" id="{06258757-58F3-7F13-6F64-5F37555103C7}"/>
                </a:ext>
              </a:extLst>
            </p:cNvPr>
            <p:cNvSpPr txBox="1">
              <a:spLocks/>
            </p:cNvSpPr>
            <p:nvPr/>
          </p:nvSpPr>
          <p:spPr>
            <a:xfrm>
              <a:off x="1510277" y="5930383"/>
              <a:ext cx="9198337" cy="56867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600"/>
                </a:lnSpc>
                <a:buNone/>
              </a:pPr>
              <a:r>
                <a:rPr lang="ru-RU" sz="1600" b="1" dirty="0">
                  <a:solidFill>
                    <a:schemeClr val="bg1"/>
                  </a:solidFill>
                </a:rPr>
                <a:t>2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301F46C-79DA-8AC2-204B-434AC6EDBACA}"/>
              </a:ext>
            </a:extLst>
          </p:cNvPr>
          <p:cNvGrpSpPr/>
          <p:nvPr/>
        </p:nvGrpSpPr>
        <p:grpSpPr>
          <a:xfrm>
            <a:off x="6780668" y="2617325"/>
            <a:ext cx="2365782" cy="506500"/>
            <a:chOff x="1510273" y="5753141"/>
            <a:chExt cx="9198341" cy="884536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382BCFA-F2A2-2407-EA57-0A1980F0521D}"/>
                </a:ext>
              </a:extLst>
            </p:cNvPr>
            <p:cNvSpPr/>
            <p:nvPr/>
          </p:nvSpPr>
          <p:spPr>
            <a:xfrm rot="5400000">
              <a:off x="5667175" y="1596239"/>
              <a:ext cx="884536" cy="9198339"/>
            </a:xfrm>
            <a:prstGeom prst="roundRect">
              <a:avLst>
                <a:gd name="adj" fmla="val 11040"/>
              </a:avLst>
            </a:prstGeom>
            <a:solidFill>
              <a:srgbClr val="3A76BB"/>
            </a:solidFill>
            <a:ln>
              <a:solidFill>
                <a:srgbClr val="251A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бъект 2">
              <a:extLst>
                <a:ext uri="{FF2B5EF4-FFF2-40B4-BE49-F238E27FC236}">
                  <a16:creationId xmlns:a16="http://schemas.microsoft.com/office/drawing/2014/main" id="{0A7EDDF9-57F5-97A0-4CC5-C18D6518EE1C}"/>
                </a:ext>
              </a:extLst>
            </p:cNvPr>
            <p:cNvSpPr txBox="1">
              <a:spLocks/>
            </p:cNvSpPr>
            <p:nvPr/>
          </p:nvSpPr>
          <p:spPr>
            <a:xfrm>
              <a:off x="1510277" y="5930383"/>
              <a:ext cx="9198337" cy="568677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600"/>
                </a:lnSpc>
                <a:buNone/>
              </a:pPr>
              <a:r>
                <a:rPr lang="ru-RU" sz="1600" b="1" dirty="0">
                  <a:solidFill>
                    <a:schemeClr val="bg1"/>
                  </a:solidFill>
                </a:rPr>
                <a:t>3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EB99CE8D-2C05-2409-F4F1-D1E8A9626537}"/>
              </a:ext>
            </a:extLst>
          </p:cNvPr>
          <p:cNvGrpSpPr/>
          <p:nvPr/>
        </p:nvGrpSpPr>
        <p:grpSpPr>
          <a:xfrm>
            <a:off x="10060537" y="2617325"/>
            <a:ext cx="1604557" cy="506500"/>
            <a:chOff x="1510273" y="5753141"/>
            <a:chExt cx="9198341" cy="884536"/>
          </a:xfrm>
          <a:solidFill>
            <a:srgbClr val="F2673A"/>
          </a:solidFill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126A5A10-1CBD-0606-63D8-1B8DACA73B24}"/>
                </a:ext>
              </a:extLst>
            </p:cNvPr>
            <p:cNvSpPr/>
            <p:nvPr/>
          </p:nvSpPr>
          <p:spPr>
            <a:xfrm rot="5400000">
              <a:off x="5667175" y="1596239"/>
              <a:ext cx="884536" cy="9198339"/>
            </a:xfrm>
            <a:prstGeom prst="roundRect">
              <a:avLst>
                <a:gd name="adj" fmla="val 11040"/>
              </a:avLst>
            </a:prstGeom>
            <a:grpFill/>
            <a:ln>
              <a:solidFill>
                <a:srgbClr val="251A3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бъект 2">
              <a:extLst>
                <a:ext uri="{FF2B5EF4-FFF2-40B4-BE49-F238E27FC236}">
                  <a16:creationId xmlns:a16="http://schemas.microsoft.com/office/drawing/2014/main" id="{77945350-1E97-1AC3-A516-E7C2C7B554CF}"/>
                </a:ext>
              </a:extLst>
            </p:cNvPr>
            <p:cNvSpPr txBox="1">
              <a:spLocks/>
            </p:cNvSpPr>
            <p:nvPr/>
          </p:nvSpPr>
          <p:spPr>
            <a:xfrm>
              <a:off x="1510277" y="5930383"/>
              <a:ext cx="9198337" cy="56867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ts val="1600"/>
                </a:lnSpc>
                <a:buNone/>
              </a:pPr>
              <a:r>
                <a:rPr lang="ru-RU" sz="1600" b="1" dirty="0">
                  <a:solidFill>
                    <a:schemeClr val="bg1"/>
                  </a:solidFill>
                </a:rPr>
                <a:t>4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84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E95B38D-B4DC-53A9-6ACE-A2E5DF092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02839" y="156957"/>
            <a:ext cx="1863483" cy="1775642"/>
          </a:xfrm>
          <a:prstGeom prst="rect">
            <a:avLst/>
          </a:prstGeom>
        </p:spPr>
      </p:pic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3C149770-7F89-EB6A-6BAC-23FBFCC9FFCC}"/>
              </a:ext>
            </a:extLst>
          </p:cNvPr>
          <p:cNvSpPr/>
          <p:nvPr/>
        </p:nvSpPr>
        <p:spPr>
          <a:xfrm>
            <a:off x="6181074" y="1832308"/>
            <a:ext cx="5585248" cy="481157"/>
          </a:xfrm>
          <a:prstGeom prst="roundRect">
            <a:avLst>
              <a:gd name="adj" fmla="val 50000"/>
            </a:avLst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: скругленные углы 119">
            <a:extLst>
              <a:ext uri="{FF2B5EF4-FFF2-40B4-BE49-F238E27FC236}">
                <a16:creationId xmlns:a16="http://schemas.microsoft.com/office/drawing/2014/main" id="{92D635F2-976F-082D-5AAD-AE4D23AA0161}"/>
              </a:ext>
            </a:extLst>
          </p:cNvPr>
          <p:cNvSpPr/>
          <p:nvPr/>
        </p:nvSpPr>
        <p:spPr>
          <a:xfrm>
            <a:off x="718324" y="1832308"/>
            <a:ext cx="5305158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217B79F-3F73-4AB7-8033-D841BA9E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9</a:t>
            </a:fld>
            <a:endParaRPr lang="ru-RU" dirty="0"/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5531BDBA-06E8-4AD4-A690-BAEC2E90602F}"/>
              </a:ext>
            </a:extLst>
          </p:cNvPr>
          <p:cNvSpPr txBox="1">
            <a:spLocks/>
          </p:cNvSpPr>
          <p:nvPr/>
        </p:nvSpPr>
        <p:spPr>
          <a:xfrm>
            <a:off x="630047" y="6547102"/>
            <a:ext cx="1403148" cy="30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Источник: СФР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A90827-14EE-D845-B338-C4CFA62E97EC}"/>
              </a:ext>
            </a:extLst>
          </p:cNvPr>
          <p:cNvSpPr txBox="1"/>
          <p:nvPr/>
        </p:nvSpPr>
        <p:spPr>
          <a:xfrm>
            <a:off x="1251231" y="5016194"/>
            <a:ext cx="4893415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marR="0" lvl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Учитываются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в рублях, а не в пенсионных коэффициентах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A90827-14EE-D845-B338-C4CFA62E97EC}"/>
              </a:ext>
            </a:extLst>
          </p:cNvPr>
          <p:cNvSpPr txBox="1"/>
          <p:nvPr/>
        </p:nvSpPr>
        <p:spPr>
          <a:xfrm>
            <a:off x="1251231" y="5886338"/>
            <a:ext cx="4693348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Ежегодное увеличение за счёт инвестиционного дохода НПФ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7158D6B-8F46-A67B-A64C-DE96A63432CC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ПЕНСИОННЫЕ НАКОПЛЕНИЯ 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У ГРАЖДАН 1967 – 1997 Г.Р.</a:t>
            </a:r>
          </a:p>
        </p:txBody>
      </p:sp>
      <p:sp>
        <p:nvSpPr>
          <p:cNvPr id="7" name="Прямоугольник: скругленные углы 20">
            <a:extLst>
              <a:ext uri="{FF2B5EF4-FFF2-40B4-BE49-F238E27FC236}">
                <a16:creationId xmlns:a16="http://schemas.microsoft.com/office/drawing/2014/main" id="{70AB4B73-F4DD-B4BF-1681-72FB75729D5B}"/>
              </a:ext>
            </a:extLst>
          </p:cNvPr>
          <p:cNvSpPr/>
          <p:nvPr/>
        </p:nvSpPr>
        <p:spPr bwMode="auto">
          <a:xfrm>
            <a:off x="1059516" y="2898957"/>
            <a:ext cx="10400117" cy="45719"/>
          </a:xfrm>
          <a:prstGeom prst="roundRect">
            <a:avLst>
              <a:gd name="adj" fmla="val 26462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00FA9C-246F-D8B4-D58E-4984FCDD274C}"/>
              </a:ext>
            </a:extLst>
          </p:cNvPr>
          <p:cNvSpPr/>
          <p:nvPr/>
        </p:nvSpPr>
        <p:spPr bwMode="auto">
          <a:xfrm>
            <a:off x="561864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2002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3D38C8-C39A-16B5-7D3D-E568B0B71778}"/>
              </a:ext>
            </a:extLst>
          </p:cNvPr>
          <p:cNvSpPr/>
          <p:nvPr/>
        </p:nvSpPr>
        <p:spPr bwMode="auto">
          <a:xfrm>
            <a:off x="5630179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2014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F79BA7B-823E-E2C6-689E-EA11850F8D07}"/>
              </a:ext>
            </a:extLst>
          </p:cNvPr>
          <p:cNvSpPr/>
          <p:nvPr/>
        </p:nvSpPr>
        <p:spPr bwMode="auto">
          <a:xfrm>
            <a:off x="11055458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2024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EE84F0D-790B-7F97-CC4C-0C5533867E1D}"/>
              </a:ext>
            </a:extLst>
          </p:cNvPr>
          <p:cNvSpPr/>
          <p:nvPr/>
        </p:nvSpPr>
        <p:spPr bwMode="auto">
          <a:xfrm>
            <a:off x="873895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265D2EE-5FEC-DCCC-F377-FB6906348FBC}"/>
              </a:ext>
            </a:extLst>
          </p:cNvPr>
          <p:cNvSpPr/>
          <p:nvPr/>
        </p:nvSpPr>
        <p:spPr bwMode="auto">
          <a:xfrm>
            <a:off x="5944580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47B5534-4411-9393-E94E-BF9B3ADE91F7}"/>
              </a:ext>
            </a:extLst>
          </p:cNvPr>
          <p:cNvSpPr/>
          <p:nvPr/>
        </p:nvSpPr>
        <p:spPr bwMode="auto">
          <a:xfrm>
            <a:off x="11367490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Google Shape;362;p6">
            <a:extLst>
              <a:ext uri="{FF2B5EF4-FFF2-40B4-BE49-F238E27FC236}">
                <a16:creationId xmlns:a16="http://schemas.microsoft.com/office/drawing/2014/main" id="{96626712-B74C-7A63-B7E8-B3821D3532F5}"/>
              </a:ext>
            </a:extLst>
          </p:cNvPr>
          <p:cNvSpPr/>
          <p:nvPr/>
        </p:nvSpPr>
        <p:spPr bwMode="auto">
          <a:xfrm>
            <a:off x="698807" y="1832309"/>
            <a:ext cx="514099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Активное пополнение счетов граждан</a:t>
            </a:r>
          </a:p>
        </p:txBody>
      </p:sp>
      <p:sp>
        <p:nvSpPr>
          <p:cNvPr id="15" name="Google Shape;362;p6">
            <a:extLst>
              <a:ext uri="{FF2B5EF4-FFF2-40B4-BE49-F238E27FC236}">
                <a16:creationId xmlns:a16="http://schemas.microsoft.com/office/drawing/2014/main" id="{870C1E26-9368-33CF-7B68-5B87A0F7C384}"/>
              </a:ext>
            </a:extLst>
          </p:cNvPr>
          <p:cNvSpPr/>
          <p:nvPr/>
        </p:nvSpPr>
        <p:spPr bwMode="auto">
          <a:xfrm>
            <a:off x="7000142" y="1832309"/>
            <a:ext cx="370595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МОРАТОРИЙ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7040867-255E-E768-DEB9-C95C38822B8E}"/>
              </a:ext>
            </a:extLst>
          </p:cNvPr>
          <p:cNvCxnSpPr>
            <a:cxnSpLocks/>
          </p:cNvCxnSpPr>
          <p:nvPr/>
        </p:nvCxnSpPr>
        <p:spPr bwMode="auto">
          <a:xfrm>
            <a:off x="6073914" y="3219954"/>
            <a:ext cx="0" cy="1331098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331;g277b4458855_0_0">
            <a:extLst>
              <a:ext uri="{FF2B5EF4-FFF2-40B4-BE49-F238E27FC236}">
                <a16:creationId xmlns:a16="http://schemas.microsoft.com/office/drawing/2014/main" id="{33E82F37-9A06-4BE4-EA7C-BFC0E40FC77B}"/>
              </a:ext>
            </a:extLst>
          </p:cNvPr>
          <p:cNvSpPr/>
          <p:nvPr/>
        </p:nvSpPr>
        <p:spPr bwMode="auto">
          <a:xfrm>
            <a:off x="6444345" y="3104058"/>
            <a:ext cx="5185792" cy="153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3A76BB"/>
                </a:solidFill>
                <a:latin typeface="Arial"/>
                <a:ea typeface="Arial"/>
                <a:cs typeface="Arial"/>
              </a:rPr>
              <a:t>22</a:t>
            </a:r>
            <a:r>
              <a:rPr lang="ru-RU" sz="1600" b="1" i="0" u="none" strike="noStrike" cap="none" dirty="0">
                <a:solidFill>
                  <a:srgbClr val="3A76BB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dirty="0"/>
              <a:t>—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страховые взносы работодателя в СФР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Пополняется только инвестиционным доходом</a:t>
            </a:r>
          </a:p>
        </p:txBody>
      </p:sp>
      <p:sp>
        <p:nvSpPr>
          <p:cNvPr id="18" name="Google Shape;331;g277b4458855_0_0">
            <a:extLst>
              <a:ext uri="{FF2B5EF4-FFF2-40B4-BE49-F238E27FC236}">
                <a16:creationId xmlns:a16="http://schemas.microsoft.com/office/drawing/2014/main" id="{7FD513A2-351B-4612-98F3-0201607B8D00}"/>
              </a:ext>
            </a:extLst>
          </p:cNvPr>
          <p:cNvSpPr/>
          <p:nvPr/>
        </p:nvSpPr>
        <p:spPr bwMode="auto">
          <a:xfrm>
            <a:off x="932939" y="3104058"/>
            <a:ext cx="5011641" cy="144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16</a:t>
            </a:r>
            <a:r>
              <a:rPr lang="ru-RU" sz="16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dirty="0"/>
              <a:t>—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страховые взносы работодателя в СФР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6</a:t>
            </a:r>
            <a:r>
              <a:rPr lang="ru-RU" sz="16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 заработной платы </a:t>
            </a:r>
            <a:r>
              <a:rPr lang="ru-RU" sz="1600" dirty="0"/>
              <a:t>—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отчисления </a:t>
            </a:r>
            <a:b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накопительную часть пенсии (ОПС) — находятся в НПФ/СФР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F651598-03EA-0FB7-3C48-335F1AE53FDA}"/>
              </a:ext>
            </a:extLst>
          </p:cNvPr>
          <p:cNvCxnSpPr>
            <a:cxnSpLocks/>
          </p:cNvCxnSpPr>
          <p:nvPr/>
        </p:nvCxnSpPr>
        <p:spPr>
          <a:xfrm>
            <a:off x="732873" y="4708817"/>
            <a:ext cx="11033449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2CBC47A0-7639-A7D2-D0A0-E21CFB477761}"/>
              </a:ext>
            </a:extLst>
          </p:cNvPr>
          <p:cNvGrpSpPr/>
          <p:nvPr/>
        </p:nvGrpSpPr>
        <p:grpSpPr>
          <a:xfrm>
            <a:off x="718325" y="4894221"/>
            <a:ext cx="730250" cy="730250"/>
            <a:chOff x="1239804" y="3012475"/>
            <a:chExt cx="799591" cy="799591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69330A29-9274-BEA3-4569-CD931C7BC6BC}"/>
                </a:ext>
              </a:extLst>
            </p:cNvPr>
            <p:cNvSpPr/>
            <p:nvPr/>
          </p:nvSpPr>
          <p:spPr>
            <a:xfrm>
              <a:off x="1239804" y="3012475"/>
              <a:ext cx="799591" cy="799591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2FC6E5C4-713D-3783-F788-6F29189FFB91}"/>
                </a:ext>
              </a:extLst>
            </p:cNvPr>
            <p:cNvGrpSpPr/>
            <p:nvPr/>
          </p:nvGrpSpPr>
          <p:grpSpPr>
            <a:xfrm>
              <a:off x="1395240" y="3178964"/>
              <a:ext cx="488718" cy="466612"/>
              <a:chOff x="7390435" y="3215893"/>
              <a:chExt cx="372073" cy="355244"/>
            </a:xfrm>
          </p:grpSpPr>
          <p:grpSp>
            <p:nvGrpSpPr>
              <p:cNvPr id="28" name="Google Shape;943;p33">
                <a:extLst>
                  <a:ext uri="{FF2B5EF4-FFF2-40B4-BE49-F238E27FC236}">
                    <a16:creationId xmlns:a16="http://schemas.microsoft.com/office/drawing/2014/main" id="{D7ABACCA-AC1E-7B96-E001-7F2AE0EEE178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30" name="Google Shape;944;p33">
                  <a:extLst>
                    <a:ext uri="{FF2B5EF4-FFF2-40B4-BE49-F238E27FC236}">
                      <a16:creationId xmlns:a16="http://schemas.microsoft.com/office/drawing/2014/main" id="{6A351501-0451-F849-7005-DB0005C9F432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945;p33">
                  <a:extLst>
                    <a:ext uri="{FF2B5EF4-FFF2-40B4-BE49-F238E27FC236}">
                      <a16:creationId xmlns:a16="http://schemas.microsoft.com/office/drawing/2014/main" id="{5AC66E78-F9AA-BE9A-4131-958A88F45B0E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946;p33">
                  <a:extLst>
                    <a:ext uri="{FF2B5EF4-FFF2-40B4-BE49-F238E27FC236}">
                      <a16:creationId xmlns:a16="http://schemas.microsoft.com/office/drawing/2014/main" id="{754131BC-0107-8EF5-6A7E-0B5AF0BD148E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947;p33">
                  <a:extLst>
                    <a:ext uri="{FF2B5EF4-FFF2-40B4-BE49-F238E27FC236}">
                      <a16:creationId xmlns:a16="http://schemas.microsoft.com/office/drawing/2014/main" id="{73249C39-4B55-2575-6C8B-244B86C16D61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948;p33">
                  <a:extLst>
                    <a:ext uri="{FF2B5EF4-FFF2-40B4-BE49-F238E27FC236}">
                      <a16:creationId xmlns:a16="http://schemas.microsoft.com/office/drawing/2014/main" id="{538E39E9-E537-A9D2-94A1-CBA0A3167528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FDB8F634-DC16-D3B3-5539-2917FAD407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  <p:sp>
        <p:nvSpPr>
          <p:cNvPr id="77" name="Овал 76">
            <a:extLst>
              <a:ext uri="{FF2B5EF4-FFF2-40B4-BE49-F238E27FC236}">
                <a16:creationId xmlns:a16="http://schemas.microsoft.com/office/drawing/2014/main" id="{33547000-69B5-A2CC-54B0-E8E729D83DDE}"/>
              </a:ext>
            </a:extLst>
          </p:cNvPr>
          <p:cNvSpPr/>
          <p:nvPr/>
        </p:nvSpPr>
        <p:spPr>
          <a:xfrm>
            <a:off x="718325" y="5754787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46D4E1C2-A059-BDEF-F784-2C93B2A27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3495" y="5929357"/>
            <a:ext cx="379126" cy="38111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D72AFB37-1394-0F81-D36E-A4A4EE206CBE}"/>
              </a:ext>
            </a:extLst>
          </p:cNvPr>
          <p:cNvSpPr txBox="1"/>
          <p:nvPr/>
        </p:nvSpPr>
        <p:spPr>
          <a:xfrm>
            <a:off x="6780328" y="5016194"/>
            <a:ext cx="5039218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marR="0" lvl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Дополнительное увеличение за счет материнского капитала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D804A78-9FB6-4831-36C4-9F356C0C9256}"/>
              </a:ext>
            </a:extLst>
          </p:cNvPr>
          <p:cNvSpPr txBox="1"/>
          <p:nvPr/>
        </p:nvSpPr>
        <p:spPr>
          <a:xfrm>
            <a:off x="6780328" y="6001754"/>
            <a:ext cx="4587162" cy="323165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Наследуется на этапе накопления</a:t>
            </a:r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BFE40804-9361-D5EE-AEBD-F0D88582ECCB}"/>
              </a:ext>
            </a:extLst>
          </p:cNvPr>
          <p:cNvSpPr/>
          <p:nvPr/>
        </p:nvSpPr>
        <p:spPr>
          <a:xfrm>
            <a:off x="6247422" y="4894221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id="{DA9C1BB5-E195-4B16-BC17-57DC66DCC5DF}"/>
              </a:ext>
            </a:extLst>
          </p:cNvPr>
          <p:cNvSpPr/>
          <p:nvPr/>
        </p:nvSpPr>
        <p:spPr>
          <a:xfrm>
            <a:off x="6247422" y="5754787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DACA48CD-0854-F565-61DB-2ACB285EE88A}"/>
              </a:ext>
            </a:extLst>
          </p:cNvPr>
          <p:cNvGrpSpPr/>
          <p:nvPr/>
        </p:nvGrpSpPr>
        <p:grpSpPr>
          <a:xfrm>
            <a:off x="6404621" y="5060017"/>
            <a:ext cx="416087" cy="405180"/>
            <a:chOff x="12502947" y="3796897"/>
            <a:chExt cx="374328" cy="364516"/>
          </a:xfrm>
        </p:grpSpPr>
        <p:grpSp>
          <p:nvGrpSpPr>
            <p:cNvPr id="108" name="Google Shape;1010;p33">
              <a:extLst>
                <a:ext uri="{FF2B5EF4-FFF2-40B4-BE49-F238E27FC236}">
                  <a16:creationId xmlns:a16="http://schemas.microsoft.com/office/drawing/2014/main" id="{BFA5B5F4-6349-83F6-B24B-568E8D159C0A}"/>
                </a:ext>
              </a:extLst>
            </p:cNvPr>
            <p:cNvGrpSpPr/>
            <p:nvPr/>
          </p:nvGrpSpPr>
          <p:grpSpPr>
            <a:xfrm>
              <a:off x="12502947" y="3796897"/>
              <a:ext cx="159950" cy="364516"/>
              <a:chOff x="6410063" y="4135124"/>
              <a:chExt cx="159950" cy="364516"/>
            </a:xfrm>
          </p:grpSpPr>
          <p:sp>
            <p:nvSpPr>
              <p:cNvPr id="109" name="Google Shape;1011;p33">
                <a:extLst>
                  <a:ext uri="{FF2B5EF4-FFF2-40B4-BE49-F238E27FC236}">
                    <a16:creationId xmlns:a16="http://schemas.microsoft.com/office/drawing/2014/main" id="{993D2037-B3E9-DF1E-F276-D24BC9F95B64}"/>
                  </a:ext>
                </a:extLst>
              </p:cNvPr>
              <p:cNvSpPr/>
              <p:nvPr/>
            </p:nvSpPr>
            <p:spPr>
              <a:xfrm>
                <a:off x="6493991" y="4299202"/>
                <a:ext cx="36328" cy="200438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6312" extrusionOk="0">
                    <a:moveTo>
                      <a:pt x="965" y="1"/>
                    </a:moveTo>
                    <a:cubicBezTo>
                      <a:pt x="882" y="1"/>
                      <a:pt x="810" y="72"/>
                      <a:pt x="810" y="168"/>
                    </a:cubicBezTo>
                    <a:lnTo>
                      <a:pt x="810" y="5716"/>
                    </a:lnTo>
                    <a:cubicBezTo>
                      <a:pt x="810" y="5847"/>
                      <a:pt x="703" y="5954"/>
                      <a:pt x="584" y="5966"/>
                    </a:cubicBezTo>
                    <a:cubicBezTo>
                      <a:pt x="453" y="5966"/>
                      <a:pt x="334" y="5859"/>
                      <a:pt x="334" y="5728"/>
                    </a:cubicBezTo>
                    <a:lnTo>
                      <a:pt x="334" y="4656"/>
                    </a:lnTo>
                    <a:cubicBezTo>
                      <a:pt x="334" y="4573"/>
                      <a:pt x="251" y="4490"/>
                      <a:pt x="167" y="4490"/>
                    </a:cubicBezTo>
                    <a:cubicBezTo>
                      <a:pt x="72" y="4490"/>
                      <a:pt x="1" y="4573"/>
                      <a:pt x="1" y="4656"/>
                    </a:cubicBezTo>
                    <a:lnTo>
                      <a:pt x="1" y="5728"/>
                    </a:lnTo>
                    <a:cubicBezTo>
                      <a:pt x="1" y="5966"/>
                      <a:pt x="167" y="6192"/>
                      <a:pt x="394" y="6276"/>
                    </a:cubicBezTo>
                    <a:cubicBezTo>
                      <a:pt x="453" y="6299"/>
                      <a:pt x="525" y="6311"/>
                      <a:pt x="596" y="6311"/>
                    </a:cubicBezTo>
                    <a:cubicBezTo>
                      <a:pt x="906" y="6299"/>
                      <a:pt x="1144" y="6037"/>
                      <a:pt x="1144" y="5728"/>
                    </a:cubicBezTo>
                    <a:lnTo>
                      <a:pt x="1144" y="180"/>
                    </a:lnTo>
                    <a:cubicBezTo>
                      <a:pt x="1144" y="72"/>
                      <a:pt x="1072" y="1"/>
                      <a:pt x="9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012;p33">
                <a:extLst>
                  <a:ext uri="{FF2B5EF4-FFF2-40B4-BE49-F238E27FC236}">
                    <a16:creationId xmlns:a16="http://schemas.microsoft.com/office/drawing/2014/main" id="{FA6709EA-2E5D-C0DF-8905-0C19FD094AC4}"/>
                  </a:ext>
                </a:extLst>
              </p:cNvPr>
              <p:cNvSpPr/>
              <p:nvPr/>
            </p:nvSpPr>
            <p:spPr>
              <a:xfrm>
                <a:off x="6454297" y="4135124"/>
                <a:ext cx="71099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40" extrusionOk="0">
                    <a:moveTo>
                      <a:pt x="1120" y="346"/>
                    </a:moveTo>
                    <a:cubicBezTo>
                      <a:pt x="1548" y="346"/>
                      <a:pt x="1894" y="679"/>
                      <a:pt x="1894" y="1120"/>
                    </a:cubicBezTo>
                    <a:cubicBezTo>
                      <a:pt x="1894" y="1548"/>
                      <a:pt x="1548" y="1894"/>
                      <a:pt x="1120" y="1894"/>
                    </a:cubicBezTo>
                    <a:cubicBezTo>
                      <a:pt x="691" y="1894"/>
                      <a:pt x="346" y="1548"/>
                      <a:pt x="346" y="1120"/>
                    </a:cubicBezTo>
                    <a:cubicBezTo>
                      <a:pt x="346" y="679"/>
                      <a:pt x="691" y="346"/>
                      <a:pt x="1120" y="346"/>
                    </a:cubicBezTo>
                    <a:close/>
                    <a:moveTo>
                      <a:pt x="1120" y="1"/>
                    </a:moveTo>
                    <a:cubicBezTo>
                      <a:pt x="513" y="1"/>
                      <a:pt x="1" y="513"/>
                      <a:pt x="1" y="1120"/>
                    </a:cubicBezTo>
                    <a:cubicBezTo>
                      <a:pt x="1" y="1727"/>
                      <a:pt x="513" y="2239"/>
                      <a:pt x="1120" y="2239"/>
                    </a:cubicBezTo>
                    <a:cubicBezTo>
                      <a:pt x="1727" y="2239"/>
                      <a:pt x="2239" y="1727"/>
                      <a:pt x="2239" y="1120"/>
                    </a:cubicBezTo>
                    <a:cubicBezTo>
                      <a:pt x="2239" y="513"/>
                      <a:pt x="1727" y="1"/>
                      <a:pt x="1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013;p33">
                <a:extLst>
                  <a:ext uri="{FF2B5EF4-FFF2-40B4-BE49-F238E27FC236}">
                    <a16:creationId xmlns:a16="http://schemas.microsoft.com/office/drawing/2014/main" id="{098E4492-23B2-8630-D3FB-E698C4B4E77D}"/>
                  </a:ext>
                </a:extLst>
              </p:cNvPr>
              <p:cNvSpPr/>
              <p:nvPr/>
            </p:nvSpPr>
            <p:spPr>
              <a:xfrm>
                <a:off x="6410063" y="4252712"/>
                <a:ext cx="94566" cy="246927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7776" extrusionOk="0">
                    <a:moveTo>
                      <a:pt x="1191" y="0"/>
                    </a:moveTo>
                    <a:cubicBezTo>
                      <a:pt x="977" y="0"/>
                      <a:pt x="798" y="179"/>
                      <a:pt x="798" y="393"/>
                    </a:cubicBezTo>
                    <a:lnTo>
                      <a:pt x="798" y="2894"/>
                    </a:lnTo>
                    <a:cubicBezTo>
                      <a:pt x="798" y="3025"/>
                      <a:pt x="691" y="3132"/>
                      <a:pt x="560" y="3132"/>
                    </a:cubicBezTo>
                    <a:cubicBezTo>
                      <a:pt x="429" y="3132"/>
                      <a:pt x="322" y="3025"/>
                      <a:pt x="322" y="2894"/>
                    </a:cubicBezTo>
                    <a:lnTo>
                      <a:pt x="322" y="2275"/>
                    </a:lnTo>
                    <a:cubicBezTo>
                      <a:pt x="322" y="2191"/>
                      <a:pt x="251" y="2120"/>
                      <a:pt x="155" y="2120"/>
                    </a:cubicBezTo>
                    <a:cubicBezTo>
                      <a:pt x="72" y="2120"/>
                      <a:pt x="1" y="2191"/>
                      <a:pt x="1" y="2275"/>
                    </a:cubicBezTo>
                    <a:lnTo>
                      <a:pt x="1" y="2894"/>
                    </a:lnTo>
                    <a:cubicBezTo>
                      <a:pt x="1" y="3203"/>
                      <a:pt x="251" y="3465"/>
                      <a:pt x="572" y="3465"/>
                    </a:cubicBezTo>
                    <a:cubicBezTo>
                      <a:pt x="894" y="3465"/>
                      <a:pt x="1156" y="3215"/>
                      <a:pt x="1156" y="2894"/>
                    </a:cubicBezTo>
                    <a:lnTo>
                      <a:pt x="1156" y="393"/>
                    </a:lnTo>
                    <a:cubicBezTo>
                      <a:pt x="1156" y="358"/>
                      <a:pt x="1191" y="334"/>
                      <a:pt x="1215" y="334"/>
                    </a:cubicBezTo>
                    <a:cubicBezTo>
                      <a:pt x="1251" y="334"/>
                      <a:pt x="1275" y="358"/>
                      <a:pt x="1275" y="393"/>
                    </a:cubicBezTo>
                    <a:lnTo>
                      <a:pt x="1275" y="7192"/>
                    </a:lnTo>
                    <a:cubicBezTo>
                      <a:pt x="1275" y="7501"/>
                      <a:pt x="1525" y="7775"/>
                      <a:pt x="1858" y="7775"/>
                    </a:cubicBezTo>
                    <a:cubicBezTo>
                      <a:pt x="2168" y="7775"/>
                      <a:pt x="2441" y="7513"/>
                      <a:pt x="2441" y="7192"/>
                    </a:cubicBezTo>
                    <a:lnTo>
                      <a:pt x="2441" y="4251"/>
                    </a:lnTo>
                    <a:cubicBezTo>
                      <a:pt x="2441" y="4168"/>
                      <a:pt x="2501" y="4132"/>
                      <a:pt x="2560" y="4132"/>
                    </a:cubicBezTo>
                    <a:cubicBezTo>
                      <a:pt x="2632" y="4132"/>
                      <a:pt x="2680" y="4191"/>
                      <a:pt x="2680" y="4251"/>
                    </a:cubicBezTo>
                    <a:lnTo>
                      <a:pt x="2644" y="5442"/>
                    </a:lnTo>
                    <a:cubicBezTo>
                      <a:pt x="2644" y="5525"/>
                      <a:pt x="2715" y="5596"/>
                      <a:pt x="2810" y="5596"/>
                    </a:cubicBezTo>
                    <a:cubicBezTo>
                      <a:pt x="2894" y="5596"/>
                      <a:pt x="2977" y="5525"/>
                      <a:pt x="2977" y="5442"/>
                    </a:cubicBezTo>
                    <a:lnTo>
                      <a:pt x="2977" y="4251"/>
                    </a:lnTo>
                    <a:cubicBezTo>
                      <a:pt x="2977" y="3989"/>
                      <a:pt x="2763" y="3787"/>
                      <a:pt x="2513" y="3787"/>
                    </a:cubicBezTo>
                    <a:cubicBezTo>
                      <a:pt x="2263" y="3787"/>
                      <a:pt x="2048" y="3989"/>
                      <a:pt x="2048" y="4251"/>
                    </a:cubicBezTo>
                    <a:lnTo>
                      <a:pt x="2048" y="7192"/>
                    </a:lnTo>
                    <a:cubicBezTo>
                      <a:pt x="2048" y="7323"/>
                      <a:pt x="1941" y="7430"/>
                      <a:pt x="1810" y="7430"/>
                    </a:cubicBezTo>
                    <a:cubicBezTo>
                      <a:pt x="1679" y="7430"/>
                      <a:pt x="1572" y="7323"/>
                      <a:pt x="1572" y="7192"/>
                    </a:cubicBezTo>
                    <a:lnTo>
                      <a:pt x="1572" y="393"/>
                    </a:lnTo>
                    <a:cubicBezTo>
                      <a:pt x="1572" y="179"/>
                      <a:pt x="1394" y="0"/>
                      <a:pt x="1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014;p33">
                <a:extLst>
                  <a:ext uri="{FF2B5EF4-FFF2-40B4-BE49-F238E27FC236}">
                    <a16:creationId xmlns:a16="http://schemas.microsoft.com/office/drawing/2014/main" id="{604F36C2-EEBE-1FDC-F1C0-399E9F4DD771}"/>
                  </a:ext>
                </a:extLst>
              </p:cNvPr>
              <p:cNvSpPr/>
              <p:nvPr/>
            </p:nvSpPr>
            <p:spPr>
              <a:xfrm>
                <a:off x="6410063" y="4212638"/>
                <a:ext cx="159950" cy="150519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740" extrusionOk="0">
                    <a:moveTo>
                      <a:pt x="1429" y="0"/>
                    </a:moveTo>
                    <a:cubicBezTo>
                      <a:pt x="632" y="0"/>
                      <a:pt x="1" y="643"/>
                      <a:pt x="1" y="1429"/>
                    </a:cubicBezTo>
                    <a:lnTo>
                      <a:pt x="1" y="2858"/>
                    </a:lnTo>
                    <a:cubicBezTo>
                      <a:pt x="1" y="2953"/>
                      <a:pt x="72" y="3025"/>
                      <a:pt x="155" y="3025"/>
                    </a:cubicBezTo>
                    <a:cubicBezTo>
                      <a:pt x="251" y="3025"/>
                      <a:pt x="322" y="2953"/>
                      <a:pt x="322" y="2858"/>
                    </a:cubicBezTo>
                    <a:lnTo>
                      <a:pt x="322" y="1429"/>
                    </a:lnTo>
                    <a:cubicBezTo>
                      <a:pt x="322" y="822"/>
                      <a:pt x="810" y="334"/>
                      <a:pt x="1429" y="334"/>
                    </a:cubicBezTo>
                    <a:lnTo>
                      <a:pt x="3608" y="334"/>
                    </a:lnTo>
                    <a:cubicBezTo>
                      <a:pt x="4227" y="334"/>
                      <a:pt x="4715" y="822"/>
                      <a:pt x="4715" y="1429"/>
                    </a:cubicBezTo>
                    <a:lnTo>
                      <a:pt x="4715" y="4144"/>
                    </a:lnTo>
                    <a:cubicBezTo>
                      <a:pt x="4715" y="4275"/>
                      <a:pt x="4608" y="4382"/>
                      <a:pt x="4489" y="4394"/>
                    </a:cubicBezTo>
                    <a:cubicBezTo>
                      <a:pt x="4358" y="4394"/>
                      <a:pt x="4239" y="4287"/>
                      <a:pt x="4239" y="4156"/>
                    </a:cubicBezTo>
                    <a:lnTo>
                      <a:pt x="4239" y="1655"/>
                    </a:lnTo>
                    <a:cubicBezTo>
                      <a:pt x="4239" y="1441"/>
                      <a:pt x="4061" y="1262"/>
                      <a:pt x="3846" y="1262"/>
                    </a:cubicBezTo>
                    <a:cubicBezTo>
                      <a:pt x="3644" y="1262"/>
                      <a:pt x="3465" y="1441"/>
                      <a:pt x="3465" y="1655"/>
                    </a:cubicBezTo>
                    <a:lnTo>
                      <a:pt x="3465" y="2239"/>
                    </a:lnTo>
                    <a:cubicBezTo>
                      <a:pt x="3465" y="2322"/>
                      <a:pt x="3537" y="2394"/>
                      <a:pt x="3632" y="2394"/>
                    </a:cubicBezTo>
                    <a:cubicBezTo>
                      <a:pt x="3715" y="2394"/>
                      <a:pt x="3787" y="2322"/>
                      <a:pt x="3787" y="2239"/>
                    </a:cubicBezTo>
                    <a:lnTo>
                      <a:pt x="3787" y="1655"/>
                    </a:lnTo>
                    <a:cubicBezTo>
                      <a:pt x="3787" y="1620"/>
                      <a:pt x="3814" y="1602"/>
                      <a:pt x="3840" y="1602"/>
                    </a:cubicBezTo>
                    <a:cubicBezTo>
                      <a:pt x="3867" y="1602"/>
                      <a:pt x="3894" y="1620"/>
                      <a:pt x="3894" y="1655"/>
                    </a:cubicBezTo>
                    <a:lnTo>
                      <a:pt x="3894" y="4156"/>
                    </a:lnTo>
                    <a:cubicBezTo>
                      <a:pt x="3894" y="4382"/>
                      <a:pt x="4049" y="4596"/>
                      <a:pt x="4251" y="4691"/>
                    </a:cubicBezTo>
                    <a:cubicBezTo>
                      <a:pt x="4323" y="4715"/>
                      <a:pt x="4406" y="4739"/>
                      <a:pt x="4489" y="4739"/>
                    </a:cubicBezTo>
                    <a:cubicBezTo>
                      <a:pt x="4799" y="4715"/>
                      <a:pt x="5037" y="4465"/>
                      <a:pt x="5037" y="4156"/>
                    </a:cubicBezTo>
                    <a:lnTo>
                      <a:pt x="5037" y="1429"/>
                    </a:lnTo>
                    <a:cubicBezTo>
                      <a:pt x="5037" y="643"/>
                      <a:pt x="4406" y="0"/>
                      <a:pt x="36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" name="Google Shape;1015;p33">
              <a:extLst>
                <a:ext uri="{FF2B5EF4-FFF2-40B4-BE49-F238E27FC236}">
                  <a16:creationId xmlns:a16="http://schemas.microsoft.com/office/drawing/2014/main" id="{ACB6B4D6-1245-5A31-80E0-5AEE1E1E2435}"/>
                </a:ext>
              </a:extLst>
            </p:cNvPr>
            <p:cNvGrpSpPr/>
            <p:nvPr/>
          </p:nvGrpSpPr>
          <p:grpSpPr>
            <a:xfrm>
              <a:off x="12662897" y="3797278"/>
              <a:ext cx="214378" cy="364135"/>
              <a:chOff x="6924652" y="4135505"/>
              <a:chExt cx="214378" cy="364135"/>
            </a:xfrm>
          </p:grpSpPr>
          <p:sp>
            <p:nvSpPr>
              <p:cNvPr id="114" name="Google Shape;1016;p33">
                <a:extLst>
                  <a:ext uri="{FF2B5EF4-FFF2-40B4-BE49-F238E27FC236}">
                    <a16:creationId xmlns:a16="http://schemas.microsoft.com/office/drawing/2014/main" id="{7739B42C-7FF5-2320-1CAC-C4BB1BA1D266}"/>
                  </a:ext>
                </a:extLst>
              </p:cNvPr>
              <p:cNvSpPr/>
              <p:nvPr/>
            </p:nvSpPr>
            <p:spPr>
              <a:xfrm>
                <a:off x="6996482" y="4135505"/>
                <a:ext cx="70718" cy="7109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39" extrusionOk="0">
                    <a:moveTo>
                      <a:pt x="1119" y="346"/>
                    </a:moveTo>
                    <a:cubicBezTo>
                      <a:pt x="1548" y="346"/>
                      <a:pt x="1893" y="691"/>
                      <a:pt x="1893" y="1120"/>
                    </a:cubicBezTo>
                    <a:cubicBezTo>
                      <a:pt x="1893" y="1548"/>
                      <a:pt x="1548" y="1894"/>
                      <a:pt x="1119" y="1894"/>
                    </a:cubicBezTo>
                    <a:cubicBezTo>
                      <a:pt x="679" y="1894"/>
                      <a:pt x="345" y="1548"/>
                      <a:pt x="345" y="1120"/>
                    </a:cubicBezTo>
                    <a:cubicBezTo>
                      <a:pt x="345" y="691"/>
                      <a:pt x="703" y="346"/>
                      <a:pt x="1119" y="346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12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017;p33">
                <a:extLst>
                  <a:ext uri="{FF2B5EF4-FFF2-40B4-BE49-F238E27FC236}">
                    <a16:creationId xmlns:a16="http://schemas.microsoft.com/office/drawing/2014/main" id="{9A214F48-2813-ADE6-3CB5-C2E7F1F3B0DF}"/>
                  </a:ext>
                </a:extLst>
              </p:cNvPr>
              <p:cNvSpPr/>
              <p:nvPr/>
            </p:nvSpPr>
            <p:spPr>
              <a:xfrm>
                <a:off x="7018012" y="4345183"/>
                <a:ext cx="88882" cy="154456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864" extrusionOk="0">
                    <a:moveTo>
                      <a:pt x="2293" y="0"/>
                    </a:moveTo>
                    <a:cubicBezTo>
                      <a:pt x="2280" y="0"/>
                      <a:pt x="2266" y="2"/>
                      <a:pt x="2251" y="6"/>
                    </a:cubicBezTo>
                    <a:cubicBezTo>
                      <a:pt x="2168" y="41"/>
                      <a:pt x="2108" y="125"/>
                      <a:pt x="2132" y="220"/>
                    </a:cubicBezTo>
                    <a:lnTo>
                      <a:pt x="2358" y="1077"/>
                    </a:lnTo>
                    <a:lnTo>
                      <a:pt x="1549" y="1077"/>
                    </a:lnTo>
                    <a:cubicBezTo>
                      <a:pt x="1465" y="1077"/>
                      <a:pt x="1394" y="1160"/>
                      <a:pt x="1394" y="1244"/>
                    </a:cubicBezTo>
                    <a:lnTo>
                      <a:pt x="1394" y="4280"/>
                    </a:lnTo>
                    <a:cubicBezTo>
                      <a:pt x="1394" y="4411"/>
                      <a:pt x="1287" y="4518"/>
                      <a:pt x="1156" y="4518"/>
                    </a:cubicBezTo>
                    <a:cubicBezTo>
                      <a:pt x="1013" y="4518"/>
                      <a:pt x="918" y="4411"/>
                      <a:pt x="918" y="4280"/>
                    </a:cubicBezTo>
                    <a:lnTo>
                      <a:pt x="918" y="1244"/>
                    </a:lnTo>
                    <a:cubicBezTo>
                      <a:pt x="918" y="1160"/>
                      <a:pt x="834" y="1077"/>
                      <a:pt x="751" y="1077"/>
                    </a:cubicBezTo>
                    <a:lnTo>
                      <a:pt x="168" y="1077"/>
                    </a:lnTo>
                    <a:cubicBezTo>
                      <a:pt x="84" y="1077"/>
                      <a:pt x="1" y="1160"/>
                      <a:pt x="1" y="1244"/>
                    </a:cubicBezTo>
                    <a:lnTo>
                      <a:pt x="1" y="2482"/>
                    </a:lnTo>
                    <a:cubicBezTo>
                      <a:pt x="1" y="2565"/>
                      <a:pt x="84" y="2649"/>
                      <a:pt x="168" y="2649"/>
                    </a:cubicBezTo>
                    <a:cubicBezTo>
                      <a:pt x="263" y="2649"/>
                      <a:pt x="334" y="2565"/>
                      <a:pt x="334" y="2482"/>
                    </a:cubicBezTo>
                    <a:lnTo>
                      <a:pt x="334" y="1422"/>
                    </a:lnTo>
                    <a:lnTo>
                      <a:pt x="584" y="1422"/>
                    </a:lnTo>
                    <a:lnTo>
                      <a:pt x="584" y="4280"/>
                    </a:lnTo>
                    <a:cubicBezTo>
                      <a:pt x="584" y="4589"/>
                      <a:pt x="834" y="4863"/>
                      <a:pt x="1168" y="4863"/>
                    </a:cubicBezTo>
                    <a:cubicBezTo>
                      <a:pt x="1477" y="4863"/>
                      <a:pt x="1751" y="4601"/>
                      <a:pt x="1751" y="4280"/>
                    </a:cubicBezTo>
                    <a:lnTo>
                      <a:pt x="1751" y="1422"/>
                    </a:lnTo>
                    <a:lnTo>
                      <a:pt x="2608" y="1422"/>
                    </a:lnTo>
                    <a:cubicBezTo>
                      <a:pt x="2715" y="1422"/>
                      <a:pt x="2799" y="1315"/>
                      <a:pt x="2775" y="1208"/>
                    </a:cubicBezTo>
                    <a:lnTo>
                      <a:pt x="2465" y="125"/>
                    </a:lnTo>
                    <a:cubicBezTo>
                      <a:pt x="2435" y="54"/>
                      <a:pt x="2370" y="0"/>
                      <a:pt x="22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018;p33">
                <a:extLst>
                  <a:ext uri="{FF2B5EF4-FFF2-40B4-BE49-F238E27FC236}">
                    <a16:creationId xmlns:a16="http://schemas.microsoft.com/office/drawing/2014/main" id="{7F993468-909C-2FAF-333A-5B8E87A57223}"/>
                  </a:ext>
                </a:extLst>
              </p:cNvPr>
              <p:cNvSpPr/>
              <p:nvPr/>
            </p:nvSpPr>
            <p:spPr>
              <a:xfrm>
                <a:off x="6948850" y="4212638"/>
                <a:ext cx="190181" cy="149884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720" extrusionOk="0">
                    <a:moveTo>
                      <a:pt x="1548" y="0"/>
                    </a:moveTo>
                    <a:cubicBezTo>
                      <a:pt x="917" y="0"/>
                      <a:pt x="369" y="417"/>
                      <a:pt x="179" y="1012"/>
                    </a:cubicBezTo>
                    <a:lnTo>
                      <a:pt x="179" y="1024"/>
                    </a:lnTo>
                    <a:lnTo>
                      <a:pt x="24" y="1596"/>
                    </a:lnTo>
                    <a:cubicBezTo>
                      <a:pt x="0" y="1679"/>
                      <a:pt x="60" y="1774"/>
                      <a:pt x="143" y="1798"/>
                    </a:cubicBezTo>
                    <a:cubicBezTo>
                      <a:pt x="160" y="1805"/>
                      <a:pt x="177" y="1809"/>
                      <a:pt x="194" y="1809"/>
                    </a:cubicBezTo>
                    <a:cubicBezTo>
                      <a:pt x="262" y="1809"/>
                      <a:pt x="329" y="1755"/>
                      <a:pt x="357" y="1679"/>
                    </a:cubicBezTo>
                    <a:lnTo>
                      <a:pt x="500" y="1132"/>
                    </a:lnTo>
                    <a:lnTo>
                      <a:pt x="500" y="1120"/>
                    </a:lnTo>
                    <a:cubicBezTo>
                      <a:pt x="631" y="655"/>
                      <a:pt x="1072" y="334"/>
                      <a:pt x="1548" y="334"/>
                    </a:cubicBezTo>
                    <a:lnTo>
                      <a:pt x="3727" y="334"/>
                    </a:lnTo>
                    <a:cubicBezTo>
                      <a:pt x="4203" y="334"/>
                      <a:pt x="4643" y="655"/>
                      <a:pt x="4774" y="1120"/>
                    </a:cubicBezTo>
                    <a:lnTo>
                      <a:pt x="4774" y="1132"/>
                    </a:lnTo>
                    <a:lnTo>
                      <a:pt x="5596" y="4084"/>
                    </a:lnTo>
                    <a:cubicBezTo>
                      <a:pt x="5620" y="4191"/>
                      <a:pt x="5548" y="4334"/>
                      <a:pt x="5429" y="4382"/>
                    </a:cubicBezTo>
                    <a:cubicBezTo>
                      <a:pt x="5414" y="4385"/>
                      <a:pt x="5398" y="4386"/>
                      <a:pt x="5383" y="4386"/>
                    </a:cubicBezTo>
                    <a:cubicBezTo>
                      <a:pt x="5278" y="4386"/>
                      <a:pt x="5173" y="4319"/>
                      <a:pt x="5132" y="4215"/>
                    </a:cubicBezTo>
                    <a:lnTo>
                      <a:pt x="4382" y="1560"/>
                    </a:lnTo>
                    <a:cubicBezTo>
                      <a:pt x="4346" y="1405"/>
                      <a:pt x="4179" y="1286"/>
                      <a:pt x="4012" y="1286"/>
                    </a:cubicBezTo>
                    <a:cubicBezTo>
                      <a:pt x="3762" y="1286"/>
                      <a:pt x="3572" y="1524"/>
                      <a:pt x="3631" y="1774"/>
                    </a:cubicBezTo>
                    <a:lnTo>
                      <a:pt x="4131" y="3751"/>
                    </a:lnTo>
                    <a:cubicBezTo>
                      <a:pt x="4161" y="3830"/>
                      <a:pt x="4223" y="3876"/>
                      <a:pt x="4298" y="3876"/>
                    </a:cubicBezTo>
                    <a:cubicBezTo>
                      <a:pt x="4313" y="3876"/>
                      <a:pt x="4329" y="3874"/>
                      <a:pt x="4346" y="3870"/>
                    </a:cubicBezTo>
                    <a:cubicBezTo>
                      <a:pt x="4429" y="3834"/>
                      <a:pt x="4489" y="3751"/>
                      <a:pt x="4465" y="3656"/>
                    </a:cubicBezTo>
                    <a:lnTo>
                      <a:pt x="3953" y="1679"/>
                    </a:lnTo>
                    <a:cubicBezTo>
                      <a:pt x="3946" y="1637"/>
                      <a:pt x="3980" y="1607"/>
                      <a:pt x="4012" y="1607"/>
                    </a:cubicBezTo>
                    <a:cubicBezTo>
                      <a:pt x="4034" y="1607"/>
                      <a:pt x="4055" y="1621"/>
                      <a:pt x="4060" y="1655"/>
                    </a:cubicBezTo>
                    <a:lnTo>
                      <a:pt x="4798" y="4299"/>
                    </a:lnTo>
                    <a:cubicBezTo>
                      <a:pt x="4879" y="4552"/>
                      <a:pt x="5116" y="4719"/>
                      <a:pt x="5368" y="4719"/>
                    </a:cubicBezTo>
                    <a:cubicBezTo>
                      <a:pt x="5412" y="4719"/>
                      <a:pt x="5456" y="4714"/>
                      <a:pt x="5501" y="4703"/>
                    </a:cubicBezTo>
                    <a:cubicBezTo>
                      <a:pt x="5810" y="4620"/>
                      <a:pt x="5989" y="4287"/>
                      <a:pt x="5917" y="3989"/>
                    </a:cubicBezTo>
                    <a:lnTo>
                      <a:pt x="5096" y="1024"/>
                    </a:lnTo>
                    <a:lnTo>
                      <a:pt x="5096" y="1012"/>
                    </a:lnTo>
                    <a:cubicBezTo>
                      <a:pt x="4917" y="417"/>
                      <a:pt x="4358" y="0"/>
                      <a:pt x="3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019;p33">
                <a:extLst>
                  <a:ext uri="{FF2B5EF4-FFF2-40B4-BE49-F238E27FC236}">
                    <a16:creationId xmlns:a16="http://schemas.microsoft.com/office/drawing/2014/main" id="{CA1BFA01-ADC0-FC40-05FC-78E34E98F684}"/>
                  </a:ext>
                </a:extLst>
              </p:cNvPr>
              <p:cNvSpPr/>
              <p:nvPr/>
            </p:nvSpPr>
            <p:spPr>
              <a:xfrm>
                <a:off x="6924652" y="4252331"/>
                <a:ext cx="103617" cy="24581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741" extrusionOk="0">
                    <a:moveTo>
                      <a:pt x="1988" y="1"/>
                    </a:moveTo>
                    <a:cubicBezTo>
                      <a:pt x="1810" y="1"/>
                      <a:pt x="1667" y="120"/>
                      <a:pt x="1619" y="286"/>
                    </a:cubicBezTo>
                    <a:lnTo>
                      <a:pt x="881" y="2930"/>
                    </a:lnTo>
                    <a:cubicBezTo>
                      <a:pt x="851" y="3030"/>
                      <a:pt x="754" y="3105"/>
                      <a:pt x="645" y="3105"/>
                    </a:cubicBezTo>
                    <a:cubicBezTo>
                      <a:pt x="625" y="3105"/>
                      <a:pt x="604" y="3102"/>
                      <a:pt x="583" y="3096"/>
                    </a:cubicBezTo>
                    <a:cubicBezTo>
                      <a:pt x="464" y="3072"/>
                      <a:pt x="381" y="2930"/>
                      <a:pt x="417" y="2799"/>
                    </a:cubicBezTo>
                    <a:lnTo>
                      <a:pt x="905" y="1048"/>
                    </a:lnTo>
                    <a:cubicBezTo>
                      <a:pt x="941" y="953"/>
                      <a:pt x="881" y="870"/>
                      <a:pt x="786" y="834"/>
                    </a:cubicBezTo>
                    <a:cubicBezTo>
                      <a:pt x="773" y="830"/>
                      <a:pt x="760" y="829"/>
                      <a:pt x="748" y="829"/>
                    </a:cubicBezTo>
                    <a:cubicBezTo>
                      <a:pt x="675" y="829"/>
                      <a:pt x="604" y="882"/>
                      <a:pt x="583" y="953"/>
                    </a:cubicBezTo>
                    <a:lnTo>
                      <a:pt x="83" y="2715"/>
                    </a:lnTo>
                    <a:cubicBezTo>
                      <a:pt x="0" y="3013"/>
                      <a:pt x="191" y="3334"/>
                      <a:pt x="488" y="3406"/>
                    </a:cubicBezTo>
                    <a:cubicBezTo>
                      <a:pt x="541" y="3423"/>
                      <a:pt x="594" y="3430"/>
                      <a:pt x="647" y="3430"/>
                    </a:cubicBezTo>
                    <a:cubicBezTo>
                      <a:pt x="895" y="3430"/>
                      <a:pt x="1132" y="3258"/>
                      <a:pt x="1191" y="3013"/>
                    </a:cubicBezTo>
                    <a:lnTo>
                      <a:pt x="1929" y="358"/>
                    </a:lnTo>
                    <a:cubicBezTo>
                      <a:pt x="1938" y="329"/>
                      <a:pt x="1964" y="315"/>
                      <a:pt x="1988" y="315"/>
                    </a:cubicBezTo>
                    <a:cubicBezTo>
                      <a:pt x="2024" y="315"/>
                      <a:pt x="2057" y="344"/>
                      <a:pt x="2036" y="393"/>
                    </a:cubicBezTo>
                    <a:lnTo>
                      <a:pt x="1083" y="4096"/>
                    </a:lnTo>
                    <a:cubicBezTo>
                      <a:pt x="1060" y="4203"/>
                      <a:pt x="1143" y="4299"/>
                      <a:pt x="1250" y="4299"/>
                    </a:cubicBezTo>
                    <a:lnTo>
                      <a:pt x="2107" y="4299"/>
                    </a:lnTo>
                    <a:lnTo>
                      <a:pt x="2107" y="7156"/>
                    </a:lnTo>
                    <a:cubicBezTo>
                      <a:pt x="2107" y="7478"/>
                      <a:pt x="2346" y="7728"/>
                      <a:pt x="2667" y="7740"/>
                    </a:cubicBezTo>
                    <a:cubicBezTo>
                      <a:pt x="2676" y="7740"/>
                      <a:pt x="2684" y="7740"/>
                      <a:pt x="2693" y="7740"/>
                    </a:cubicBezTo>
                    <a:cubicBezTo>
                      <a:pt x="2922" y="7740"/>
                      <a:pt x="3146" y="7589"/>
                      <a:pt x="3227" y="7371"/>
                    </a:cubicBezTo>
                    <a:cubicBezTo>
                      <a:pt x="3262" y="7311"/>
                      <a:pt x="3262" y="7240"/>
                      <a:pt x="3262" y="7156"/>
                    </a:cubicBezTo>
                    <a:lnTo>
                      <a:pt x="3262" y="6025"/>
                    </a:lnTo>
                    <a:cubicBezTo>
                      <a:pt x="3262" y="5966"/>
                      <a:pt x="3179" y="5894"/>
                      <a:pt x="3096" y="5894"/>
                    </a:cubicBezTo>
                    <a:cubicBezTo>
                      <a:pt x="3000" y="5894"/>
                      <a:pt x="2929" y="5966"/>
                      <a:pt x="2929" y="6061"/>
                    </a:cubicBezTo>
                    <a:lnTo>
                      <a:pt x="2929" y="7192"/>
                    </a:lnTo>
                    <a:cubicBezTo>
                      <a:pt x="2929" y="7323"/>
                      <a:pt x="2810" y="7430"/>
                      <a:pt x="2679" y="7430"/>
                    </a:cubicBezTo>
                    <a:cubicBezTo>
                      <a:pt x="2560" y="7430"/>
                      <a:pt x="2453" y="7311"/>
                      <a:pt x="2453" y="7180"/>
                    </a:cubicBezTo>
                    <a:lnTo>
                      <a:pt x="2453" y="4156"/>
                    </a:lnTo>
                    <a:cubicBezTo>
                      <a:pt x="2453" y="4061"/>
                      <a:pt x="2381" y="3989"/>
                      <a:pt x="2286" y="3989"/>
                    </a:cubicBezTo>
                    <a:lnTo>
                      <a:pt x="1488" y="3989"/>
                    </a:lnTo>
                    <a:lnTo>
                      <a:pt x="2381" y="489"/>
                    </a:lnTo>
                    <a:cubicBezTo>
                      <a:pt x="2441" y="251"/>
                      <a:pt x="2250" y="1"/>
                      <a:pt x="19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" name="Google Shape;1594;p35">
            <a:extLst>
              <a:ext uri="{FF2B5EF4-FFF2-40B4-BE49-F238E27FC236}">
                <a16:creationId xmlns:a16="http://schemas.microsoft.com/office/drawing/2014/main" id="{5E5E8AB9-58C4-43FB-AC95-4D42D6DD5D0F}"/>
              </a:ext>
            </a:extLst>
          </p:cNvPr>
          <p:cNvGrpSpPr/>
          <p:nvPr/>
        </p:nvGrpSpPr>
        <p:grpSpPr>
          <a:xfrm>
            <a:off x="6404622" y="5889535"/>
            <a:ext cx="416088" cy="467876"/>
            <a:chOff x="7562766" y="1514864"/>
            <a:chExt cx="327059" cy="360192"/>
          </a:xfrm>
          <a:solidFill>
            <a:schemeClr val="bg1"/>
          </a:solidFill>
        </p:grpSpPr>
        <p:sp>
          <p:nvSpPr>
            <p:cNvPr id="80" name="Google Shape;1595;p35">
              <a:extLst>
                <a:ext uri="{FF2B5EF4-FFF2-40B4-BE49-F238E27FC236}">
                  <a16:creationId xmlns:a16="http://schemas.microsoft.com/office/drawing/2014/main" id="{DB4874EB-B03B-4A50-8626-151605192160}"/>
                </a:ext>
              </a:extLst>
            </p:cNvPr>
            <p:cNvSpPr/>
            <p:nvPr/>
          </p:nvSpPr>
          <p:spPr>
            <a:xfrm>
              <a:off x="7662418" y="1600289"/>
              <a:ext cx="127724" cy="165248"/>
            </a:xfrm>
            <a:custGeom>
              <a:avLst/>
              <a:gdLst/>
              <a:ahLst/>
              <a:cxnLst/>
              <a:rect l="l" t="t" r="r" b="b"/>
              <a:pathLst>
                <a:path w="4013" h="5192" extrusionOk="0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96;p35">
              <a:extLst>
                <a:ext uri="{FF2B5EF4-FFF2-40B4-BE49-F238E27FC236}">
                  <a16:creationId xmlns:a16="http://schemas.microsoft.com/office/drawing/2014/main" id="{AAEC0694-C754-49FB-BB4D-45BF27209E30}"/>
                </a:ext>
              </a:extLst>
            </p:cNvPr>
            <p:cNvSpPr/>
            <p:nvPr/>
          </p:nvSpPr>
          <p:spPr>
            <a:xfrm>
              <a:off x="7599534" y="1548951"/>
              <a:ext cx="258853" cy="154841"/>
            </a:xfrm>
            <a:custGeom>
              <a:avLst/>
              <a:gdLst/>
              <a:ahLst/>
              <a:cxnLst/>
              <a:rect l="l" t="t" r="r" b="b"/>
              <a:pathLst>
                <a:path w="8133" h="4865" extrusionOk="0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97;p35">
              <a:extLst>
                <a:ext uri="{FF2B5EF4-FFF2-40B4-BE49-F238E27FC236}">
                  <a16:creationId xmlns:a16="http://schemas.microsoft.com/office/drawing/2014/main" id="{D32B570E-F664-47BD-BF4E-165EA3616ED2}"/>
                </a:ext>
              </a:extLst>
            </p:cNvPr>
            <p:cNvSpPr/>
            <p:nvPr/>
          </p:nvSpPr>
          <p:spPr>
            <a:xfrm>
              <a:off x="7599909" y="1648380"/>
              <a:ext cx="242175" cy="190679"/>
            </a:xfrm>
            <a:custGeom>
              <a:avLst/>
              <a:gdLst/>
              <a:ahLst/>
              <a:cxnLst/>
              <a:rect l="l" t="t" r="r" b="b"/>
              <a:pathLst>
                <a:path w="7609" h="5991" extrusionOk="0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98;p35">
              <a:extLst>
                <a:ext uri="{FF2B5EF4-FFF2-40B4-BE49-F238E27FC236}">
                  <a16:creationId xmlns:a16="http://schemas.microsoft.com/office/drawing/2014/main" id="{BE75BE7D-6921-489A-AF6E-C96D1626BD88}"/>
                </a:ext>
              </a:extLst>
            </p:cNvPr>
            <p:cNvSpPr/>
            <p:nvPr/>
          </p:nvSpPr>
          <p:spPr>
            <a:xfrm>
              <a:off x="7562766" y="1514864"/>
              <a:ext cx="327059" cy="360192"/>
            </a:xfrm>
            <a:custGeom>
              <a:avLst/>
              <a:gdLst/>
              <a:ahLst/>
              <a:cxnLst/>
              <a:rect l="l" t="t" r="r" b="b"/>
              <a:pathLst>
                <a:path w="10276" h="11317" extrusionOk="0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531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ПДС">
      <a:majorFont>
        <a:latin typeface="Golos Text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7290</TotalTime>
  <Words>1391</Words>
  <Application>Microsoft Office PowerPoint</Application>
  <PresentationFormat>Широкоэкранный</PresentationFormat>
  <Paragraphs>307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Open Sans Medium</vt:lpstr>
      <vt:lpstr>Times New Roman</vt:lpstr>
      <vt:lpstr>Open Sans</vt:lpstr>
      <vt:lpstr>Jost</vt:lpstr>
      <vt:lpstr>Arial</vt:lpstr>
      <vt:lpstr>Open Sans ExtraBold</vt:lpstr>
      <vt:lpstr>Wix Madefor Display</vt:lpstr>
      <vt:lpstr>Golos Text</vt:lpstr>
      <vt:lpstr>Aptos</vt:lpstr>
      <vt:lpstr>Montserrat</vt:lpstr>
      <vt:lpstr>Jost SemiBold</vt:lpstr>
      <vt:lpstr>Тема Office</vt:lpstr>
      <vt:lpstr>ПРОГРАММА ДОЛГОСРОЧНЫХ СБЕРЕЖЕНИЙ </vt:lpstr>
      <vt:lpstr>Презентация PowerPoint</vt:lpstr>
      <vt:lpstr>Презентация PowerPoint</vt:lpstr>
      <vt:lpstr>ПРЕИМУЩЕСТВА ПДС </vt:lpstr>
      <vt:lpstr>Презентация PowerPoint</vt:lpstr>
      <vt:lpstr>ВИДЫ ВЫПЛАТ ПО ПДС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ДОЛГОСРОЧНЫХ СБЕРЕЖЕНИЙ</dc:title>
  <dc:creator>Бурмистров Леонид</dc:creator>
  <cp:lastModifiedBy>Голякова Анастасия</cp:lastModifiedBy>
  <cp:revision>144</cp:revision>
  <dcterms:created xsi:type="dcterms:W3CDTF">2025-03-10T11:12:04Z</dcterms:created>
  <dcterms:modified xsi:type="dcterms:W3CDTF">2025-07-02T14:53:39Z</dcterms:modified>
</cp:coreProperties>
</file>