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293" r:id="rId3"/>
    <p:sldId id="294" r:id="rId4"/>
    <p:sldId id="288" r:id="rId5"/>
    <p:sldId id="266" r:id="rId6"/>
    <p:sldId id="269" r:id="rId7"/>
    <p:sldId id="259" r:id="rId8"/>
    <p:sldId id="290" r:id="rId9"/>
    <p:sldId id="279" r:id="rId10"/>
    <p:sldId id="300" r:id="rId11"/>
    <p:sldId id="303" r:id="rId12"/>
    <p:sldId id="305" r:id="rId13"/>
    <p:sldId id="304" r:id="rId14"/>
    <p:sldId id="296" r:id="rId15"/>
    <p:sldId id="297" r:id="rId16"/>
    <p:sldId id="298" r:id="rId17"/>
    <p:sldId id="299" r:id="rId18"/>
    <p:sldId id="302" r:id="rId19"/>
    <p:sldId id="30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FCC6E-1316-4042-8E83-70A7EDD7132B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9E65AAE-2154-4AF4-8F95-8C16D2531E94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Сентябрь-декабрь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0E0FE1-53CC-482C-9AC2-6DA0B329B861}" type="parTrans" cxnId="{082AA4EF-2092-410E-AF02-B791FCFE967A}">
      <dgm:prSet/>
      <dgm:spPr/>
      <dgm:t>
        <a:bodyPr/>
        <a:lstStyle/>
        <a:p>
          <a:endParaRPr lang="ru-RU"/>
        </a:p>
      </dgm:t>
    </dgm:pt>
    <dgm:pt modelId="{C5822E91-5F3D-4ADC-BED7-11DD0B1C225C}" type="sibTrans" cxnId="{082AA4EF-2092-410E-AF02-B791FCFE967A}">
      <dgm:prSet/>
      <dgm:spPr/>
      <dgm:t>
        <a:bodyPr/>
        <a:lstStyle/>
        <a:p>
          <a:endParaRPr lang="ru-RU"/>
        </a:p>
      </dgm:t>
    </dgm:pt>
    <dgm:pt modelId="{8766D1EA-D782-4465-B8F0-5F9DC6B34A23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Постоянная помощь учителя.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981A6F6-BA00-4467-AD99-7C2B9CDA6318}" type="parTrans" cxnId="{C994ADFD-B573-4D1C-8BA6-89E5ADCC2543}">
      <dgm:prSet/>
      <dgm:spPr/>
      <dgm:t>
        <a:bodyPr/>
        <a:lstStyle/>
        <a:p>
          <a:endParaRPr lang="ru-RU"/>
        </a:p>
      </dgm:t>
    </dgm:pt>
    <dgm:pt modelId="{3831774B-1A66-4992-85B3-1963DD44AEDA}" type="sibTrans" cxnId="{C994ADFD-B573-4D1C-8BA6-89E5ADCC2543}">
      <dgm:prSet/>
      <dgm:spPr/>
      <dgm:t>
        <a:bodyPr/>
        <a:lstStyle/>
        <a:p>
          <a:endParaRPr lang="ru-RU"/>
        </a:p>
      </dgm:t>
    </dgm:pt>
    <dgm:pt modelId="{EE07B80A-2E9E-4975-8B2E-09600F759D14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Обучающий характер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FEEB7A8-A1CB-418C-88E9-C5CB98DDC52C}" type="parTrans" cxnId="{66CC6565-D0C1-4928-A4D8-CC7FE15E4FA9}">
      <dgm:prSet/>
      <dgm:spPr/>
      <dgm:t>
        <a:bodyPr/>
        <a:lstStyle/>
        <a:p>
          <a:endParaRPr lang="ru-RU"/>
        </a:p>
      </dgm:t>
    </dgm:pt>
    <dgm:pt modelId="{A82FC087-0F5F-4E7D-9439-66630A8CF27A}" type="sibTrans" cxnId="{66CC6565-D0C1-4928-A4D8-CC7FE15E4FA9}">
      <dgm:prSet/>
      <dgm:spPr/>
      <dgm:t>
        <a:bodyPr/>
        <a:lstStyle/>
        <a:p>
          <a:endParaRPr lang="ru-RU"/>
        </a:p>
      </dgm:t>
    </dgm:pt>
    <dgm:pt modelId="{6A7D3473-DE1E-4148-AB9C-52069FCE7C82}">
      <dgm:prSet phldrT="[Текст]"/>
      <dgm:spPr/>
      <dgm:t>
        <a:bodyPr/>
        <a:lstStyle/>
        <a:p>
          <a:r>
            <a:rPr lang="ru-RU" dirty="0" smtClean="0"/>
            <a:t>Январь- март</a:t>
          </a:r>
          <a:endParaRPr lang="ru-RU" dirty="0"/>
        </a:p>
      </dgm:t>
    </dgm:pt>
    <dgm:pt modelId="{80705178-EC2D-4D2D-BD0E-51B1760628EA}" type="parTrans" cxnId="{5EFC27CE-FAC2-4937-9317-E3BC02070BA8}">
      <dgm:prSet/>
      <dgm:spPr/>
      <dgm:t>
        <a:bodyPr/>
        <a:lstStyle/>
        <a:p>
          <a:endParaRPr lang="ru-RU"/>
        </a:p>
      </dgm:t>
    </dgm:pt>
    <dgm:pt modelId="{49A048B2-A61D-4760-B586-F7C60625F668}" type="sibTrans" cxnId="{5EFC27CE-FAC2-4937-9317-E3BC02070BA8}">
      <dgm:prSet/>
      <dgm:spPr/>
      <dgm:t>
        <a:bodyPr/>
        <a:lstStyle/>
        <a:p>
          <a:endParaRPr lang="ru-RU"/>
        </a:p>
      </dgm:t>
    </dgm:pt>
    <dgm:pt modelId="{C5B7A5BD-6B3E-4DD1-B5CE-BD98FF74772A}">
      <dgm:prSet phldrT="[Текст]"/>
      <dgm:spPr/>
      <dgm:t>
        <a:bodyPr/>
        <a:lstStyle/>
        <a:p>
          <a:r>
            <a:rPr lang="ru-RU" dirty="0" smtClean="0"/>
            <a:t>Самостоятельное выполнение работы</a:t>
          </a:r>
          <a:endParaRPr lang="ru-RU" dirty="0"/>
        </a:p>
      </dgm:t>
    </dgm:pt>
    <dgm:pt modelId="{A230277E-766D-4727-A99E-E0B7530B8958}" type="parTrans" cxnId="{FB3D3BE8-25E7-40D5-945A-1DA19A903922}">
      <dgm:prSet/>
      <dgm:spPr/>
      <dgm:t>
        <a:bodyPr/>
        <a:lstStyle/>
        <a:p>
          <a:endParaRPr lang="ru-RU"/>
        </a:p>
      </dgm:t>
    </dgm:pt>
    <dgm:pt modelId="{DE2C357E-5422-47D0-A804-CCBBE9EDE184}" type="sibTrans" cxnId="{FB3D3BE8-25E7-40D5-945A-1DA19A903922}">
      <dgm:prSet/>
      <dgm:spPr/>
      <dgm:t>
        <a:bodyPr/>
        <a:lstStyle/>
        <a:p>
          <a:endParaRPr lang="ru-RU"/>
        </a:p>
      </dgm:t>
    </dgm:pt>
    <dgm:pt modelId="{76093DC3-4D45-4CBD-AA90-ADE8130C85B6}">
      <dgm:prSet phldrT="[Текст]"/>
      <dgm:spPr/>
      <dgm:t>
        <a:bodyPr/>
        <a:lstStyle/>
        <a:p>
          <a:r>
            <a:rPr lang="ru-RU" dirty="0" smtClean="0"/>
            <a:t>Разбор допущенных ошибок</a:t>
          </a:r>
          <a:endParaRPr lang="ru-RU" dirty="0"/>
        </a:p>
      </dgm:t>
    </dgm:pt>
    <dgm:pt modelId="{AA0CD2ED-A900-42DA-BC3D-28EA48D49D61}" type="parTrans" cxnId="{D1391BAD-CC2C-4209-A0CF-06FBEE324116}">
      <dgm:prSet/>
      <dgm:spPr/>
      <dgm:t>
        <a:bodyPr/>
        <a:lstStyle/>
        <a:p>
          <a:endParaRPr lang="ru-RU"/>
        </a:p>
      </dgm:t>
    </dgm:pt>
    <dgm:pt modelId="{D76DA616-61EF-4B2E-8567-BC41CE7F3124}" type="sibTrans" cxnId="{D1391BAD-CC2C-4209-A0CF-06FBEE324116}">
      <dgm:prSet/>
      <dgm:spPr/>
      <dgm:t>
        <a:bodyPr/>
        <a:lstStyle/>
        <a:p>
          <a:endParaRPr lang="ru-RU"/>
        </a:p>
      </dgm:t>
    </dgm:pt>
    <dgm:pt modelId="{C04F0812-E5CB-4EF8-939D-69EBCD033E82}">
      <dgm:prSet phldrT="[Текст]"/>
      <dgm:spPr/>
      <dgm:t>
        <a:bodyPr/>
        <a:lstStyle/>
        <a:p>
          <a:r>
            <a:rPr lang="ru-RU" dirty="0" smtClean="0"/>
            <a:t>Апрель-май</a:t>
          </a:r>
          <a:endParaRPr lang="ru-RU" dirty="0"/>
        </a:p>
      </dgm:t>
    </dgm:pt>
    <dgm:pt modelId="{343E0BEA-3BC1-44B7-88E0-E3ABE2A7EE7C}" type="parTrans" cxnId="{AFC407F0-4BEF-44B0-B8EA-C3840BD80F55}">
      <dgm:prSet/>
      <dgm:spPr/>
      <dgm:t>
        <a:bodyPr/>
        <a:lstStyle/>
        <a:p>
          <a:endParaRPr lang="ru-RU"/>
        </a:p>
      </dgm:t>
    </dgm:pt>
    <dgm:pt modelId="{B4737C1D-E939-458B-96DE-BB385063AF3C}" type="sibTrans" cxnId="{AFC407F0-4BEF-44B0-B8EA-C3840BD80F55}">
      <dgm:prSet/>
      <dgm:spPr/>
      <dgm:t>
        <a:bodyPr/>
        <a:lstStyle/>
        <a:p>
          <a:endParaRPr lang="ru-RU"/>
        </a:p>
      </dgm:t>
    </dgm:pt>
    <dgm:pt modelId="{C03F661B-50E5-459B-8B72-C26FFE5872AD}">
      <dgm:prSet phldrT="[Текст]"/>
      <dgm:spPr/>
      <dgm:t>
        <a:bodyPr/>
        <a:lstStyle/>
        <a:p>
          <a:r>
            <a:rPr lang="ru-RU" dirty="0" smtClean="0"/>
            <a:t>Контролирующий характер</a:t>
          </a:r>
          <a:endParaRPr lang="ru-RU" dirty="0"/>
        </a:p>
      </dgm:t>
    </dgm:pt>
    <dgm:pt modelId="{5DD5C142-D09F-4BFE-8AC8-433D496012DA}" type="parTrans" cxnId="{D29ED767-02BF-4FBD-8A8A-B62DCD31936F}">
      <dgm:prSet/>
      <dgm:spPr/>
      <dgm:t>
        <a:bodyPr/>
        <a:lstStyle/>
        <a:p>
          <a:endParaRPr lang="ru-RU"/>
        </a:p>
      </dgm:t>
    </dgm:pt>
    <dgm:pt modelId="{051ACF77-383B-4FC7-B8CA-4638832BC575}" type="sibTrans" cxnId="{D29ED767-02BF-4FBD-8A8A-B62DCD31936F}">
      <dgm:prSet/>
      <dgm:spPr/>
      <dgm:t>
        <a:bodyPr/>
        <a:lstStyle/>
        <a:p>
          <a:endParaRPr lang="ru-RU"/>
        </a:p>
      </dgm:t>
    </dgm:pt>
    <dgm:pt modelId="{F3A933D8-15E1-46CF-9DC3-B9F7B0F81333}">
      <dgm:prSet phldrT="[Текст]"/>
      <dgm:spPr/>
      <dgm:t>
        <a:bodyPr/>
        <a:lstStyle/>
        <a:p>
          <a:r>
            <a:rPr lang="ru-RU" dirty="0" smtClean="0"/>
            <a:t>Разбор типичных ошибок</a:t>
          </a:r>
          <a:endParaRPr lang="ru-RU" dirty="0"/>
        </a:p>
      </dgm:t>
    </dgm:pt>
    <dgm:pt modelId="{8C05EBBF-C764-4439-8311-DDF12C9E0481}" type="parTrans" cxnId="{7697C0C6-71E9-4FC9-9EC0-9066C17870B0}">
      <dgm:prSet/>
      <dgm:spPr/>
      <dgm:t>
        <a:bodyPr/>
        <a:lstStyle/>
        <a:p>
          <a:endParaRPr lang="ru-RU"/>
        </a:p>
      </dgm:t>
    </dgm:pt>
    <dgm:pt modelId="{ADFA9D1D-B6C0-4FA4-80A1-B4B3182EEAD9}" type="sibTrans" cxnId="{7697C0C6-71E9-4FC9-9EC0-9066C17870B0}">
      <dgm:prSet/>
      <dgm:spPr/>
      <dgm:t>
        <a:bodyPr/>
        <a:lstStyle/>
        <a:p>
          <a:endParaRPr lang="ru-RU"/>
        </a:p>
      </dgm:t>
    </dgm:pt>
    <dgm:pt modelId="{0168F97E-C571-4CE2-9D6A-B5F46C058958}" type="pres">
      <dgm:prSet presAssocID="{EB3FCC6E-1316-4042-8E83-70A7EDD7132B}" presName="Name0" presStyleCnt="0">
        <dgm:presLayoutVars>
          <dgm:dir/>
          <dgm:animLvl val="lvl"/>
          <dgm:resizeHandles val="exact"/>
        </dgm:presLayoutVars>
      </dgm:prSet>
      <dgm:spPr/>
    </dgm:pt>
    <dgm:pt modelId="{982B317C-9C15-4011-8B5D-5C5E07DC7A6A}" type="pres">
      <dgm:prSet presAssocID="{B9E65AAE-2154-4AF4-8F95-8C16D2531E94}" presName="composite" presStyleCnt="0"/>
      <dgm:spPr/>
    </dgm:pt>
    <dgm:pt modelId="{1E47E468-6400-4805-ABE8-A2F5EE99E05B}" type="pres">
      <dgm:prSet presAssocID="{B9E65AAE-2154-4AF4-8F95-8C16D2531E94}" presName="parTx" presStyleLbl="alignNode1" presStyleIdx="0" presStyleCnt="3" custLinFactNeighborX="-2705" custLinFactNeighborY="219">
        <dgm:presLayoutVars>
          <dgm:chMax val="0"/>
          <dgm:chPref val="0"/>
          <dgm:bulletEnabled val="1"/>
        </dgm:presLayoutVars>
      </dgm:prSet>
      <dgm:spPr/>
    </dgm:pt>
    <dgm:pt modelId="{BF4CDD24-E859-456D-83E5-8A728E7CF230}" type="pres">
      <dgm:prSet presAssocID="{B9E65AAE-2154-4AF4-8F95-8C16D2531E9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08F75-86F0-4DA0-B120-F4D57EA2EEEB}" type="pres">
      <dgm:prSet presAssocID="{C5822E91-5F3D-4ADC-BED7-11DD0B1C225C}" presName="space" presStyleCnt="0"/>
      <dgm:spPr/>
    </dgm:pt>
    <dgm:pt modelId="{569168C6-FEB6-4EBA-861A-6ECBCF83E1B4}" type="pres">
      <dgm:prSet presAssocID="{6A7D3473-DE1E-4148-AB9C-52069FCE7C82}" presName="composite" presStyleCnt="0"/>
      <dgm:spPr/>
    </dgm:pt>
    <dgm:pt modelId="{8D83845C-D73D-4D2C-89F2-D5B8ABE2468D}" type="pres">
      <dgm:prSet presAssocID="{6A7D3473-DE1E-4148-AB9C-52069FCE7C8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4FB2012-191A-4600-95C0-D65B7A05CBDF}" type="pres">
      <dgm:prSet presAssocID="{6A7D3473-DE1E-4148-AB9C-52069FCE7C8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7AC5C-BB6F-4DD0-9EF8-FEABE487B103}" type="pres">
      <dgm:prSet presAssocID="{49A048B2-A61D-4760-B586-F7C60625F668}" presName="space" presStyleCnt="0"/>
      <dgm:spPr/>
    </dgm:pt>
    <dgm:pt modelId="{B1B19360-BDEE-47DF-BD1E-D1EB40FF5E06}" type="pres">
      <dgm:prSet presAssocID="{C04F0812-E5CB-4EF8-939D-69EBCD033E82}" presName="composite" presStyleCnt="0"/>
      <dgm:spPr/>
    </dgm:pt>
    <dgm:pt modelId="{C224AE2B-AD3D-49C1-ABA0-078284F4B45F}" type="pres">
      <dgm:prSet presAssocID="{C04F0812-E5CB-4EF8-939D-69EBCD033E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2A2AAC1-90C0-43D6-A48E-43A9BFED7B4B}" type="pres">
      <dgm:prSet presAssocID="{C04F0812-E5CB-4EF8-939D-69EBCD033E82}" presName="desTx" presStyleLbl="alignAccFollowNode1" presStyleIdx="2" presStyleCnt="3" custLinFactNeighborX="2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391BAD-CC2C-4209-A0CF-06FBEE324116}" srcId="{6A7D3473-DE1E-4148-AB9C-52069FCE7C82}" destId="{76093DC3-4D45-4CBD-AA90-ADE8130C85B6}" srcOrd="1" destOrd="0" parTransId="{AA0CD2ED-A900-42DA-BC3D-28EA48D49D61}" sibTransId="{D76DA616-61EF-4B2E-8567-BC41CE7F3124}"/>
    <dgm:cxn modelId="{FB3D3BE8-25E7-40D5-945A-1DA19A903922}" srcId="{6A7D3473-DE1E-4148-AB9C-52069FCE7C82}" destId="{C5B7A5BD-6B3E-4DD1-B5CE-BD98FF74772A}" srcOrd="0" destOrd="0" parTransId="{A230277E-766D-4727-A99E-E0B7530B8958}" sibTransId="{DE2C357E-5422-47D0-A804-CCBBE9EDE184}"/>
    <dgm:cxn modelId="{83B4F0C9-B50C-4DC3-8752-4F2129B8B003}" type="presOf" srcId="{6A7D3473-DE1E-4148-AB9C-52069FCE7C82}" destId="{8D83845C-D73D-4D2C-89F2-D5B8ABE2468D}" srcOrd="0" destOrd="0" presId="urn:microsoft.com/office/officeart/2005/8/layout/hList1"/>
    <dgm:cxn modelId="{97BC922C-1F3A-47B2-894E-FB7A3767F83A}" type="presOf" srcId="{F3A933D8-15E1-46CF-9DC3-B9F7B0F81333}" destId="{D2A2AAC1-90C0-43D6-A48E-43A9BFED7B4B}" srcOrd="0" destOrd="1" presId="urn:microsoft.com/office/officeart/2005/8/layout/hList1"/>
    <dgm:cxn modelId="{D29ED767-02BF-4FBD-8A8A-B62DCD31936F}" srcId="{C04F0812-E5CB-4EF8-939D-69EBCD033E82}" destId="{C03F661B-50E5-459B-8B72-C26FFE5872AD}" srcOrd="0" destOrd="0" parTransId="{5DD5C142-D09F-4BFE-8AC8-433D496012DA}" sibTransId="{051ACF77-383B-4FC7-B8CA-4638832BC575}"/>
    <dgm:cxn modelId="{5EFC27CE-FAC2-4937-9317-E3BC02070BA8}" srcId="{EB3FCC6E-1316-4042-8E83-70A7EDD7132B}" destId="{6A7D3473-DE1E-4148-AB9C-52069FCE7C82}" srcOrd="1" destOrd="0" parTransId="{80705178-EC2D-4D2D-BD0E-51B1760628EA}" sibTransId="{49A048B2-A61D-4760-B586-F7C60625F668}"/>
    <dgm:cxn modelId="{D25D80F3-D999-47EE-B1D9-873C2F9598CB}" type="presOf" srcId="{8766D1EA-D782-4465-B8F0-5F9DC6B34A23}" destId="{BF4CDD24-E859-456D-83E5-8A728E7CF230}" srcOrd="0" destOrd="0" presId="urn:microsoft.com/office/officeart/2005/8/layout/hList1"/>
    <dgm:cxn modelId="{A17B04C4-2A14-467F-9AA1-C30C400D0F2E}" type="presOf" srcId="{B9E65AAE-2154-4AF4-8F95-8C16D2531E94}" destId="{1E47E468-6400-4805-ABE8-A2F5EE99E05B}" srcOrd="0" destOrd="0" presId="urn:microsoft.com/office/officeart/2005/8/layout/hList1"/>
    <dgm:cxn modelId="{48C71CEE-3074-43CF-A635-531AAE9F4846}" type="presOf" srcId="{C04F0812-E5CB-4EF8-939D-69EBCD033E82}" destId="{C224AE2B-AD3D-49C1-ABA0-078284F4B45F}" srcOrd="0" destOrd="0" presId="urn:microsoft.com/office/officeart/2005/8/layout/hList1"/>
    <dgm:cxn modelId="{66CC6565-D0C1-4928-A4D8-CC7FE15E4FA9}" srcId="{B9E65AAE-2154-4AF4-8F95-8C16D2531E94}" destId="{EE07B80A-2E9E-4975-8B2E-09600F759D14}" srcOrd="1" destOrd="0" parTransId="{5FEEB7A8-A1CB-418C-88E9-C5CB98DDC52C}" sibTransId="{A82FC087-0F5F-4E7D-9439-66630A8CF27A}"/>
    <dgm:cxn modelId="{46EBA7C0-945C-4F1A-8AB2-DCB12BE811C5}" type="presOf" srcId="{C5B7A5BD-6B3E-4DD1-B5CE-BD98FF74772A}" destId="{54FB2012-191A-4600-95C0-D65B7A05CBDF}" srcOrd="0" destOrd="0" presId="urn:microsoft.com/office/officeart/2005/8/layout/hList1"/>
    <dgm:cxn modelId="{C01B1B98-7B7A-4676-B774-47A900256F54}" type="presOf" srcId="{C03F661B-50E5-459B-8B72-C26FFE5872AD}" destId="{D2A2AAC1-90C0-43D6-A48E-43A9BFED7B4B}" srcOrd="0" destOrd="0" presId="urn:microsoft.com/office/officeart/2005/8/layout/hList1"/>
    <dgm:cxn modelId="{C6A81FC0-ADE7-4E4D-A192-9E7ECFDDDF72}" type="presOf" srcId="{76093DC3-4D45-4CBD-AA90-ADE8130C85B6}" destId="{54FB2012-191A-4600-95C0-D65B7A05CBDF}" srcOrd="0" destOrd="1" presId="urn:microsoft.com/office/officeart/2005/8/layout/hList1"/>
    <dgm:cxn modelId="{AFC407F0-4BEF-44B0-B8EA-C3840BD80F55}" srcId="{EB3FCC6E-1316-4042-8E83-70A7EDD7132B}" destId="{C04F0812-E5CB-4EF8-939D-69EBCD033E82}" srcOrd="2" destOrd="0" parTransId="{343E0BEA-3BC1-44B7-88E0-E3ABE2A7EE7C}" sibTransId="{B4737C1D-E939-458B-96DE-BB385063AF3C}"/>
    <dgm:cxn modelId="{082AA4EF-2092-410E-AF02-B791FCFE967A}" srcId="{EB3FCC6E-1316-4042-8E83-70A7EDD7132B}" destId="{B9E65AAE-2154-4AF4-8F95-8C16D2531E94}" srcOrd="0" destOrd="0" parTransId="{480E0FE1-53CC-482C-9AC2-6DA0B329B861}" sibTransId="{C5822E91-5F3D-4ADC-BED7-11DD0B1C225C}"/>
    <dgm:cxn modelId="{7697C0C6-71E9-4FC9-9EC0-9066C17870B0}" srcId="{C04F0812-E5CB-4EF8-939D-69EBCD033E82}" destId="{F3A933D8-15E1-46CF-9DC3-B9F7B0F81333}" srcOrd="1" destOrd="0" parTransId="{8C05EBBF-C764-4439-8311-DDF12C9E0481}" sibTransId="{ADFA9D1D-B6C0-4FA4-80A1-B4B3182EEAD9}"/>
    <dgm:cxn modelId="{1BA9E9F0-2480-4138-860D-1E08C75F7C80}" type="presOf" srcId="{EB3FCC6E-1316-4042-8E83-70A7EDD7132B}" destId="{0168F97E-C571-4CE2-9D6A-B5F46C058958}" srcOrd="0" destOrd="0" presId="urn:microsoft.com/office/officeart/2005/8/layout/hList1"/>
    <dgm:cxn modelId="{C994ADFD-B573-4D1C-8BA6-89E5ADCC2543}" srcId="{B9E65AAE-2154-4AF4-8F95-8C16D2531E94}" destId="{8766D1EA-D782-4465-B8F0-5F9DC6B34A23}" srcOrd="0" destOrd="0" parTransId="{B981A6F6-BA00-4467-AD99-7C2B9CDA6318}" sibTransId="{3831774B-1A66-4992-85B3-1963DD44AEDA}"/>
    <dgm:cxn modelId="{FAE3956A-8060-4FA4-94FB-E4F021776253}" type="presOf" srcId="{EE07B80A-2E9E-4975-8B2E-09600F759D14}" destId="{BF4CDD24-E859-456D-83E5-8A728E7CF230}" srcOrd="0" destOrd="1" presId="urn:microsoft.com/office/officeart/2005/8/layout/hList1"/>
    <dgm:cxn modelId="{160FBD56-6DB5-40A0-8F1D-CE44B6D868FB}" type="presParOf" srcId="{0168F97E-C571-4CE2-9D6A-B5F46C058958}" destId="{982B317C-9C15-4011-8B5D-5C5E07DC7A6A}" srcOrd="0" destOrd="0" presId="urn:microsoft.com/office/officeart/2005/8/layout/hList1"/>
    <dgm:cxn modelId="{C500A5FC-3045-4EA9-A3D0-AAAB24BC1256}" type="presParOf" srcId="{982B317C-9C15-4011-8B5D-5C5E07DC7A6A}" destId="{1E47E468-6400-4805-ABE8-A2F5EE99E05B}" srcOrd="0" destOrd="0" presId="urn:microsoft.com/office/officeart/2005/8/layout/hList1"/>
    <dgm:cxn modelId="{1EB8E469-42F5-4CD8-9F65-88411E8C63BD}" type="presParOf" srcId="{982B317C-9C15-4011-8B5D-5C5E07DC7A6A}" destId="{BF4CDD24-E859-456D-83E5-8A728E7CF230}" srcOrd="1" destOrd="0" presId="urn:microsoft.com/office/officeart/2005/8/layout/hList1"/>
    <dgm:cxn modelId="{EAF85FCA-B73F-41DC-9390-BC3A95A68A19}" type="presParOf" srcId="{0168F97E-C571-4CE2-9D6A-B5F46C058958}" destId="{6F908F75-86F0-4DA0-B120-F4D57EA2EEEB}" srcOrd="1" destOrd="0" presId="urn:microsoft.com/office/officeart/2005/8/layout/hList1"/>
    <dgm:cxn modelId="{6CFC9CE0-A0C9-4F1B-A632-C59227B9AD35}" type="presParOf" srcId="{0168F97E-C571-4CE2-9D6A-B5F46C058958}" destId="{569168C6-FEB6-4EBA-861A-6ECBCF83E1B4}" srcOrd="2" destOrd="0" presId="urn:microsoft.com/office/officeart/2005/8/layout/hList1"/>
    <dgm:cxn modelId="{2B358122-E2C5-4EAC-97E3-55ED659D54FE}" type="presParOf" srcId="{569168C6-FEB6-4EBA-861A-6ECBCF83E1B4}" destId="{8D83845C-D73D-4D2C-89F2-D5B8ABE2468D}" srcOrd="0" destOrd="0" presId="urn:microsoft.com/office/officeart/2005/8/layout/hList1"/>
    <dgm:cxn modelId="{4F2637E1-EE44-433D-8E4C-83323E2D15B1}" type="presParOf" srcId="{569168C6-FEB6-4EBA-861A-6ECBCF83E1B4}" destId="{54FB2012-191A-4600-95C0-D65B7A05CBDF}" srcOrd="1" destOrd="0" presId="urn:microsoft.com/office/officeart/2005/8/layout/hList1"/>
    <dgm:cxn modelId="{8E4F19B4-6D61-4BDA-8872-AD9F03E65A8C}" type="presParOf" srcId="{0168F97E-C571-4CE2-9D6A-B5F46C058958}" destId="{6F47AC5C-BB6F-4DD0-9EF8-FEABE487B103}" srcOrd="3" destOrd="0" presId="urn:microsoft.com/office/officeart/2005/8/layout/hList1"/>
    <dgm:cxn modelId="{CA8D73F4-C8C7-444B-9624-DCCD6DD795AF}" type="presParOf" srcId="{0168F97E-C571-4CE2-9D6A-B5F46C058958}" destId="{B1B19360-BDEE-47DF-BD1E-D1EB40FF5E06}" srcOrd="4" destOrd="0" presId="urn:microsoft.com/office/officeart/2005/8/layout/hList1"/>
    <dgm:cxn modelId="{C986FE0F-6D3E-48F3-8B4A-9F13C5D0EF0D}" type="presParOf" srcId="{B1B19360-BDEE-47DF-BD1E-D1EB40FF5E06}" destId="{C224AE2B-AD3D-49C1-ABA0-078284F4B45F}" srcOrd="0" destOrd="0" presId="urn:microsoft.com/office/officeart/2005/8/layout/hList1"/>
    <dgm:cxn modelId="{27DD9F7C-8E31-419E-8D0E-3E059BA2026E}" type="presParOf" srcId="{B1B19360-BDEE-47DF-BD1E-D1EB40FF5E06}" destId="{D2A2AAC1-90C0-43D6-A48E-43A9BFED7B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661A82-5588-47C2-8B96-E61A79BDCE3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196BA0-AFA0-40EA-BC58-EAA79C9343A6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Группа «РИСКА»</a:t>
          </a:r>
          <a:endParaRPr lang="ru-RU" dirty="0"/>
        </a:p>
      </dgm:t>
    </dgm:pt>
    <dgm:pt modelId="{DA5F705E-8FE7-4F37-AC7E-B69ED707F44A}" type="parTrans" cxnId="{4E97D77D-9997-45A9-AC76-93D809B07C11}">
      <dgm:prSet/>
      <dgm:spPr/>
      <dgm:t>
        <a:bodyPr/>
        <a:lstStyle/>
        <a:p>
          <a:endParaRPr lang="ru-RU"/>
        </a:p>
      </dgm:t>
    </dgm:pt>
    <dgm:pt modelId="{7090CF1A-A19C-496F-B421-4E35C8D582A9}" type="sibTrans" cxnId="{4E97D77D-9997-45A9-AC76-93D809B07C11}">
      <dgm:prSet/>
      <dgm:spPr/>
      <dgm:t>
        <a:bodyPr/>
        <a:lstStyle/>
        <a:p>
          <a:endParaRPr lang="ru-RU"/>
        </a:p>
      </dgm:t>
    </dgm:pt>
    <dgm:pt modelId="{3EA37842-F947-4662-BE31-6235E93401C2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МАРАФОН ОГЭ</a:t>
          </a:r>
          <a:r>
            <a:rPr lang="ru-RU" dirty="0" smtClean="0"/>
            <a:t>.</a:t>
          </a:r>
          <a:endParaRPr lang="ru-RU" dirty="0"/>
        </a:p>
      </dgm:t>
    </dgm:pt>
    <dgm:pt modelId="{2C1828F6-6432-4894-9560-DE477398C262}" type="parTrans" cxnId="{3D1A5B6E-E5B6-42FF-9ECA-90BD4F16D832}">
      <dgm:prSet/>
      <dgm:spPr/>
      <dgm:t>
        <a:bodyPr/>
        <a:lstStyle/>
        <a:p>
          <a:endParaRPr lang="ru-RU"/>
        </a:p>
      </dgm:t>
    </dgm:pt>
    <dgm:pt modelId="{0498168A-6626-4C74-8CD2-2074B7E45BA7}" type="sibTrans" cxnId="{3D1A5B6E-E5B6-42FF-9ECA-90BD4F16D832}">
      <dgm:prSet/>
      <dgm:spPr/>
      <dgm:t>
        <a:bodyPr/>
        <a:lstStyle/>
        <a:p>
          <a:endParaRPr lang="ru-RU"/>
        </a:p>
      </dgm:t>
    </dgm:pt>
    <dgm:pt modelId="{7004B830-2CB3-4FC9-8602-DC7EE6DFE12B}" type="pres">
      <dgm:prSet presAssocID="{87661A82-5588-47C2-8B96-E61A79BDCE3D}" presName="Name0" presStyleCnt="0">
        <dgm:presLayoutVars>
          <dgm:dir/>
          <dgm:animLvl val="lvl"/>
          <dgm:resizeHandles/>
        </dgm:presLayoutVars>
      </dgm:prSet>
      <dgm:spPr/>
    </dgm:pt>
    <dgm:pt modelId="{4E7A1132-CA6A-4CD8-B778-C250354BB438}" type="pres">
      <dgm:prSet presAssocID="{E7196BA0-AFA0-40EA-BC58-EAA79C9343A6}" presName="linNode" presStyleCnt="0"/>
      <dgm:spPr/>
    </dgm:pt>
    <dgm:pt modelId="{2DF9D50F-F95F-4236-9EE7-C848C5100B37}" type="pres">
      <dgm:prSet presAssocID="{E7196BA0-AFA0-40EA-BC58-EAA79C9343A6}" presName="parentShp" presStyleLbl="node1" presStyleIdx="0" presStyleCnt="1" custScaleX="61422" custLinFactNeighborX="-14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C8CB8-575E-437A-A409-003F1852C6BA}" type="pres">
      <dgm:prSet presAssocID="{E7196BA0-AFA0-40EA-BC58-EAA79C9343A6}" presName="childShp" presStyleLbl="bgAccFollowNode1" presStyleIdx="0" presStyleCnt="1" custScaleX="117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023ACF-047F-44B8-B28E-144B59D1983E}" type="presOf" srcId="{E7196BA0-AFA0-40EA-BC58-EAA79C9343A6}" destId="{2DF9D50F-F95F-4236-9EE7-C848C5100B37}" srcOrd="0" destOrd="0" presId="urn:microsoft.com/office/officeart/2005/8/layout/vList6"/>
    <dgm:cxn modelId="{4E97D77D-9997-45A9-AC76-93D809B07C11}" srcId="{87661A82-5588-47C2-8B96-E61A79BDCE3D}" destId="{E7196BA0-AFA0-40EA-BC58-EAA79C9343A6}" srcOrd="0" destOrd="0" parTransId="{DA5F705E-8FE7-4F37-AC7E-B69ED707F44A}" sibTransId="{7090CF1A-A19C-496F-B421-4E35C8D582A9}"/>
    <dgm:cxn modelId="{37CDD60A-67AB-4D8B-A534-D6EF9165BB3E}" type="presOf" srcId="{3EA37842-F947-4662-BE31-6235E93401C2}" destId="{2FEC8CB8-575E-437A-A409-003F1852C6BA}" srcOrd="0" destOrd="0" presId="urn:microsoft.com/office/officeart/2005/8/layout/vList6"/>
    <dgm:cxn modelId="{BA2491CD-0503-41B5-90DB-845A9781FDD3}" type="presOf" srcId="{87661A82-5588-47C2-8B96-E61A79BDCE3D}" destId="{7004B830-2CB3-4FC9-8602-DC7EE6DFE12B}" srcOrd="0" destOrd="0" presId="urn:microsoft.com/office/officeart/2005/8/layout/vList6"/>
    <dgm:cxn modelId="{3D1A5B6E-E5B6-42FF-9ECA-90BD4F16D832}" srcId="{E7196BA0-AFA0-40EA-BC58-EAA79C9343A6}" destId="{3EA37842-F947-4662-BE31-6235E93401C2}" srcOrd="0" destOrd="0" parTransId="{2C1828F6-6432-4894-9560-DE477398C262}" sibTransId="{0498168A-6626-4C74-8CD2-2074B7E45BA7}"/>
    <dgm:cxn modelId="{CF1B8C74-DD6D-4553-B108-DC6C63921249}" type="presParOf" srcId="{7004B830-2CB3-4FC9-8602-DC7EE6DFE12B}" destId="{4E7A1132-CA6A-4CD8-B778-C250354BB438}" srcOrd="0" destOrd="0" presId="urn:microsoft.com/office/officeart/2005/8/layout/vList6"/>
    <dgm:cxn modelId="{AC2A901A-BAE3-461D-8B47-A5356518D276}" type="presParOf" srcId="{4E7A1132-CA6A-4CD8-B778-C250354BB438}" destId="{2DF9D50F-F95F-4236-9EE7-C848C5100B37}" srcOrd="0" destOrd="0" presId="urn:microsoft.com/office/officeart/2005/8/layout/vList6"/>
    <dgm:cxn modelId="{96C8F3F0-3ABA-4ADA-AC8E-A54CFC4C59E1}" type="presParOf" srcId="{4E7A1132-CA6A-4CD8-B778-C250354BB438}" destId="{2FEC8CB8-575E-437A-A409-003F1852C6B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EBA9B4-5F64-40E9-9203-F2A8BBC7F24E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A5E5AE0-B357-443A-A6DC-A864F93DA668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1.Анализ мониторинговых работ за 8 класс</a:t>
          </a:r>
          <a:r>
            <a:rPr lang="ru-RU" b="1" dirty="0" smtClean="0"/>
            <a:t>.  </a:t>
          </a:r>
          <a:endParaRPr lang="ru-RU" b="1" dirty="0"/>
        </a:p>
      </dgm:t>
    </dgm:pt>
    <dgm:pt modelId="{8183B2DB-68FC-4D6B-B8C7-03A05BDF3981}" type="parTrans" cxnId="{DADF6710-E7B2-4102-A1F7-E67014A406DB}">
      <dgm:prSet/>
      <dgm:spPr/>
      <dgm:t>
        <a:bodyPr/>
        <a:lstStyle/>
        <a:p>
          <a:endParaRPr lang="ru-RU"/>
        </a:p>
      </dgm:t>
    </dgm:pt>
    <dgm:pt modelId="{6B8A7F52-2EB6-4875-AB36-9EA9844A3E75}" type="sibTrans" cxnId="{DADF6710-E7B2-4102-A1F7-E67014A406DB}">
      <dgm:prSet/>
      <dgm:spPr/>
      <dgm:t>
        <a:bodyPr/>
        <a:lstStyle/>
        <a:p>
          <a:endParaRPr lang="ru-RU"/>
        </a:p>
      </dgm:t>
    </dgm:pt>
    <dgm:pt modelId="{0A4307A1-C30A-4439-88B5-4BAB955008A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2. Подготовка базы данных по учащимся              «группы риска» </a:t>
          </a:r>
          <a:endParaRPr lang="ru-RU" b="1" dirty="0">
            <a:solidFill>
              <a:srgbClr val="002060"/>
            </a:solidFill>
          </a:endParaRPr>
        </a:p>
      </dgm:t>
    </dgm:pt>
    <dgm:pt modelId="{F0DF99D8-3B23-4D8B-B8F4-30D5F719B355}" type="parTrans" cxnId="{37AA500B-9F48-404A-8171-AC4635A3D4AE}">
      <dgm:prSet/>
      <dgm:spPr/>
      <dgm:t>
        <a:bodyPr/>
        <a:lstStyle/>
        <a:p>
          <a:endParaRPr lang="ru-RU"/>
        </a:p>
      </dgm:t>
    </dgm:pt>
    <dgm:pt modelId="{B30FD6BE-76F8-439A-85F0-6FADA002B2C3}" type="sibTrans" cxnId="{37AA500B-9F48-404A-8171-AC4635A3D4AE}">
      <dgm:prSet/>
      <dgm:spPr/>
      <dgm:t>
        <a:bodyPr/>
        <a:lstStyle/>
        <a:p>
          <a:endParaRPr lang="ru-RU"/>
        </a:p>
      </dgm:t>
    </dgm:pt>
    <dgm:pt modelId="{07B10447-FC2A-4038-A321-B9242F809123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3. Организация </a:t>
          </a:r>
          <a:r>
            <a:rPr lang="ru-RU" b="1" dirty="0" err="1" smtClean="0">
              <a:solidFill>
                <a:srgbClr val="002060"/>
              </a:solidFill>
            </a:rPr>
            <a:t>тьюторского</a:t>
          </a:r>
          <a:r>
            <a:rPr lang="ru-RU" b="1" dirty="0" smtClean="0">
              <a:solidFill>
                <a:srgbClr val="002060"/>
              </a:solidFill>
            </a:rPr>
            <a:t> сопровождения учащихся: составление индивидуального учебного плана, индивидуальные консультации. </a:t>
          </a:r>
          <a:endParaRPr lang="ru-RU" b="1" dirty="0">
            <a:solidFill>
              <a:srgbClr val="002060"/>
            </a:solidFill>
          </a:endParaRPr>
        </a:p>
      </dgm:t>
    </dgm:pt>
    <dgm:pt modelId="{EBD80908-D493-431B-BEF7-81926AA63130}" type="parTrans" cxnId="{0D8FAB83-4259-4DDD-B2B0-ED7B39910D16}">
      <dgm:prSet/>
      <dgm:spPr/>
      <dgm:t>
        <a:bodyPr/>
        <a:lstStyle/>
        <a:p>
          <a:endParaRPr lang="ru-RU"/>
        </a:p>
      </dgm:t>
    </dgm:pt>
    <dgm:pt modelId="{2FB8D9E1-4D5E-4119-8AFB-C531264DE3C6}" type="sibTrans" cxnId="{0D8FAB83-4259-4DDD-B2B0-ED7B39910D16}">
      <dgm:prSet/>
      <dgm:spPr/>
      <dgm:t>
        <a:bodyPr/>
        <a:lstStyle/>
        <a:p>
          <a:endParaRPr lang="ru-RU"/>
        </a:p>
      </dgm:t>
    </dgm:pt>
    <dgm:pt modelId="{BA55F3E5-D6A6-41C0-AB41-8A45BD070E42}" type="pres">
      <dgm:prSet presAssocID="{A7EBA9B4-5F64-40E9-9203-F2A8BBC7F2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F8DEA6-8773-4C6A-A751-AE5AD57ED6CE}" type="pres">
      <dgm:prSet presAssocID="{3A5E5AE0-B357-443A-A6DC-A864F93DA66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6DCF8-D991-426B-B831-7B4A05D2816C}" type="pres">
      <dgm:prSet presAssocID="{6B8A7F52-2EB6-4875-AB36-9EA9844A3E75}" presName="spacer" presStyleCnt="0"/>
      <dgm:spPr/>
    </dgm:pt>
    <dgm:pt modelId="{1892C757-601B-4EDB-AC75-DA4A8BE95D6C}" type="pres">
      <dgm:prSet presAssocID="{0A4307A1-C30A-4439-88B5-4BAB955008A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91E48-8216-411F-92FB-C3D14F94F111}" type="pres">
      <dgm:prSet presAssocID="{B30FD6BE-76F8-439A-85F0-6FADA002B2C3}" presName="spacer" presStyleCnt="0"/>
      <dgm:spPr/>
    </dgm:pt>
    <dgm:pt modelId="{31B96000-E3A2-4C1C-B4F3-DC08F718FAC3}" type="pres">
      <dgm:prSet presAssocID="{07B10447-FC2A-4038-A321-B9242F809123}" presName="parentText" presStyleLbl="node1" presStyleIdx="2" presStyleCnt="3" custLinFactY="353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AA500B-9F48-404A-8171-AC4635A3D4AE}" srcId="{A7EBA9B4-5F64-40E9-9203-F2A8BBC7F24E}" destId="{0A4307A1-C30A-4439-88B5-4BAB955008AE}" srcOrd="1" destOrd="0" parTransId="{F0DF99D8-3B23-4D8B-B8F4-30D5F719B355}" sibTransId="{B30FD6BE-76F8-439A-85F0-6FADA002B2C3}"/>
    <dgm:cxn modelId="{ECACD6CB-09E1-41E1-B6D2-A10C23A043DE}" type="presOf" srcId="{07B10447-FC2A-4038-A321-B9242F809123}" destId="{31B96000-E3A2-4C1C-B4F3-DC08F718FAC3}" srcOrd="0" destOrd="0" presId="urn:microsoft.com/office/officeart/2005/8/layout/vList2"/>
    <dgm:cxn modelId="{0D8FAB83-4259-4DDD-B2B0-ED7B39910D16}" srcId="{A7EBA9B4-5F64-40E9-9203-F2A8BBC7F24E}" destId="{07B10447-FC2A-4038-A321-B9242F809123}" srcOrd="2" destOrd="0" parTransId="{EBD80908-D493-431B-BEF7-81926AA63130}" sibTransId="{2FB8D9E1-4D5E-4119-8AFB-C531264DE3C6}"/>
    <dgm:cxn modelId="{DADF6710-E7B2-4102-A1F7-E67014A406DB}" srcId="{A7EBA9B4-5F64-40E9-9203-F2A8BBC7F24E}" destId="{3A5E5AE0-B357-443A-A6DC-A864F93DA668}" srcOrd="0" destOrd="0" parTransId="{8183B2DB-68FC-4D6B-B8C7-03A05BDF3981}" sibTransId="{6B8A7F52-2EB6-4875-AB36-9EA9844A3E75}"/>
    <dgm:cxn modelId="{A30D3058-8DF4-4582-8D54-D5D307145D5E}" type="presOf" srcId="{A7EBA9B4-5F64-40E9-9203-F2A8BBC7F24E}" destId="{BA55F3E5-D6A6-41C0-AB41-8A45BD070E42}" srcOrd="0" destOrd="0" presId="urn:microsoft.com/office/officeart/2005/8/layout/vList2"/>
    <dgm:cxn modelId="{CA9C748B-8AAB-4693-8870-A5199D3D96C6}" type="presOf" srcId="{3A5E5AE0-B357-443A-A6DC-A864F93DA668}" destId="{6DF8DEA6-8773-4C6A-A751-AE5AD57ED6CE}" srcOrd="0" destOrd="0" presId="urn:microsoft.com/office/officeart/2005/8/layout/vList2"/>
    <dgm:cxn modelId="{06847D7F-2FDA-484D-A576-90A748096616}" type="presOf" srcId="{0A4307A1-C30A-4439-88B5-4BAB955008AE}" destId="{1892C757-601B-4EDB-AC75-DA4A8BE95D6C}" srcOrd="0" destOrd="0" presId="urn:microsoft.com/office/officeart/2005/8/layout/vList2"/>
    <dgm:cxn modelId="{5F9F8521-8D10-450C-999C-B75FDB5495E1}" type="presParOf" srcId="{BA55F3E5-D6A6-41C0-AB41-8A45BD070E42}" destId="{6DF8DEA6-8773-4C6A-A751-AE5AD57ED6CE}" srcOrd="0" destOrd="0" presId="urn:microsoft.com/office/officeart/2005/8/layout/vList2"/>
    <dgm:cxn modelId="{5AB2FA0F-B341-4C98-9338-E029A7088D42}" type="presParOf" srcId="{BA55F3E5-D6A6-41C0-AB41-8A45BD070E42}" destId="{DAA6DCF8-D991-426B-B831-7B4A05D2816C}" srcOrd="1" destOrd="0" presId="urn:microsoft.com/office/officeart/2005/8/layout/vList2"/>
    <dgm:cxn modelId="{EB707EA4-3D1C-4639-9322-DC02831AAAC2}" type="presParOf" srcId="{BA55F3E5-D6A6-41C0-AB41-8A45BD070E42}" destId="{1892C757-601B-4EDB-AC75-DA4A8BE95D6C}" srcOrd="2" destOrd="0" presId="urn:microsoft.com/office/officeart/2005/8/layout/vList2"/>
    <dgm:cxn modelId="{53E6C867-BA0E-4303-A642-061FAFFA73D2}" type="presParOf" srcId="{BA55F3E5-D6A6-41C0-AB41-8A45BD070E42}" destId="{79691E48-8216-411F-92FB-C3D14F94F111}" srcOrd="3" destOrd="0" presId="urn:microsoft.com/office/officeart/2005/8/layout/vList2"/>
    <dgm:cxn modelId="{FAE02D71-0A83-4C5B-8F64-5C1D7BCFC044}" type="presParOf" srcId="{BA55F3E5-D6A6-41C0-AB41-8A45BD070E42}" destId="{31B96000-E3A2-4C1C-B4F3-DC08F718FA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7E468-6400-4805-ABE8-A2F5EE99E05B}">
      <dsp:nvSpPr>
        <dsp:cNvPr id="0" name=""/>
        <dsp:cNvSpPr/>
      </dsp:nvSpPr>
      <dsp:spPr>
        <a:xfrm>
          <a:off x="0" y="505162"/>
          <a:ext cx="1857374" cy="43200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Сентябрь-декабрь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05162"/>
        <a:ext cx="1857374" cy="432000"/>
      </dsp:txXfrm>
    </dsp:sp>
    <dsp:sp modelId="{BF4CDD24-E859-456D-83E5-8A728E7CF230}">
      <dsp:nvSpPr>
        <dsp:cNvPr id="0" name=""/>
        <dsp:cNvSpPr/>
      </dsp:nvSpPr>
      <dsp:spPr>
        <a:xfrm>
          <a:off x="1905" y="936216"/>
          <a:ext cx="1857374" cy="151189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Постоянная помощь учителя.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Обучающий характер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5" y="936216"/>
        <a:ext cx="1857374" cy="1511894"/>
      </dsp:txXfrm>
    </dsp:sp>
    <dsp:sp modelId="{8D83845C-D73D-4D2C-89F2-D5B8ABE2468D}">
      <dsp:nvSpPr>
        <dsp:cNvPr id="0" name=""/>
        <dsp:cNvSpPr/>
      </dsp:nvSpPr>
      <dsp:spPr>
        <a:xfrm>
          <a:off x="2119312" y="504216"/>
          <a:ext cx="1857374" cy="432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Январь- март</a:t>
          </a:r>
          <a:endParaRPr lang="ru-RU" sz="1500" kern="1200" dirty="0"/>
        </a:p>
      </dsp:txBody>
      <dsp:txXfrm>
        <a:off x="2119312" y="504216"/>
        <a:ext cx="1857374" cy="432000"/>
      </dsp:txXfrm>
    </dsp:sp>
    <dsp:sp modelId="{54FB2012-191A-4600-95C0-D65B7A05CBDF}">
      <dsp:nvSpPr>
        <dsp:cNvPr id="0" name=""/>
        <dsp:cNvSpPr/>
      </dsp:nvSpPr>
      <dsp:spPr>
        <a:xfrm>
          <a:off x="2119312" y="936216"/>
          <a:ext cx="1857374" cy="151189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Самостоятельное выполнение работы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Разбор допущенных ошибок</a:t>
          </a:r>
          <a:endParaRPr lang="ru-RU" sz="1500" kern="1200" dirty="0"/>
        </a:p>
      </dsp:txBody>
      <dsp:txXfrm>
        <a:off x="2119312" y="936216"/>
        <a:ext cx="1857374" cy="1511894"/>
      </dsp:txXfrm>
    </dsp:sp>
    <dsp:sp modelId="{C224AE2B-AD3D-49C1-ABA0-078284F4B45F}">
      <dsp:nvSpPr>
        <dsp:cNvPr id="0" name=""/>
        <dsp:cNvSpPr/>
      </dsp:nvSpPr>
      <dsp:spPr>
        <a:xfrm>
          <a:off x="4236719" y="504216"/>
          <a:ext cx="1857374" cy="432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Апрель-май</a:t>
          </a:r>
          <a:endParaRPr lang="ru-RU" sz="1500" kern="1200" dirty="0"/>
        </a:p>
      </dsp:txBody>
      <dsp:txXfrm>
        <a:off x="4236719" y="504216"/>
        <a:ext cx="1857374" cy="432000"/>
      </dsp:txXfrm>
    </dsp:sp>
    <dsp:sp modelId="{D2A2AAC1-90C0-43D6-A48E-43A9BFED7B4B}">
      <dsp:nvSpPr>
        <dsp:cNvPr id="0" name=""/>
        <dsp:cNvSpPr/>
      </dsp:nvSpPr>
      <dsp:spPr>
        <a:xfrm>
          <a:off x="4238625" y="936216"/>
          <a:ext cx="1857374" cy="151189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Контролирующий характер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Разбор типичных ошибок</a:t>
          </a:r>
          <a:endParaRPr lang="ru-RU" sz="1500" kern="1200" dirty="0"/>
        </a:p>
      </dsp:txBody>
      <dsp:txXfrm>
        <a:off x="4238625" y="936216"/>
        <a:ext cx="1857374" cy="1511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C8CB8-575E-437A-A409-003F1852C6BA}">
      <dsp:nvSpPr>
        <dsp:cNvPr id="0" name=""/>
        <dsp:cNvSpPr/>
      </dsp:nvSpPr>
      <dsp:spPr>
        <a:xfrm>
          <a:off x="2160231" y="0"/>
          <a:ext cx="5681820" cy="1519955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7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МАРАФОН ОГЭ</a:t>
          </a:r>
          <a:r>
            <a:rPr lang="ru-RU" sz="4700" kern="1200" dirty="0" smtClean="0"/>
            <a:t>.</a:t>
          </a:r>
          <a:endParaRPr lang="ru-RU" sz="4700" kern="1200" dirty="0"/>
        </a:p>
      </dsp:txBody>
      <dsp:txXfrm>
        <a:off x="2160231" y="189994"/>
        <a:ext cx="5111837" cy="1139967"/>
      </dsp:txXfrm>
    </dsp:sp>
    <dsp:sp modelId="{2DF9D50F-F95F-4236-9EE7-C848C5100B37}">
      <dsp:nvSpPr>
        <dsp:cNvPr id="0" name=""/>
        <dsp:cNvSpPr/>
      </dsp:nvSpPr>
      <dsp:spPr>
        <a:xfrm>
          <a:off x="0" y="0"/>
          <a:ext cx="1972757" cy="1519955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Группа «РИСКА»</a:t>
          </a:r>
          <a:endParaRPr lang="ru-RU" sz="3200" kern="1200" dirty="0"/>
        </a:p>
      </dsp:txBody>
      <dsp:txXfrm>
        <a:off x="74198" y="74198"/>
        <a:ext cx="1824361" cy="1371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8DEA6-8773-4C6A-A751-AE5AD57ED6CE}">
      <dsp:nvSpPr>
        <dsp:cNvPr id="0" name=""/>
        <dsp:cNvSpPr/>
      </dsp:nvSpPr>
      <dsp:spPr>
        <a:xfrm>
          <a:off x="0" y="80608"/>
          <a:ext cx="7609114" cy="1340724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1.Анализ мониторинговых работ за 8 класс</a:t>
          </a:r>
          <a:r>
            <a:rPr lang="ru-RU" sz="2400" b="1" kern="1200" dirty="0" smtClean="0"/>
            <a:t>.  </a:t>
          </a:r>
          <a:endParaRPr lang="ru-RU" sz="2400" b="1" kern="1200" dirty="0"/>
        </a:p>
      </dsp:txBody>
      <dsp:txXfrm>
        <a:off x="65449" y="146057"/>
        <a:ext cx="7478216" cy="1209826"/>
      </dsp:txXfrm>
    </dsp:sp>
    <dsp:sp modelId="{1892C757-601B-4EDB-AC75-DA4A8BE95D6C}">
      <dsp:nvSpPr>
        <dsp:cNvPr id="0" name=""/>
        <dsp:cNvSpPr/>
      </dsp:nvSpPr>
      <dsp:spPr>
        <a:xfrm>
          <a:off x="0" y="1490452"/>
          <a:ext cx="7609114" cy="134072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2. Подготовка базы данных по учащимся              «группы риска»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65449" y="1555901"/>
        <a:ext cx="7478216" cy="1209826"/>
      </dsp:txXfrm>
    </dsp:sp>
    <dsp:sp modelId="{31B96000-E3A2-4C1C-B4F3-DC08F718FAC3}">
      <dsp:nvSpPr>
        <dsp:cNvPr id="0" name=""/>
        <dsp:cNvSpPr/>
      </dsp:nvSpPr>
      <dsp:spPr>
        <a:xfrm>
          <a:off x="0" y="2980904"/>
          <a:ext cx="7609114" cy="134072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3. Организация </a:t>
          </a:r>
          <a:r>
            <a:rPr lang="ru-RU" sz="2400" b="1" kern="1200" dirty="0" err="1" smtClean="0">
              <a:solidFill>
                <a:srgbClr val="002060"/>
              </a:solidFill>
            </a:rPr>
            <a:t>тьюторского</a:t>
          </a:r>
          <a:r>
            <a:rPr lang="ru-RU" sz="2400" b="1" kern="1200" dirty="0" smtClean="0">
              <a:solidFill>
                <a:srgbClr val="002060"/>
              </a:solidFill>
            </a:rPr>
            <a:t> сопровождения учащихся: составление индивидуального учебного плана, индивидуальные консультации.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65449" y="3046353"/>
        <a:ext cx="7478216" cy="1209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C6F1C-D56C-4190-81C5-85C79AC69006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9C65A-1048-4A00-AD22-759D04C21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30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ru-RU" sz="1400" dirty="0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458BD5-8ECC-4CC1-AD97-B69914A0178A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78853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ru-RU" sz="1400" dirty="0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458BD5-8ECC-4CC1-AD97-B69914A0178A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78853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352-78E8-4937-B8D0-623B8CC2AEE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4B-5F05-4272-A4BA-5DB502FB78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92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352-78E8-4937-B8D0-623B8CC2AEE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4B-5F05-4272-A4BA-5DB502FB78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6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352-78E8-4937-B8D0-623B8CC2AEE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4B-5F05-4272-A4BA-5DB502FB78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5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352-78E8-4937-B8D0-623B8CC2AEE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4B-5F05-4272-A4BA-5DB502FB78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4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352-78E8-4937-B8D0-623B8CC2AEE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4B-5F05-4272-A4BA-5DB502FB78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2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352-78E8-4937-B8D0-623B8CC2AEE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4B-5F05-4272-A4BA-5DB502FB78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8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352-78E8-4937-B8D0-623B8CC2AEE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4B-5F05-4272-A4BA-5DB502FB78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1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352-78E8-4937-B8D0-623B8CC2AEE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4B-5F05-4272-A4BA-5DB502FB78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6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352-78E8-4937-B8D0-623B8CC2AEE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4B-5F05-4272-A4BA-5DB502FB78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73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352-78E8-4937-B8D0-623B8CC2AEE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4B-5F05-4272-A4BA-5DB502FB78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2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352-78E8-4937-B8D0-623B8CC2AEE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4B-5F05-4272-A4BA-5DB502FB78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8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91352-78E8-4937-B8D0-623B8CC2AEE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9514B-5F05-4272-A4BA-5DB502FB78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9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Организация сетевого взаимодействия в условиях образовательных школ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Тверской области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572008"/>
            <a:ext cx="6400800" cy="196691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Разработчики проекта: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Стогова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М.В. МБОУ «Ново-Ямская СОШ» г. Старица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Сидоровская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Е.С. МОУ «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Вепрёвская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ООШ им. Ф.В.Морина»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Калитвенцева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М.В. МОУ СОШ № 21 г. Твери</a:t>
            </a:r>
          </a:p>
          <a:p>
            <a:pPr algn="l"/>
            <a:r>
              <a:rPr lang="ru-RU" sz="2900" dirty="0" err="1" smtClean="0">
                <a:solidFill>
                  <a:schemeClr val="tx1"/>
                </a:solidFill>
                <a:latin typeface="Georgia" pitchFamily="18" charset="0"/>
              </a:rPr>
              <a:t>Форсова</a:t>
            </a:r>
            <a:r>
              <a:rPr lang="ru-RU" sz="2900" dirty="0" smtClean="0">
                <a:solidFill>
                  <a:schemeClr val="tx1"/>
                </a:solidFill>
                <a:latin typeface="Georgia" pitchFamily="18" charset="0"/>
              </a:rPr>
              <a:t> О.Б. МОУ СОШ № 37 г. Твери</a:t>
            </a:r>
          </a:p>
          <a:p>
            <a:pPr algn="l"/>
            <a:r>
              <a:rPr lang="ru-RU" sz="29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Georgia" pitchFamily="18" charset="0"/>
              </a:rPr>
              <a:t>Филонова</a:t>
            </a:r>
            <a:r>
              <a:rPr lang="ru-RU" sz="2900" dirty="0" smtClean="0">
                <a:solidFill>
                  <a:schemeClr val="tx1"/>
                </a:solidFill>
                <a:latin typeface="Georgia" pitchFamily="18" charset="0"/>
              </a:rPr>
              <a:t> Т.А. МОУ СОШ № 37 г.Твери</a:t>
            </a:r>
          </a:p>
          <a:p>
            <a:pPr algn="l"/>
            <a:r>
              <a:rPr lang="ru-RU" sz="2900" dirty="0" smtClean="0">
                <a:solidFill>
                  <a:schemeClr val="tx1"/>
                </a:solidFill>
                <a:latin typeface="Georgia" pitchFamily="18" charset="0"/>
              </a:rPr>
              <a:t> Филонов Э.Ю. МОУ СОШ № 37 г.Твери</a:t>
            </a:r>
            <a:r>
              <a:rPr lang="ru-RU" sz="2900" b="1" i="1" dirty="0" smtClean="0">
                <a:solidFill>
                  <a:schemeClr val="tx1"/>
                </a:solidFill>
                <a:latin typeface="Georgia" pitchFamily="18" charset="0"/>
              </a:rPr>
              <a:t> </a:t>
            </a:r>
            <a:endParaRPr lang="ru-RU" sz="29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DC1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144" y="1916832"/>
            <a:ext cx="5715040" cy="4000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714412" y="5929330"/>
            <a:ext cx="600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СОШ № 37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68" name="TextBox 7"/>
          <p:cNvSpPr txBox="1">
            <a:spLocks noChangeArrowheads="1"/>
          </p:cNvSpPr>
          <p:nvPr/>
        </p:nvSpPr>
        <p:spPr bwMode="auto">
          <a:xfrm>
            <a:off x="4143375" y="1714500"/>
            <a:ext cx="4857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18469" name="TextBox 8"/>
          <p:cNvSpPr txBox="1">
            <a:spLocks noChangeArrowheads="1"/>
          </p:cNvSpPr>
          <p:nvPr/>
        </p:nvSpPr>
        <p:spPr bwMode="auto">
          <a:xfrm>
            <a:off x="285750" y="5429250"/>
            <a:ext cx="378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одсолнух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332656"/>
            <a:ext cx="1143008" cy="1145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285720" y="35716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Повышение качества подготовки выпускников  через организацию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сетевого взаимодействия школ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г.Твери и Тверской области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8468" grpId="0"/>
      <p:bldP spid="3184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TextBox 7"/>
          <p:cNvSpPr txBox="1">
            <a:spLocks noChangeArrowheads="1"/>
          </p:cNvSpPr>
          <p:nvPr/>
        </p:nvSpPr>
        <p:spPr bwMode="auto">
          <a:xfrm>
            <a:off x="4143375" y="1714500"/>
            <a:ext cx="4857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18469" name="TextBox 8"/>
          <p:cNvSpPr txBox="1">
            <a:spLocks noChangeArrowheads="1"/>
          </p:cNvSpPr>
          <p:nvPr/>
        </p:nvSpPr>
        <p:spPr bwMode="auto">
          <a:xfrm>
            <a:off x="285750" y="5429250"/>
            <a:ext cx="378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одсолнух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332656"/>
            <a:ext cx="1143008" cy="1145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02780440"/>
              </p:ext>
            </p:extLst>
          </p:nvPr>
        </p:nvGraphicFramePr>
        <p:xfrm>
          <a:off x="1023938" y="1052736"/>
          <a:ext cx="60960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108520" y="357166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Подготовка учащихся 8 классов к ОГЭ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275856" y="3645024"/>
            <a:ext cx="1656184" cy="1136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9370425"/>
              </p:ext>
            </p:extLst>
          </p:nvPr>
        </p:nvGraphicFramePr>
        <p:xfrm>
          <a:off x="971599" y="4725144"/>
          <a:ext cx="8029525" cy="1519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503049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8" grpId="0"/>
      <p:bldP spid="3184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3600" dirty="0" smtClean="0"/>
              <a:t>Почему Марафон?</a:t>
            </a:r>
            <a:endParaRPr lang="en-US" sz="3600" dirty="0" smtClean="0"/>
          </a:p>
        </p:txBody>
      </p:sp>
      <p:sp>
        <p:nvSpPr>
          <p:cNvPr id="47111" name="AutoShape 19"/>
          <p:cNvSpPr>
            <a:spLocks noChangeArrowheads="1"/>
          </p:cNvSpPr>
          <p:nvPr/>
        </p:nvSpPr>
        <p:spPr bwMode="ltGray">
          <a:xfrm>
            <a:off x="250825" y="1628800"/>
            <a:ext cx="8424863" cy="1368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ru-RU" sz="2400" dirty="0"/>
              <a:t>   Была поднята проблема формирования круга общения </a:t>
            </a:r>
          </a:p>
          <a:p>
            <a:pPr algn="l"/>
            <a:r>
              <a:rPr lang="ru-RU" sz="2400" dirty="0" smtClean="0"/>
              <a:t>учащихся </a:t>
            </a:r>
            <a:r>
              <a:rPr lang="ru-RU" sz="2400" dirty="0"/>
              <a:t>вне рамок учебной </a:t>
            </a:r>
            <a:r>
              <a:rPr lang="ru-RU" sz="2400" dirty="0" smtClean="0"/>
              <a:t>деятельности </a:t>
            </a:r>
            <a:r>
              <a:rPr lang="ru-RU" sz="2400" dirty="0"/>
              <a:t>в </a:t>
            </a:r>
            <a:r>
              <a:rPr lang="ru-RU" sz="2400" dirty="0" smtClean="0"/>
              <a:t>условиях</a:t>
            </a:r>
          </a:p>
          <a:p>
            <a:pPr algn="l"/>
            <a:r>
              <a:rPr lang="ru-RU" sz="2400" dirty="0" smtClean="0"/>
              <a:t> </a:t>
            </a:r>
            <a:r>
              <a:rPr lang="ru-RU" sz="2400" dirty="0"/>
              <a:t>психологически </a:t>
            </a:r>
            <a:r>
              <a:rPr lang="ru-RU" sz="2400" dirty="0" smtClean="0"/>
              <a:t>близких к ОГЭ</a:t>
            </a:r>
            <a:endParaRPr lang="ru-RU" sz="2400" dirty="0"/>
          </a:p>
        </p:txBody>
      </p:sp>
      <p:sp>
        <p:nvSpPr>
          <p:cNvPr id="47112" name="AutoShape 19"/>
          <p:cNvSpPr>
            <a:spLocks noChangeArrowheads="1"/>
          </p:cNvSpPr>
          <p:nvPr/>
        </p:nvSpPr>
        <p:spPr bwMode="ltGray">
          <a:xfrm>
            <a:off x="250825" y="3141663"/>
            <a:ext cx="8569325" cy="15827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/>
              <a:t>Форма проведения должна была быть непривычной,</a:t>
            </a:r>
          </a:p>
          <a:p>
            <a:pPr algn="ctr"/>
            <a:r>
              <a:rPr lang="ru-RU" sz="2400" b="1" dirty="0"/>
              <a:t> интенсивной, ярко эмоциональной и очень </a:t>
            </a:r>
          </a:p>
          <a:p>
            <a:pPr algn="ctr"/>
            <a:r>
              <a:rPr lang="ru-RU" sz="2400" b="1" dirty="0"/>
              <a:t>разнообразной, чтобы удовлетворять</a:t>
            </a:r>
          </a:p>
          <a:p>
            <a:pPr algn="ctr"/>
            <a:r>
              <a:rPr lang="ru-RU" sz="2400" b="1" dirty="0"/>
              <a:t> потребностям </a:t>
            </a:r>
            <a:r>
              <a:rPr lang="ru-RU" sz="2400" b="1" dirty="0" smtClean="0"/>
              <a:t> </a:t>
            </a:r>
            <a:r>
              <a:rPr lang="ru-RU" sz="2400" b="1" dirty="0"/>
              <a:t>ребят</a:t>
            </a:r>
            <a:r>
              <a:rPr lang="ru-RU" dirty="0"/>
              <a:t> </a:t>
            </a:r>
          </a:p>
        </p:txBody>
      </p:sp>
      <p:sp>
        <p:nvSpPr>
          <p:cNvPr id="47113" name="AutoShape 19"/>
          <p:cNvSpPr>
            <a:spLocks noChangeArrowheads="1"/>
          </p:cNvSpPr>
          <p:nvPr/>
        </p:nvSpPr>
        <p:spPr bwMode="ltGray">
          <a:xfrm>
            <a:off x="468313" y="4941888"/>
            <a:ext cx="8207375" cy="16557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dirty="0"/>
              <a:t>Содержание и условия проведения должны</a:t>
            </a:r>
          </a:p>
          <a:p>
            <a:pPr algn="ctr"/>
            <a:r>
              <a:rPr lang="ru-RU" sz="2400" dirty="0"/>
              <a:t> способствовать проявлению </a:t>
            </a:r>
            <a:r>
              <a:rPr lang="ru-RU" sz="2400" dirty="0" smtClean="0"/>
              <a:t>разносторонности ребят</a:t>
            </a:r>
            <a:r>
              <a:rPr lang="ru-RU" sz="2400" dirty="0"/>
              <a:t>, </a:t>
            </a:r>
            <a:endParaRPr lang="ru-RU" sz="2400" dirty="0" smtClean="0"/>
          </a:p>
          <a:p>
            <a:pPr algn="ctr"/>
            <a:r>
              <a:rPr lang="ru-RU" sz="2400" dirty="0" smtClean="0"/>
              <a:t>создавать  </a:t>
            </a:r>
            <a:r>
              <a:rPr lang="ru-RU" sz="2400" dirty="0"/>
              <a:t>новые </a:t>
            </a:r>
            <a:r>
              <a:rPr lang="ru-RU" sz="2400" dirty="0" smtClean="0"/>
              <a:t>возможности формирования </a:t>
            </a:r>
          </a:p>
          <a:p>
            <a:pPr algn="ctr"/>
            <a:r>
              <a:rPr lang="ru-RU" sz="2400" dirty="0" smtClean="0"/>
              <a:t>положительной мотивации на успешную сдачу ОГЭ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306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0" y="185195"/>
            <a:ext cx="9144000" cy="960699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1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«МАРАФОН ОГЭ»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7" name="Группа 13"/>
          <p:cNvGrpSpPr/>
          <p:nvPr/>
        </p:nvGrpSpPr>
        <p:grpSpPr>
          <a:xfrm rot="20819089">
            <a:off x="7359627" y="474779"/>
            <a:ext cx="1473727" cy="346809"/>
            <a:chOff x="1500860" y="5029200"/>
            <a:chExt cx="6938406" cy="1524000"/>
          </a:xfrm>
        </p:grpSpPr>
        <p:sp>
          <p:nvSpPr>
            <p:cNvPr id="8" name="Блок-схема: узел 7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3" name="Прямоугольник с одним вырезанным углом 12"/>
          <p:cNvSpPr/>
          <p:nvPr/>
        </p:nvSpPr>
        <p:spPr>
          <a:xfrm>
            <a:off x="178786" y="1699208"/>
            <a:ext cx="8929718" cy="49701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4" name="Группа 20"/>
          <p:cNvGrpSpPr/>
          <p:nvPr/>
        </p:nvGrpSpPr>
        <p:grpSpPr>
          <a:xfrm rot="16395998">
            <a:off x="-1700733" y="3168923"/>
            <a:ext cx="5476580" cy="1309954"/>
            <a:chOff x="1478062" y="5029200"/>
            <a:chExt cx="6961204" cy="1524000"/>
          </a:xfrm>
        </p:grpSpPr>
        <p:sp>
          <p:nvSpPr>
            <p:cNvPr id="15" name="Блок-схема: узел 14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5272674" y="5393764"/>
              <a:ext cx="1055914" cy="10559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3850902" y="5606853"/>
              <a:ext cx="821873" cy="800100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2600874" y="5740189"/>
              <a:ext cx="710054" cy="691243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1478062" y="5854578"/>
              <a:ext cx="561857" cy="546972"/>
            </a:xfrm>
            <a:prstGeom prst="flowChartConnector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226838" y="5589241"/>
            <a:ext cx="6233150" cy="936103"/>
            <a:chOff x="1785924" y="1518597"/>
            <a:chExt cx="5952448" cy="8102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Пятиугольник 28"/>
            <p:cNvSpPr/>
            <p:nvPr/>
          </p:nvSpPr>
          <p:spPr>
            <a:xfrm rot="10800000">
              <a:off x="1807755" y="1744558"/>
              <a:ext cx="5930617" cy="584245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Пятиугольник 4"/>
            <p:cNvSpPr/>
            <p:nvPr/>
          </p:nvSpPr>
          <p:spPr>
            <a:xfrm rot="21600000">
              <a:off x="1785924" y="1518597"/>
              <a:ext cx="5784556" cy="5842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7636" tIns="60960" rIns="113792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267744" y="3391349"/>
            <a:ext cx="6035127" cy="757731"/>
            <a:chOff x="1639863" y="2277245"/>
            <a:chExt cx="5930617" cy="58424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2" name="Пятиугольник 31"/>
            <p:cNvSpPr/>
            <p:nvPr/>
          </p:nvSpPr>
          <p:spPr>
            <a:xfrm rot="10800000">
              <a:off x="1639863" y="2277245"/>
              <a:ext cx="5930617" cy="584245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ятиугольник 4"/>
            <p:cNvSpPr/>
            <p:nvPr/>
          </p:nvSpPr>
          <p:spPr>
            <a:xfrm rot="21600000">
              <a:off x="1785924" y="2277245"/>
              <a:ext cx="5784556" cy="5842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7636" tIns="60960" rIns="113792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hlinkClick r:id="rId2" action="ppaction://hlinksldjump"/>
                </a:rPr>
                <a:t>Марафон </a:t>
              </a:r>
              <a:r>
                <a:rPr lang="ru-RU" sz="1600" b="1" kern="1200" dirty="0" err="1" smtClean="0">
                  <a:solidFill>
                    <a:schemeClr val="tx1"/>
                  </a:solidFill>
                  <a:hlinkClick r:id="rId2" action="ppaction://hlinksldjump"/>
                </a:rPr>
                <a:t>ОГЭ.Зима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195736" y="4653136"/>
            <a:ext cx="6198925" cy="720080"/>
            <a:chOff x="1639863" y="3035893"/>
            <a:chExt cx="5930617" cy="58424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5" name="Пятиугольник 34"/>
            <p:cNvSpPr/>
            <p:nvPr/>
          </p:nvSpPr>
          <p:spPr>
            <a:xfrm rot="10800000">
              <a:off x="1639863" y="3035893"/>
              <a:ext cx="5930617" cy="584245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6" name="Пятиугольник 4"/>
            <p:cNvSpPr/>
            <p:nvPr/>
          </p:nvSpPr>
          <p:spPr>
            <a:xfrm rot="21600000">
              <a:off x="1785924" y="3035893"/>
              <a:ext cx="5784556" cy="5842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7636" tIns="60960" rIns="113792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hlinkClick r:id="rId3" action="ppaction://hlinksldjump"/>
                </a:rPr>
                <a:t>Марафон </a:t>
              </a:r>
              <a:r>
                <a:rPr lang="ru-RU" sz="1600" b="1" kern="1200" dirty="0" err="1" smtClean="0">
                  <a:solidFill>
                    <a:schemeClr val="tx1"/>
                  </a:solidFill>
                  <a:hlinkClick r:id="rId3" action="ppaction://hlinksldjump"/>
                </a:rPr>
                <a:t>ОГЭ.Весна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Пятиугольник 4"/>
          <p:cNvSpPr/>
          <p:nvPr/>
        </p:nvSpPr>
        <p:spPr>
          <a:xfrm>
            <a:off x="2195142" y="6003391"/>
            <a:ext cx="5784556" cy="584245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7636" tIns="60960" rIns="113792" bIns="6096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Марафон ОГЭ .Весна 8 класс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835696" y="2348880"/>
            <a:ext cx="6491655" cy="684568"/>
            <a:chOff x="1785924" y="1518597"/>
            <a:chExt cx="6491655" cy="58424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1" name="Пятиугольник 40"/>
            <p:cNvSpPr/>
            <p:nvPr/>
          </p:nvSpPr>
          <p:spPr>
            <a:xfrm rot="10800000">
              <a:off x="2346962" y="1518597"/>
              <a:ext cx="5930617" cy="584245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42" name="Пятиугольник 4"/>
            <p:cNvSpPr/>
            <p:nvPr/>
          </p:nvSpPr>
          <p:spPr>
            <a:xfrm rot="21600000">
              <a:off x="1785924" y="1518597"/>
              <a:ext cx="5784556" cy="5842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7636" tIns="60960" rIns="113792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hlinkClick r:id="rId4" action="ppaction://hlinksldjump"/>
                </a:rPr>
                <a:t>  Марафон </a:t>
              </a:r>
              <a:r>
                <a:rPr lang="ru-RU" sz="1600" b="1" kern="1200" dirty="0" smtClean="0">
                  <a:solidFill>
                    <a:schemeClr val="tx1"/>
                  </a:solidFill>
                  <a:hlinkClick r:id="rId4" action="ppaction://hlinksldjump"/>
                </a:rPr>
                <a:t>ОГЭ. Осень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3" y="387401"/>
            <a:ext cx="7641055" cy="152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0" y="1845308"/>
            <a:ext cx="8958805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14290"/>
            <a:ext cx="9144000" cy="960699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20198114">
            <a:off x="7359627" y="474779"/>
            <a:ext cx="1473727" cy="346809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042907077"/>
              </p:ext>
            </p:extLst>
          </p:nvPr>
        </p:nvGraphicFramePr>
        <p:xfrm>
          <a:off x="740229" y="2059699"/>
          <a:ext cx="7609114" cy="4321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3612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Тьюторское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сопровождение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учащихся 9 классов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44587" y="1205104"/>
            <a:ext cx="8958805" cy="586320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z="1600" b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15</a:t>
            </a:fld>
            <a:endParaRPr lang="ru-RU" sz="16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185195"/>
            <a:ext cx="9144000" cy="960699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«Марафон ОГЭ. Осень»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20198114">
            <a:off x="7359627" y="474779"/>
            <a:ext cx="1473727" cy="346809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2" name="Пятиугольник 4"/>
          <p:cNvSpPr/>
          <p:nvPr/>
        </p:nvSpPr>
        <p:spPr>
          <a:xfrm>
            <a:off x="3473546" y="1315502"/>
            <a:ext cx="5110247" cy="1119555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8171" tIns="91440" rIns="170688" bIns="914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400" b="1" dirty="0">
              <a:solidFill>
                <a:prstClr val="black"/>
              </a:solidFill>
            </a:endParaRPr>
          </a:p>
        </p:txBody>
      </p:sp>
      <p:grpSp>
        <p:nvGrpSpPr>
          <p:cNvPr id="3" name="Группа 19"/>
          <p:cNvGrpSpPr/>
          <p:nvPr/>
        </p:nvGrpSpPr>
        <p:grpSpPr>
          <a:xfrm>
            <a:off x="5677368" y="1382861"/>
            <a:ext cx="3094761" cy="1876154"/>
            <a:chOff x="4648965" y="-26038"/>
            <a:chExt cx="3781961" cy="208353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Пятиугольник 20"/>
            <p:cNvSpPr/>
            <p:nvPr/>
          </p:nvSpPr>
          <p:spPr>
            <a:xfrm rot="10800000" flipV="1">
              <a:off x="4648965" y="-26038"/>
              <a:ext cx="3781960" cy="205750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ятиугольник 4"/>
            <p:cNvSpPr/>
            <p:nvPr/>
          </p:nvSpPr>
          <p:spPr>
            <a:xfrm>
              <a:off x="5704952" y="0"/>
              <a:ext cx="2725974" cy="2057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99" tIns="91440" rIns="170688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ru-RU" b="1" kern="1200" dirty="0" smtClean="0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Мастер-классы учителей математики и русского языка</a:t>
              </a:r>
              <a:endParaRPr lang="ru-RU" b="1" i="0" kern="1200" baseline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23"/>
          <p:cNvGrpSpPr/>
          <p:nvPr/>
        </p:nvGrpSpPr>
        <p:grpSpPr>
          <a:xfrm>
            <a:off x="5677369" y="3998283"/>
            <a:ext cx="3011157" cy="1992210"/>
            <a:chOff x="3268755" y="1318552"/>
            <a:chExt cx="5576649" cy="226139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Пятиугольник 24"/>
            <p:cNvSpPr/>
            <p:nvPr/>
          </p:nvSpPr>
          <p:spPr>
            <a:xfrm rot="10800000">
              <a:off x="3268755" y="1318552"/>
              <a:ext cx="5576649" cy="2261390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ятиугольник 4"/>
            <p:cNvSpPr/>
            <p:nvPr/>
          </p:nvSpPr>
          <p:spPr>
            <a:xfrm>
              <a:off x="3834103" y="1318552"/>
              <a:ext cx="5011301" cy="2261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99" tIns="91440" rIns="170688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kern="120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Мастер- классы учителей по предметам по выбору.</a:t>
              </a:r>
              <a:endParaRPr lang="ru-RU" b="1" i="0" kern="12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1" name="Picture 2" descr="C:\Users\134E~1\AppData\Local\Temp\Rar$DIa0.838\DSC02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" y="1263719"/>
            <a:ext cx="2770910" cy="20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34E~1\AppData\Local\Temp\Rar$DIa0.033\IMG_15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26" y="1371608"/>
            <a:ext cx="2774461" cy="208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34E~1\AppData\Local\Temp\Rar$DIa0.992\IMG_16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72" y="4471792"/>
            <a:ext cx="2611090" cy="195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мероприятия\марафон огэ осень\29 эммаус\DSC025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3" y="3998283"/>
            <a:ext cx="2807455" cy="210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44587" y="1029259"/>
            <a:ext cx="8958805" cy="586320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z="1600" b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16</a:t>
            </a:fld>
            <a:endParaRPr lang="ru-RU" sz="16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185195"/>
            <a:ext cx="9144000" cy="960699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«Марафон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ОГЭ.Весна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»</a:t>
            </a:r>
          </a:p>
        </p:txBody>
      </p:sp>
      <p:grpSp>
        <p:nvGrpSpPr>
          <p:cNvPr id="2" name="Группа 13"/>
          <p:cNvGrpSpPr/>
          <p:nvPr/>
        </p:nvGrpSpPr>
        <p:grpSpPr>
          <a:xfrm rot="20198114">
            <a:off x="7359627" y="474779"/>
            <a:ext cx="1473727" cy="346809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Группа 17"/>
          <p:cNvGrpSpPr/>
          <p:nvPr/>
        </p:nvGrpSpPr>
        <p:grpSpPr>
          <a:xfrm>
            <a:off x="3188803" y="1315502"/>
            <a:ext cx="5394990" cy="1119555"/>
            <a:chOff x="2997598" y="553538"/>
            <a:chExt cx="5950457" cy="125624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Пятиугольник 20"/>
            <p:cNvSpPr/>
            <p:nvPr/>
          </p:nvSpPr>
          <p:spPr>
            <a:xfrm rot="10800000">
              <a:off x="2997598" y="553538"/>
              <a:ext cx="5950457" cy="1256241"/>
            </a:xfrm>
            <a:prstGeom prst="homePlate">
              <a:avLst/>
            </a:prstGeom>
            <a:solidFill>
              <a:schemeClr val="accent2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3311658" y="553538"/>
              <a:ext cx="5636397" cy="12562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8171" tIns="91440" rIns="170688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solidFill>
                    <a:prstClr val="white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rPr>
                <a:t>Открытые уроки по математике для учителей МОУ ООШ № 28 и студентов </a:t>
              </a:r>
              <a:r>
                <a:rPr lang="ru-RU" sz="2400" dirty="0" err="1" smtClean="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rPr>
                <a:t>ТвГУ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rPr>
                <a:t>.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 descr="C:\Users\134E~1\AppData\Local\Temp\Rar$DIa0.090\открытый урок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8" y="1147196"/>
            <a:ext cx="2551722" cy="191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34E~1\AppData\Local\Temp\Rar$DIa0.338\открытый урок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8" y="3147249"/>
            <a:ext cx="2553382" cy="19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34E~1\AppData\Local\Temp\Rar$DIa0.672\открытый урок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67" y="4818185"/>
            <a:ext cx="26415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34E~1\AppData\Local\Temp\Rar$DIa0.758\открытый урок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95" y="2661140"/>
            <a:ext cx="2666025" cy="199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34E~1\AppData\Local\Temp\Rar$DIa0.039\открытый урок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230" y="2669517"/>
            <a:ext cx="2654854" cy="199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34E~1\AppData\Local\Temp\Rar$DIa0.445\открытый урок 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55" y="4788689"/>
            <a:ext cx="2680802" cy="201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34E~1\AppData\Local\Temp\Rar$DIa0.577\открытый урок 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0" y="5152290"/>
            <a:ext cx="2469660" cy="185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8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44587" y="1029259"/>
            <a:ext cx="8958805" cy="586320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185195"/>
            <a:ext cx="9144000" cy="960699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«Марафон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ОГЭ.Весна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»</a:t>
            </a:r>
          </a:p>
        </p:txBody>
      </p:sp>
      <p:grpSp>
        <p:nvGrpSpPr>
          <p:cNvPr id="2" name="Группа 13"/>
          <p:cNvGrpSpPr/>
          <p:nvPr/>
        </p:nvGrpSpPr>
        <p:grpSpPr>
          <a:xfrm rot="20198114">
            <a:off x="7359627" y="474779"/>
            <a:ext cx="1473727" cy="346809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2" name="Пятиугольник 4"/>
          <p:cNvSpPr/>
          <p:nvPr/>
        </p:nvSpPr>
        <p:spPr>
          <a:xfrm>
            <a:off x="3473546" y="1315502"/>
            <a:ext cx="5110247" cy="1119555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8171" tIns="91440" rIns="170688" bIns="914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134E~1\AppData\Local\Temp\Rar$DIa0.907\разбор студенты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2" y="1256887"/>
            <a:ext cx="3057572" cy="22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34E~1\AppData\Local\Temp\Rar$DIa0.262\разбор студенты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7" y="4091261"/>
            <a:ext cx="3009046" cy="22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34E~1\AppData\Local\Temp\Rar$DIa0.232\разбор студенты ии учител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53" y="2553795"/>
            <a:ext cx="2813031" cy="210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34E~1\AppData\Local\Temp\Rar$DIa0.109\разбор студент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43" y="4767656"/>
            <a:ext cx="2833077" cy="2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5"/>
          <p:cNvGrpSpPr/>
          <p:nvPr/>
        </p:nvGrpSpPr>
        <p:grpSpPr>
          <a:xfrm>
            <a:off x="3692768" y="1289250"/>
            <a:ext cx="5148931" cy="1093338"/>
            <a:chOff x="1676223" y="3891971"/>
            <a:chExt cx="5901484" cy="75064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Пятиугольник 26"/>
            <p:cNvSpPr/>
            <p:nvPr/>
          </p:nvSpPr>
          <p:spPr>
            <a:xfrm rot="10800000">
              <a:off x="1676223" y="3891971"/>
              <a:ext cx="5901484" cy="750646"/>
            </a:xfrm>
            <a:prstGeom prst="homePlate">
              <a:avLst/>
            </a:prstGeom>
            <a:solidFill>
              <a:srgbClr val="FF9933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ятиугольник 4"/>
            <p:cNvSpPr/>
            <p:nvPr/>
          </p:nvSpPr>
          <p:spPr>
            <a:xfrm>
              <a:off x="1846824" y="3909995"/>
              <a:ext cx="5730883" cy="6824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8171" tIns="91440" rIns="170688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i="0" kern="1200" baseline="0" dirty="0" smtClean="0">
                  <a:solidFill>
                    <a:schemeClr val="bg1"/>
                  </a:solidFill>
                </a:rPr>
                <a:t>Разбор допущенных ошибок  со</a:t>
              </a:r>
              <a:r>
                <a:rPr lang="ru-RU" sz="2400" b="1" i="0" kern="1200" dirty="0" smtClean="0">
                  <a:solidFill>
                    <a:schemeClr val="bg1"/>
                  </a:solidFill>
                </a:rPr>
                <a:t> студентами </a:t>
              </a:r>
              <a:r>
                <a:rPr lang="ru-RU" sz="2400" b="1" i="0" kern="1200" dirty="0" err="1" smtClean="0">
                  <a:solidFill>
                    <a:schemeClr val="bg1"/>
                  </a:solidFill>
                </a:rPr>
                <a:t>ТвГУ</a:t>
              </a:r>
              <a:r>
                <a:rPr lang="ru-RU" sz="2400" b="1" i="0" kern="1200" dirty="0" smtClean="0">
                  <a:solidFill>
                    <a:schemeClr val="bg1"/>
                  </a:solidFill>
                </a:rPr>
                <a:t>.</a:t>
              </a:r>
              <a:endParaRPr lang="ru-RU" sz="2400" b="1" i="0" kern="120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4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Риски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329642" cy="571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8676"/>
                <a:gridCol w="4670966"/>
              </a:tblGrid>
              <a:tr h="417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Возможные риски реализации Проекта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Способы преодоления рисков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5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Неготовность к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реализации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Разъяснительная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работа: семинары, круглый стол, индивидуальные консультации, информирование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общественности через СМИ, сайт школы.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3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Бизнес-риски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Привлечение внебюджетных средств (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средств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за счет получения гранта), поиск спонсоров.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0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Неготовность обучающихся учиться в индивидуальном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темпе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Работа психолога с обучающимися по осознанному выбору предметной направленности. Возможность использования обучения в дистанционной форме.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0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Слабая координация действий участников сетевого взаимодействия.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Корректировка хода реализации Проекта на основе проблемно – ориентированного анализа и включение изменений в ежегодные планы деятельности школы.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3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Недостаточная укомплектованность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квалифицированными педагогическими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кадрами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Привлечение педагогических работников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реализации профильного обучения.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7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Недостаточный уровень мониторинговых исследований реализации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системы мониторинговых исследований. Широкое внедрение рейтинговой оценки в образовательный процесс.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Результаты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обновление качества образования с учетом внедрения федеральных государственных программ образовательных стандартов второго поколения;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совершенствование механизмов оценки качества и доступности образования;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формирование образовательной среды, позволяющей реализовать качественное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предпрофильное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профильное обучение, обеспечить индивидуализацию и успешную социализацию обучающихся, в том числе и с учётом потребности рынка труда;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обновление условий для выявления, поддержки и развития одарённых детей в школе, обеспечение самореализации и самоопределения обучающихся;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создание пакета рекомендательных и методических разработок по подготовке учащихся к ОГЭ.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8101042" cy="1470025"/>
          </a:xfrm>
        </p:spPr>
        <p:txBody>
          <a:bodyPr>
            <a:noAutofit/>
          </a:bodyPr>
          <a:lstStyle/>
          <a:p>
            <a:pPr algn="r"/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«Собраться вместе — это начало.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r"/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Держаться вместе — это прогресс.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r"/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Работать вместе — это успех”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r"/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Генри Форд «О сотрудничестве”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endParaRPr lang="ru-RU" sz="2800" dirty="0">
              <a:latin typeface="Georgia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571472" y="2357430"/>
            <a:ext cx="8358246" cy="2143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Сетевое взаимодействие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- это совместная деятельность нескольких образовательных учреждений, организованная для обучения,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взаимообучения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, совместного изучения, обмена опытом, проектирования, разработки, апробирования или внедрения учебно-методических комплексов, методик и технологий обучения, воспитания, новых механизмов управления в системе образования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21510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Цель 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проекта:</a:t>
            </a:r>
          </a:p>
          <a:p>
            <a:pPr>
              <a:buNone/>
            </a:pP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</a:t>
            </a:r>
            <a:r>
              <a:rPr lang="ru-RU" sz="3800" dirty="0" smtClean="0">
                <a:latin typeface="Georgia" pitchFamily="18" charset="0"/>
              </a:rPr>
              <a:t>Создать </a:t>
            </a:r>
            <a:r>
              <a:rPr lang="ru-RU" sz="3800" dirty="0">
                <a:latin typeface="Georgia" pitchFamily="18" charset="0"/>
              </a:rPr>
              <a:t>образовательную сеть для взаимодействия учреждений различного типа, организованную для обучения, </a:t>
            </a:r>
            <a:r>
              <a:rPr lang="ru-RU" sz="3800" dirty="0" err="1">
                <a:latin typeface="Georgia" pitchFamily="18" charset="0"/>
              </a:rPr>
              <a:t>взаимообучения</a:t>
            </a:r>
            <a:r>
              <a:rPr lang="ru-RU" sz="3800" dirty="0">
                <a:latin typeface="Georgia" pitchFamily="18" charset="0"/>
              </a:rPr>
              <a:t>, совместного изучения, обмена опытом, проектирования, разработки, апробирования или внедрения УМК, методик и технологий обучения, воспитания, новых механизмов управления в системе образования.</a:t>
            </a:r>
          </a:p>
          <a:p>
            <a:pPr>
              <a:buNone/>
            </a:pPr>
            <a:endParaRPr lang="ru-RU" sz="3800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Задачи 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проекта</a:t>
            </a:r>
            <a:endParaRPr lang="ru-RU" sz="3800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3800" dirty="0" smtClean="0">
                <a:latin typeface="Georgia" pitchFamily="18" charset="0"/>
              </a:rPr>
              <a:t>1.  Создать единую образовательную среду путем  использования ресурсного потенциала всех объектов сетевого взаимодействия.</a:t>
            </a:r>
          </a:p>
          <a:p>
            <a:r>
              <a:rPr lang="ru-RU" sz="3800" dirty="0">
                <a:latin typeface="Georgia" pitchFamily="18" charset="0"/>
              </a:rPr>
              <a:t>2</a:t>
            </a:r>
            <a:r>
              <a:rPr lang="ru-RU" sz="3800" dirty="0" smtClean="0">
                <a:latin typeface="Georgia" pitchFamily="18" charset="0"/>
              </a:rPr>
              <a:t>.</a:t>
            </a:r>
            <a:r>
              <a:rPr lang="ru-RU" sz="3800" dirty="0" smtClean="0">
                <a:latin typeface="Georgia" pitchFamily="18" charset="0"/>
              </a:rPr>
              <a:t> Повысить эффективность образовательных и воспитательных программ заявленных  в программе развития ОУ.</a:t>
            </a:r>
          </a:p>
          <a:p>
            <a:r>
              <a:rPr lang="ru-RU" sz="3800" dirty="0" smtClean="0">
                <a:latin typeface="Georgia" pitchFamily="18" charset="0"/>
              </a:rPr>
              <a:t>3.</a:t>
            </a:r>
            <a:r>
              <a:rPr lang="ru-RU" sz="3800" dirty="0" smtClean="0">
                <a:latin typeface="Georgia" pitchFamily="18" charset="0"/>
              </a:rPr>
              <a:t> Создать условия для социальной успешности выпускников и формирования у них более прочных знаний, умений, навыков; воспитания нравственности, гражданственности, патриотизма и социальной ответственности.</a:t>
            </a:r>
          </a:p>
          <a:p>
            <a:r>
              <a:rPr lang="ru-RU" sz="3800" dirty="0" smtClean="0">
                <a:latin typeface="Georgia" pitchFamily="18" charset="0"/>
              </a:rPr>
              <a:t>4.</a:t>
            </a:r>
            <a:r>
              <a:rPr lang="ru-RU" sz="3800" dirty="0" smtClean="0">
                <a:latin typeface="Georgia" pitchFamily="18" charset="0"/>
              </a:rPr>
              <a:t> Максимально использовать ресурсы учреждений дополнительного образования, культуры и здравоохранения для значительного расширения выбора учащимися путей своего становления и профессиональной деятельности.</a:t>
            </a:r>
          </a:p>
          <a:p>
            <a:pPr>
              <a:buNone/>
            </a:pPr>
            <a:endParaRPr lang="ru-RU" sz="3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2" y="428007"/>
            <a:ext cx="355723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Пользователь\Pictures\2017-08-15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769914"/>
            <a:ext cx="3528392" cy="485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82934" y="692696"/>
            <a:ext cx="4193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МБОУ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«Ново-Ямская СОШ»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http://novo-yamskaya-shkola.ru/_data/files.thumb/c/9/c97989d163c0277_388.5463ac18d1_g-midd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2" y="3268321"/>
            <a:ext cx="3905489" cy="294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Социальный заказ на создание центра сетевого взаимодействия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556792"/>
            <a:ext cx="1800200" cy="3744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Нехватка специалистов сельскохозяйственных  профессий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в Тверской области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9752" y="1601207"/>
            <a:ext cx="1944216" cy="3744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Необходимость профессионального роста педагогов сельских школ для осуществления профильного обучения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1609444"/>
            <a:ext cx="1728192" cy="3744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Недостаточный уровень профориентационной работы для поступления в ВУЗы с/х направлений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2240" y="1615627"/>
            <a:ext cx="2088232" cy="3744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/>
              <a:t>Необходимость достижения максимальной степени удовлетворения индивидуальных образовательных потребностей обучающихся </a:t>
            </a:r>
          </a:p>
        </p:txBody>
      </p:sp>
    </p:spTree>
    <p:extLst>
      <p:ext uri="{BB962C8B-B14F-4D97-AF65-F5344CB8AC3E}">
        <p14:creationId xmlns:p14="http://schemas.microsoft.com/office/powerpoint/2010/main" val="15770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247581" y="2810678"/>
            <a:ext cx="2936870" cy="147988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563888" y="3481608"/>
            <a:ext cx="237626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Повышение качества образования</a:t>
            </a:r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72743" y="620688"/>
            <a:ext cx="2448272" cy="1224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Обновление содержания основного и среднего общего образования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39552" y="2943525"/>
            <a:ext cx="2448272" cy="1224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системы непрерывного образования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55010" y="4797152"/>
            <a:ext cx="2448272" cy="1224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Расширение образовательных практик учащихся</a:t>
            </a:r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491880" y="5157192"/>
            <a:ext cx="2448272" cy="1224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по индивидуальному учебному плану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608021" y="4745632"/>
            <a:ext cx="2448272" cy="1224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Расширение доступа в ОУ высшего образования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516216" y="2708049"/>
            <a:ext cx="2448272" cy="1224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по поддержке одаренных детей</a:t>
            </a: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83885" y="620688"/>
            <a:ext cx="2448272" cy="1224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квалификации педагогов школ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stCxn id="3" idx="0"/>
          </p:cNvCxnSpPr>
          <p:nvPr/>
        </p:nvCxnSpPr>
        <p:spPr>
          <a:xfrm>
            <a:off x="3521015" y="1232756"/>
            <a:ext cx="762953" cy="16201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003282" y="3555593"/>
            <a:ext cx="29875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003282" y="3932185"/>
            <a:ext cx="560606" cy="15062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004048" y="1232755"/>
            <a:ext cx="317168" cy="16201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5580112" y="4167661"/>
            <a:ext cx="965239" cy="13613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062731" y="3320117"/>
            <a:ext cx="453485" cy="374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716016" y="4167660"/>
            <a:ext cx="36004" cy="119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Модель сетевого взаимодействия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9" y="1339180"/>
            <a:ext cx="7065963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13836"/>
            <a:ext cx="1973990" cy="139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3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xn-----7kcbg3cciehlbg1byhwee.xn--p1ai/attachments/Image/2013-11-29_104647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610474"/>
            <a:ext cx="6983636" cy="50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9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2852935"/>
            <a:ext cx="237626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Направления деятельности</a:t>
            </a:r>
            <a:endParaRPr lang="ru-RU" sz="2400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72743" y="620688"/>
            <a:ext cx="2448272" cy="1224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профильных курсов по выбору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39552" y="2943525"/>
            <a:ext cx="2448272" cy="1224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конкурсных мероприятий для учащихся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55010" y="4797152"/>
            <a:ext cx="2448272" cy="1224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Сетевые события для учащихся</a:t>
            </a:r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491879" y="5157192"/>
            <a:ext cx="2570851" cy="1224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Профориентационные</a:t>
            </a:r>
            <a:r>
              <a:rPr lang="ru-RU" dirty="0" smtClean="0"/>
              <a:t> проекты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608021" y="4745632"/>
            <a:ext cx="2448272" cy="1224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Внешний мониторинг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516216" y="2708049"/>
            <a:ext cx="2448272" cy="145961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Сетевые мероприятия для учителей и координаторов проекта</a:t>
            </a: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83885" y="620688"/>
            <a:ext cx="2448272" cy="1224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Профильный лагерь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3600782" y="1340768"/>
            <a:ext cx="727662" cy="14967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894379" y="3437855"/>
            <a:ext cx="70640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5" idx="0"/>
          </p:cNvCxnSpPr>
          <p:nvPr/>
        </p:nvCxnSpPr>
        <p:spPr>
          <a:xfrm flipH="1">
            <a:off x="3003282" y="3683932"/>
            <a:ext cx="835820" cy="17252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2"/>
          </p:cNvCxnSpPr>
          <p:nvPr/>
        </p:nvCxnSpPr>
        <p:spPr>
          <a:xfrm flipV="1">
            <a:off x="4752020" y="1232756"/>
            <a:ext cx="631865" cy="16018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83885" y="3715912"/>
            <a:ext cx="1224136" cy="13692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938994" y="3338844"/>
            <a:ext cx="669027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655038" y="3683932"/>
            <a:ext cx="0" cy="14732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5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743</Words>
  <Application>Microsoft Office PowerPoint</Application>
  <PresentationFormat>Экран (4:3)</PresentationFormat>
  <Paragraphs>121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Организация сетевого взаимодействия в условиях образовательных школ  Тверской области</vt:lpstr>
      <vt:lpstr>«Собраться вместе — это начало.  Держаться вместе — это прогресс.  Работать вместе — это успех”   Генри Форд «О сотрудничестве” </vt:lpstr>
      <vt:lpstr>Презентация PowerPoint</vt:lpstr>
      <vt:lpstr>Презентация PowerPoint</vt:lpstr>
      <vt:lpstr>Социальный заказ на создание центра сетевого взаимодействия </vt:lpstr>
      <vt:lpstr>Презентация PowerPoint</vt:lpstr>
      <vt:lpstr>Модель сетевого взаимодействия 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Марафон?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Риски</vt:lpstr>
      <vt:lpstr>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«Модель инновационного центра сетевого взаимодействия по профильному обучению школ-партнеров ТГСХА»</dc:title>
  <dc:creator>Пользователь Windows</dc:creator>
  <cp:lastModifiedBy>Ольга</cp:lastModifiedBy>
  <cp:revision>61</cp:revision>
  <dcterms:created xsi:type="dcterms:W3CDTF">2017-08-15T09:55:15Z</dcterms:created>
  <dcterms:modified xsi:type="dcterms:W3CDTF">2017-10-12T19:25:24Z</dcterms:modified>
</cp:coreProperties>
</file>