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7" r:id="rId2"/>
    <p:sldId id="260" r:id="rId3"/>
    <p:sldId id="259" r:id="rId4"/>
    <p:sldId id="270" r:id="rId5"/>
    <p:sldId id="271" r:id="rId6"/>
    <p:sldId id="272" r:id="rId7"/>
    <p:sldId id="262" r:id="rId8"/>
    <p:sldId id="273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66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468" autoAdjust="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F777D-AF7A-43ED-84B5-376AF9549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98B7A-8105-49A5-BB0B-9BABE4C084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AD856-5F73-4808-BFB0-A4C3FC039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3177F-09D2-441C-A6A5-7111BC77E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271-1793-4EB8-823C-E086CEAD1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4A7B4-F64E-4D27-8F93-93AC612C46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E582-7472-4135-ACB8-A29970229B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D4068-AAE8-4B55-9637-D5318E8D42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BC733-CBCF-4BEC-9776-9E7255863F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6DB71-FBF9-46C1-B375-AF76BBA74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760D6-13A0-4258-A5B9-3DD08FDEA8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C3DFD68-5EEC-4CB1-9025-57913E8B08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6" r:id="rId2"/>
    <p:sldLayoutId id="2147483745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6" r:id="rId9"/>
    <p:sldLayoutId id="2147483742" r:id="rId10"/>
    <p:sldLayoutId id="214748374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>
            <a:off x="609600" y="2133600"/>
            <a:ext cx="7924800" cy="38576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33400" y="914400"/>
            <a:ext cx="7851648" cy="28194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Виды графики. Основы работы с компьютерной графикой. Графический редактор </a:t>
            </a:r>
            <a:r>
              <a:rPr lang="ru-RU" sz="4000" dirty="0" err="1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Paint</a:t>
            </a:r>
            <a:endParaRPr lang="ru-RU" sz="4000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124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7854950" cy="1752600"/>
          </a:xfrm>
        </p:spPr>
        <p:txBody>
          <a:bodyPr/>
          <a:lstStyle/>
          <a:p>
            <a:pPr marR="0"/>
            <a:r>
              <a:rPr lang="ru-RU" smtClean="0"/>
              <a:t>Кружок «Прикладная информатика», </a:t>
            </a:r>
          </a:p>
          <a:p>
            <a:pPr marR="0"/>
            <a:r>
              <a:rPr lang="ru-RU" smtClean="0"/>
              <a:t>5 класс.</a:t>
            </a:r>
          </a:p>
          <a:p>
            <a:pPr marR="0"/>
            <a:r>
              <a:rPr lang="ru-RU" smtClean="0"/>
              <a:t>Подготовила Сидоровская Е.С.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u="sng" dirty="0" smtClean="0">
                <a:latin typeface="Georgia" pitchFamily="18" charset="0"/>
              </a:rPr>
              <a:t>Практическая работа: </a:t>
            </a:r>
            <a:br>
              <a:rPr lang="ru-RU" sz="4000" b="1" u="sng" dirty="0" smtClean="0">
                <a:latin typeface="Georgia" pitchFamily="18" charset="0"/>
              </a:rPr>
            </a:br>
            <a:r>
              <a:rPr lang="ru-RU" sz="4000" b="1" u="sng" dirty="0" smtClean="0">
                <a:latin typeface="Georgia" pitchFamily="18" charset="0"/>
              </a:rPr>
              <a:t>Создание рисунка «Мой дом»</a:t>
            </a:r>
            <a:endParaRPr lang="ru-RU" u="sng" dirty="0"/>
          </a:p>
        </p:txBody>
      </p:sp>
      <p:pic>
        <p:nvPicPr>
          <p:cNvPr id="14339" name="Содержимое 5" descr="домик.pn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824163"/>
            <a:ext cx="4038600" cy="2627312"/>
          </a:xfrm>
        </p:spPr>
      </p:pic>
      <p:sp>
        <p:nvSpPr>
          <p:cNvPr id="14340" name="Содержимое 6"/>
          <p:cNvSpPr>
            <a:spLocks noGrp="1"/>
          </p:cNvSpPr>
          <p:nvPr>
            <p:ph sz="half" idx="2"/>
          </p:nvPr>
        </p:nvSpPr>
        <p:spPr>
          <a:xfrm>
            <a:off x="4495800" y="1920875"/>
            <a:ext cx="4419600" cy="493712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b="1" u="sng" smtClean="0">
                <a:solidFill>
                  <a:srgbClr val="C00000"/>
                </a:solidFill>
                <a:latin typeface="Georgia" pitchFamily="18" charset="0"/>
              </a:rPr>
              <a:t>Внимание! </a:t>
            </a:r>
          </a:p>
          <a:p>
            <a:pPr algn="ctr">
              <a:buFont typeface="Wingdings 2" pitchFamily="18" charset="2"/>
              <a:buNone/>
            </a:pPr>
            <a:r>
              <a:rPr lang="ru-RU" smtClean="0">
                <a:latin typeface="Georgia" pitchFamily="18" charset="0"/>
              </a:rPr>
              <a:t>Если линия, ограничивающая область заливки, содержит хотя бы одну точку разрыва, то краска прольется на другие части рисунка. Не пугайтесь, вы всегда сможете отменить выполненное действие.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305800" cy="1219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latin typeface="Georgia" pitchFamily="18" charset="0"/>
              </a:rPr>
              <a:t>СПАСИБО ЗА РАБОТУ!</a:t>
            </a:r>
            <a:endParaRPr lang="ru-RU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04800" y="1371600"/>
            <a:ext cx="8610600" cy="2438400"/>
          </a:xfrm>
        </p:spPr>
        <p:txBody>
          <a:bodyPr>
            <a:normAutofit fontScale="92500" lnSpcReduction="20000"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600" b="1" i="1" u="sng" dirty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Компьютерная графика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Georgia" pitchFamily="18" charset="0"/>
              </a:rPr>
              <a:t> </a:t>
            </a:r>
            <a:endParaRPr lang="ru-RU" sz="3600" b="1" dirty="0" smtClean="0">
              <a:solidFill>
                <a:schemeClr val="tx2">
                  <a:lumMod val="75000"/>
                </a:schemeClr>
              </a:solidFill>
              <a:latin typeface="Georg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600" dirty="0" smtClean="0">
                <a:latin typeface="Georgia" pitchFamily="18" charset="0"/>
              </a:rPr>
              <a:t>– </a:t>
            </a:r>
            <a:r>
              <a:rPr lang="ru-RU" sz="3600" dirty="0">
                <a:latin typeface="Georgia" pitchFamily="18" charset="0"/>
              </a:rPr>
              <a:t>это раздел информатики, занимающийся проблемами создания и обработки на компьютере графических изображений</a:t>
            </a:r>
          </a:p>
        </p:txBody>
      </p:sp>
      <p:pic>
        <p:nvPicPr>
          <p:cNvPr id="72709" name="Picture 5" descr="C:\Users\Computer\Downloads\autumn-background-524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648200"/>
            <a:ext cx="25146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08" name="Picture 4" descr="C:\Users\Computer\Downloads\открытки из инета\1912368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2672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82913279_large_b62e285f48e6310df5f61610bb794e86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4572000"/>
            <a:ext cx="2244811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1219200" y="1066800"/>
            <a:ext cx="6629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Georgia" pitchFamily="18" charset="0"/>
                <a:cs typeface="Times New Roman" pitchFamily="18" charset="0"/>
              </a:rPr>
              <a:t>Хоть рисую я неважно,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Но поможет мне тот факт,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Что </a:t>
            </a:r>
            <a:r>
              <a:rPr lang="ru-RU" sz="2800">
                <a:solidFill>
                  <a:srgbClr val="C00000"/>
                </a:solidFill>
                <a:latin typeface="Georgia" pitchFamily="18" charset="0"/>
                <a:cs typeface="Times New Roman" pitchFamily="18" charset="0"/>
              </a:rPr>
              <a:t>графический редактор </a:t>
            </a:r>
            <a:r>
              <a:rPr lang="ru-RU" sz="2800">
                <a:latin typeface="Georgia" pitchFamily="18" charset="0"/>
                <a:cs typeface="Times New Roman" pitchFamily="18" charset="0"/>
              </a:rPr>
              <a:t>– 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Программа это, не плакат.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Я рисую кистью важно,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Только кисть не настоящая.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На дисплее цвет отважно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Выбираю на палитре я.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Электронный инструмент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Предоставил мне редактор.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Нарисую я портрет,</a:t>
            </a:r>
            <a:endParaRPr lang="ru-RU" sz="1200">
              <a:latin typeface="Georgia" pitchFamily="18" charset="0"/>
            </a:endParaRPr>
          </a:p>
          <a:p>
            <a:pPr algn="ctr" eaLnBrk="0" hangingPunct="0"/>
            <a:r>
              <a:rPr lang="ru-RU" sz="2800">
                <a:latin typeface="Georgia" pitchFamily="18" charset="0"/>
                <a:cs typeface="Times New Roman" pitchFamily="18" charset="0"/>
              </a:rPr>
              <a:t>Подпишусь как автор.</a:t>
            </a:r>
            <a:endParaRPr lang="ru-RU" sz="360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81915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Georgia" pitchFamily="18" charset="0"/>
              </a:rPr>
              <a:t>Графический редактор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3200" smtClean="0">
                <a:latin typeface="Georgia" pitchFamily="18" charset="0"/>
              </a:rPr>
              <a:t>– программа, осуществляющая работу с графической информацией, позволяющая создавать и редактировать изображения на экране компьютера: рисовать линии, раскрашивать области экрана, создавать надписи различными шрифтами, обрабатывать изображения и т.д.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/>
          <a:lstStyle/>
          <a:p>
            <a:pPr algn="ctr"/>
            <a:r>
              <a:rPr lang="ru-RU" sz="3600" b="1" u="sng" smtClean="0">
                <a:latin typeface="Georgia" pitchFamily="18" charset="0"/>
              </a:rPr>
              <a:t>Начало и завершение работы с Paint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Georgia" pitchFamily="18" charset="0"/>
              </a:rPr>
              <a:t>Начало работы: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Georg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>
                <a:latin typeface="Georgia" pitchFamily="18" charset="0"/>
              </a:rPr>
              <a:t>“Пуск” - “Программы” - “Стандартные” - “Графический редактор </a:t>
            </a:r>
            <a:r>
              <a:rPr lang="en-US" dirty="0" smtClean="0">
                <a:latin typeface="Georgia" pitchFamily="18" charset="0"/>
              </a:rPr>
              <a:t>Paint</a:t>
            </a:r>
            <a:r>
              <a:rPr lang="ru-RU" dirty="0" smtClean="0">
                <a:latin typeface="Georgia" pitchFamily="18" charset="0"/>
              </a:rPr>
              <a:t>”.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latin typeface="Georg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Georgia" pitchFamily="18" charset="0"/>
              </a:rPr>
              <a:t>Окончание работы: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Georgia" pitchFamily="18" charset="0"/>
            </a:endParaRPr>
          </a:p>
          <a:p>
            <a:pPr marL="274320" indent="-274320" algn="ctr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dirty="0" smtClean="0"/>
              <a:t>“Файл” - “Выход”.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7" descr="окно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20763"/>
            <a:ext cx="91440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u="sng" dirty="0" smtClean="0">
                <a:latin typeface="Georgia" pitchFamily="18" charset="0"/>
              </a:rPr>
              <a:t>Создание рисунка: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u="sng" smtClean="0"/>
          </a:p>
          <a:p>
            <a:pPr algn="ctr">
              <a:buFont typeface="Wingdings" pitchFamily="2" charset="2"/>
              <a:buNone/>
            </a:pPr>
            <a:r>
              <a:rPr lang="ru-RU" sz="2800" smtClean="0">
                <a:latin typeface="Georgia" pitchFamily="18" charset="0"/>
              </a:rPr>
              <a:t>“Файл” - “Создать”</a:t>
            </a:r>
          </a:p>
          <a:p>
            <a:pPr algn="ctr">
              <a:buFont typeface="Wingdings" pitchFamily="2" charset="2"/>
              <a:buNone/>
            </a:pPr>
            <a:endParaRPr lang="ru-RU" sz="2800" smtClean="0">
              <a:latin typeface="Georgia" pitchFamily="18" charset="0"/>
            </a:endParaRPr>
          </a:p>
        </p:txBody>
      </p:sp>
      <p:pic>
        <p:nvPicPr>
          <p:cNvPr id="6" name="Рисунок 5" descr="область  рисования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743200"/>
            <a:ext cx="4730750" cy="374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7250"/>
          </a:xfrm>
        </p:spPr>
        <p:txBody>
          <a:bodyPr/>
          <a:lstStyle/>
          <a:p>
            <a:pPr algn="ctr"/>
            <a:r>
              <a:rPr lang="ru-RU" sz="4000" b="1" u="sng" smtClean="0">
                <a:latin typeface="Georgia" pitchFamily="18" charset="0"/>
              </a:rPr>
              <a:t>Панель инструментов:</a:t>
            </a:r>
          </a:p>
        </p:txBody>
      </p:sp>
      <p:pic>
        <p:nvPicPr>
          <p:cNvPr id="12291" name="Содержимое 3" descr="панель инструментов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2986088"/>
            <a:ext cx="9144000" cy="147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850"/>
            <a:ext cx="8229600" cy="971550"/>
          </a:xfrm>
        </p:spPr>
        <p:txBody>
          <a:bodyPr/>
          <a:lstStyle/>
          <a:p>
            <a:pPr algn="ctr"/>
            <a:r>
              <a:rPr lang="ru-RU" sz="3200" b="1" u="sng" smtClean="0">
                <a:latin typeface="Georgia" pitchFamily="18" charset="0"/>
              </a:rPr>
              <a:t>Физкультминутка. </a:t>
            </a:r>
            <a:br>
              <a:rPr lang="ru-RU" sz="3200" b="1" u="sng" smtClean="0">
                <a:latin typeface="Georgia" pitchFamily="18" charset="0"/>
              </a:rPr>
            </a:br>
            <a:r>
              <a:rPr lang="ru-RU" sz="3200" b="1" u="sng" smtClean="0">
                <a:latin typeface="Georgia" pitchFamily="18" charset="0"/>
              </a:rPr>
              <a:t>Зарядка для глаз</a:t>
            </a:r>
          </a:p>
        </p:txBody>
      </p:sp>
      <p:sp>
        <p:nvSpPr>
          <p:cNvPr id="808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r>
              <a:rPr lang="ru-RU" smtClean="0"/>
              <a:t>1. Быстро поморгать, закрыть глаза и посидеть спокойно, медленно считая до 5. Повторить 4-5 раз.</a:t>
            </a:r>
          </a:p>
          <a:p>
            <a:r>
              <a:rPr lang="ru-RU" smtClean="0"/>
              <a:t>2. Крепко зажмурить глаза (считать до 3), открыть, посмотреть вдаль (считать до 5). Повторить 4-5 раз.</a:t>
            </a:r>
          </a:p>
          <a:p>
            <a:r>
              <a:rPr lang="ru-RU" smtClean="0"/>
              <a:t>3. Посмотреть на указательный палец вытянутой руки на счет 1-4, потом перенести взгляд вдаль на счет 1-6. Повторить 4-5 раз.</a:t>
            </a:r>
          </a:p>
          <a:p>
            <a:r>
              <a:rPr lang="ru-RU" smtClean="0"/>
              <a:t>4. В среднем темпе проделать 3-4 круговых движения глазами в правую сторону, столько же в левую сторону. Расслабив глазные мышцы, посмотреть вдаль на счет 1-6. Повторить 1-2 раза.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205</TotalTime>
  <Words>325</Words>
  <Application>Microsoft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Виды графики. Основы работы с компьютерной графикой. Графический редактор Paint</vt:lpstr>
      <vt:lpstr>Слайд 2</vt:lpstr>
      <vt:lpstr>Слайд 3</vt:lpstr>
      <vt:lpstr>Графический редактор</vt:lpstr>
      <vt:lpstr>Начало и завершение работы с Paint</vt:lpstr>
      <vt:lpstr>Слайд 6</vt:lpstr>
      <vt:lpstr>Создание рисунка:</vt:lpstr>
      <vt:lpstr>Панель инструментов:</vt:lpstr>
      <vt:lpstr>Физкультминутка.  Зарядка для глаз</vt:lpstr>
      <vt:lpstr>Практическая работа:  Создание рисунка «Мой дом»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 Сидоровская</dc:creator>
  <cp:lastModifiedBy>Computer</cp:lastModifiedBy>
  <cp:revision>17</cp:revision>
  <cp:lastPrinted>1601-01-01T00:00:00Z</cp:lastPrinted>
  <dcterms:created xsi:type="dcterms:W3CDTF">1601-01-01T00:00:00Z</dcterms:created>
  <dcterms:modified xsi:type="dcterms:W3CDTF">2017-11-11T16:53:24Z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