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20" r:id="rId4"/>
  </p:sldMasterIdLst>
  <p:notesMasterIdLst>
    <p:notesMasterId r:id="rId26"/>
  </p:notesMasterIdLst>
  <p:sldIdLst>
    <p:sldId id="256" r:id="rId5"/>
    <p:sldId id="258" r:id="rId6"/>
    <p:sldId id="259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61" r:id="rId18"/>
    <p:sldId id="262" r:id="rId19"/>
    <p:sldId id="263" r:id="rId20"/>
    <p:sldId id="275" r:id="rId21"/>
    <p:sldId id="276" r:id="rId22"/>
    <p:sldId id="277" r:id="rId23"/>
    <p:sldId id="279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 varScale="1">
        <p:scale>
          <a:sx n="83" d="100"/>
          <a:sy n="83" d="100"/>
        </p:scale>
        <p:origin x="1339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1;&#1080;&#1089;&#1090;%20Microsoft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1;&#1080;&#1089;&#1090;%20Microsoft%20Exce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1;&#1080;&#1089;&#1090;%20Microsoft%20Exce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1;&#1080;&#1089;&#1090;%20Microsoft%20Exce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1;&#1080;&#1089;&#1090;%20Microsoft%20Exce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1;&#1080;&#1089;&#1090;%20Microsoft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tx1"/>
                </a:solidFill>
              </a:rPr>
              <a:t>1. Умете</a:t>
            </a:r>
            <a:r>
              <a:rPr lang="ru-RU" b="1" baseline="0" dirty="0">
                <a:solidFill>
                  <a:schemeClr val="tx1"/>
                </a:solidFill>
              </a:rPr>
              <a:t> ли вы прыгать через скакалку?</a:t>
            </a:r>
            <a:endParaRPr lang="ru-RU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Лист1!$B$1:$G$1</c:f>
              <c:strCache>
                <c:ptCount val="2"/>
                <c:pt idx="0">
                  <c:v>Дети</c:v>
                </c:pt>
                <c:pt idx="1">
                  <c:v>Взрослые</c:v>
                </c:pt>
              </c:strCache>
            </c:strRef>
          </c:cat>
          <c:val>
            <c:numRef>
              <c:f>Лист1!$B$2:$G$2</c:f>
              <c:numCache>
                <c:formatCode>General</c:formatCode>
                <c:ptCount val="6"/>
                <c:pt idx="0">
                  <c:v>19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FC-4D8F-9CAE-86EB39AF0971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Лист1!$B$1:$G$1</c:f>
              <c:strCache>
                <c:ptCount val="2"/>
                <c:pt idx="0">
                  <c:v>Дети</c:v>
                </c:pt>
                <c:pt idx="1">
                  <c:v>Взрослые</c:v>
                </c:pt>
              </c:strCache>
            </c:strRef>
          </c:cat>
          <c:val>
            <c:numRef>
              <c:f>Лист1!$B$3:$G$3</c:f>
              <c:numCache>
                <c:formatCode>General</c:formatCode>
                <c:ptCount val="6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FC-4D8F-9CAE-86EB39AF09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4013040"/>
        <c:axId val="194014216"/>
      </c:barChart>
      <c:catAx>
        <c:axId val="194013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4014216"/>
        <c:crosses val="autoZero"/>
        <c:auto val="1"/>
        <c:lblAlgn val="ctr"/>
        <c:lblOffset val="100"/>
        <c:noMultiLvlLbl val="0"/>
      </c:catAx>
      <c:valAx>
        <c:axId val="194014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4013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tx1"/>
                </a:solidFill>
              </a:rPr>
              <a:t>2.</a:t>
            </a:r>
            <a:r>
              <a:rPr lang="ru-RU" b="1" baseline="0" dirty="0">
                <a:solidFill>
                  <a:schemeClr val="tx1"/>
                </a:solidFill>
              </a:rPr>
              <a:t> Как часто вы прыгаете через скакалку?</a:t>
            </a:r>
            <a:endParaRPr lang="ru-RU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5706161739936969"/>
          <c:y val="3.953433973205591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Лист2!$A$2:$C$2</c:f>
              <c:strCache>
                <c:ptCount val="3"/>
                <c:pt idx="0">
                  <c:v>Редко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Лист2!$D$1:$E$1</c:f>
              <c:strCache>
                <c:ptCount val="2"/>
                <c:pt idx="0">
                  <c:v>Дети</c:v>
                </c:pt>
                <c:pt idx="1">
                  <c:v>Взрослые</c:v>
                </c:pt>
              </c:strCache>
            </c:strRef>
          </c:cat>
          <c:val>
            <c:numRef>
              <c:f>Лист2!$D$2:$E$2</c:f>
              <c:numCache>
                <c:formatCode>General</c:formatCode>
                <c:ptCount val="2"/>
                <c:pt idx="0">
                  <c:v>6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07-4ABB-9084-CA085F9EB168}"/>
            </c:ext>
          </c:extLst>
        </c:ser>
        <c:ser>
          <c:idx val="1"/>
          <c:order val="1"/>
          <c:tx>
            <c:strRef>
              <c:f>Лист2!$A$3:$C$3</c:f>
              <c:strCache>
                <c:ptCount val="3"/>
                <c:pt idx="0">
                  <c:v>Часто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Лист2!$D$1:$E$1</c:f>
              <c:strCache>
                <c:ptCount val="2"/>
                <c:pt idx="0">
                  <c:v>Дети</c:v>
                </c:pt>
                <c:pt idx="1">
                  <c:v>Взрослые</c:v>
                </c:pt>
              </c:strCache>
            </c:strRef>
          </c:cat>
          <c:val>
            <c:numRef>
              <c:f>Лист2!$D$3:$E$3</c:f>
              <c:numCache>
                <c:formatCode>General</c:formatCode>
                <c:ptCount val="2"/>
                <c:pt idx="0">
                  <c:v>14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07-4ABB-9084-CA085F9EB1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2341744"/>
        <c:axId val="242346056"/>
      </c:barChart>
      <c:catAx>
        <c:axId val="242341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2346056"/>
        <c:crosses val="autoZero"/>
        <c:auto val="1"/>
        <c:lblAlgn val="ctr"/>
        <c:lblOffset val="100"/>
        <c:noMultiLvlLbl val="0"/>
      </c:catAx>
      <c:valAx>
        <c:axId val="242346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2341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tx1"/>
                </a:solidFill>
              </a:rPr>
              <a:t>3. Какими способами</a:t>
            </a:r>
            <a:r>
              <a:rPr lang="ru-RU" b="1" baseline="0" dirty="0">
                <a:solidFill>
                  <a:schemeClr val="tx1"/>
                </a:solidFill>
              </a:rPr>
              <a:t> вы умеете прыгать?</a:t>
            </a:r>
            <a:endParaRPr lang="ru-RU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Лист3!$D$1</c:f>
              <c:strCache>
                <c:ptCount val="1"/>
                <c:pt idx="0">
                  <c:v>Дети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Лист3!$A$2:$C$5</c:f>
              <c:strCache>
                <c:ptCount val="4"/>
                <c:pt idx="0">
                  <c:v>Двумя ногами</c:v>
                </c:pt>
                <c:pt idx="1">
                  <c:v>На одной ноге</c:v>
                </c:pt>
                <c:pt idx="2">
                  <c:v>Скрестно ноги (руки)</c:v>
                </c:pt>
                <c:pt idx="3">
                  <c:v>Поочерёдно на правой левой</c:v>
                </c:pt>
              </c:strCache>
            </c:strRef>
          </c:cat>
          <c:val>
            <c:numRef>
              <c:f>Лист3!$D$2:$D$5</c:f>
              <c:numCache>
                <c:formatCode>General</c:formatCode>
                <c:ptCount val="4"/>
                <c:pt idx="0">
                  <c:v>19</c:v>
                </c:pt>
                <c:pt idx="1">
                  <c:v>13</c:v>
                </c:pt>
                <c:pt idx="2">
                  <c:v>8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44-45DF-808C-08D15AE3654A}"/>
            </c:ext>
          </c:extLst>
        </c:ser>
        <c:ser>
          <c:idx val="1"/>
          <c:order val="1"/>
          <c:tx>
            <c:strRef>
              <c:f>Лист3!$E$1</c:f>
              <c:strCache>
                <c:ptCount val="1"/>
                <c:pt idx="0">
                  <c:v>Взрослые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Лист3!$A$2:$C$5</c:f>
              <c:strCache>
                <c:ptCount val="4"/>
                <c:pt idx="0">
                  <c:v>Двумя ногами</c:v>
                </c:pt>
                <c:pt idx="1">
                  <c:v>На одной ноге</c:v>
                </c:pt>
                <c:pt idx="2">
                  <c:v>Скрестно ноги (руки)</c:v>
                </c:pt>
                <c:pt idx="3">
                  <c:v>Поочерёдно на правой левой</c:v>
                </c:pt>
              </c:strCache>
            </c:strRef>
          </c:cat>
          <c:val>
            <c:numRef>
              <c:f>Лист3!$E$2:$E$5</c:f>
              <c:numCache>
                <c:formatCode>General</c:formatCode>
                <c:ptCount val="4"/>
                <c:pt idx="0">
                  <c:v>20</c:v>
                </c:pt>
                <c:pt idx="1">
                  <c:v>15</c:v>
                </c:pt>
                <c:pt idx="2">
                  <c:v>10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44-45DF-808C-08D15AE365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2340960"/>
        <c:axId val="242338608"/>
      </c:barChart>
      <c:catAx>
        <c:axId val="242340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2338608"/>
        <c:crosses val="autoZero"/>
        <c:auto val="1"/>
        <c:lblAlgn val="ctr"/>
        <c:lblOffset val="100"/>
        <c:noMultiLvlLbl val="0"/>
      </c:catAx>
      <c:valAx>
        <c:axId val="242338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2340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tx1"/>
                </a:solidFill>
              </a:rPr>
              <a:t>4. Нужно</a:t>
            </a:r>
            <a:r>
              <a:rPr lang="ru-RU" b="1" baseline="0" dirty="0">
                <a:solidFill>
                  <a:schemeClr val="tx1"/>
                </a:solidFill>
              </a:rPr>
              <a:t> ли уметь прыгать через скакалку?</a:t>
            </a:r>
            <a:endParaRPr lang="ru-RU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5860126859142606"/>
          <c:y val="2.755731922398588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Лист4!$A$2</c:f>
              <c:strCache>
                <c:ptCount val="1"/>
                <c:pt idx="0">
                  <c:v>Да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Лист4!$B$1:$C$1</c:f>
              <c:strCache>
                <c:ptCount val="2"/>
                <c:pt idx="0">
                  <c:v>Дети</c:v>
                </c:pt>
                <c:pt idx="1">
                  <c:v>Взрослые</c:v>
                </c:pt>
              </c:strCache>
            </c:strRef>
          </c:cat>
          <c:val>
            <c:numRef>
              <c:f>Лист4!$B$2:$C$2</c:f>
              <c:numCache>
                <c:formatCode>General</c:formatCode>
                <c:ptCount val="2"/>
                <c:pt idx="0">
                  <c:v>20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7D-42A0-A2DE-B9F62D79278A}"/>
            </c:ext>
          </c:extLst>
        </c:ser>
        <c:ser>
          <c:idx val="1"/>
          <c:order val="1"/>
          <c:tx>
            <c:strRef>
              <c:f>Лист4!$A$3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Лист4!$B$1:$C$1</c:f>
              <c:strCache>
                <c:ptCount val="2"/>
                <c:pt idx="0">
                  <c:v>Дети</c:v>
                </c:pt>
                <c:pt idx="1">
                  <c:v>Взрослые</c:v>
                </c:pt>
              </c:strCache>
            </c:strRef>
          </c:cat>
          <c:val>
            <c:numRef>
              <c:f>Лист4!$B$3:$C$3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1-FF7D-42A0-A2DE-B9F62D7927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2345664"/>
        <c:axId val="242344880"/>
      </c:barChart>
      <c:catAx>
        <c:axId val="24234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2344880"/>
        <c:crosses val="autoZero"/>
        <c:auto val="1"/>
        <c:lblAlgn val="ctr"/>
        <c:lblOffset val="100"/>
        <c:noMultiLvlLbl val="0"/>
      </c:catAx>
      <c:valAx>
        <c:axId val="242344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2345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tx1"/>
                </a:solidFill>
              </a:rPr>
              <a:t>5. В</a:t>
            </a:r>
            <a:r>
              <a:rPr lang="ru-RU" sz="1600" b="1" baseline="0" dirty="0">
                <a:solidFill>
                  <a:schemeClr val="tx1"/>
                </a:solidFill>
              </a:rPr>
              <a:t> каком возрасте нужно научиться прыгать через скакалку?</a:t>
            </a:r>
            <a:endParaRPr lang="ru-RU" sz="16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3134711286089262"/>
          <c:y val="1.851851851851854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Лист5!$D$1</c:f>
              <c:strCache>
                <c:ptCount val="1"/>
                <c:pt idx="0">
                  <c:v>Дети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Лист5!$A$2:$C$4</c:f>
              <c:strCache>
                <c:ptCount val="3"/>
                <c:pt idx="0">
                  <c:v>В дошкольном</c:v>
                </c:pt>
                <c:pt idx="1">
                  <c:v>В младшем школьном</c:v>
                </c:pt>
                <c:pt idx="2">
                  <c:v>В любом</c:v>
                </c:pt>
              </c:strCache>
            </c:strRef>
          </c:cat>
          <c:val>
            <c:numRef>
              <c:f>Лист5!$D$2:$D$4</c:f>
              <c:numCache>
                <c:formatCode>General</c:formatCode>
                <c:ptCount val="3"/>
                <c:pt idx="0">
                  <c:v>8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01-4779-B156-05BEAEFFFB9A}"/>
            </c:ext>
          </c:extLst>
        </c:ser>
        <c:ser>
          <c:idx val="1"/>
          <c:order val="1"/>
          <c:tx>
            <c:strRef>
              <c:f>Лист5!$E$1</c:f>
              <c:strCache>
                <c:ptCount val="1"/>
                <c:pt idx="0">
                  <c:v>Взрослые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Лист5!$A$2:$C$4</c:f>
              <c:strCache>
                <c:ptCount val="3"/>
                <c:pt idx="0">
                  <c:v>В дошкольном</c:v>
                </c:pt>
                <c:pt idx="1">
                  <c:v>В младшем школьном</c:v>
                </c:pt>
                <c:pt idx="2">
                  <c:v>В любом</c:v>
                </c:pt>
              </c:strCache>
            </c:strRef>
          </c:cat>
          <c:val>
            <c:numRef>
              <c:f>Лист5!$E$2:$E$4</c:f>
              <c:numCache>
                <c:formatCode>General</c:formatCode>
                <c:ptCount val="3"/>
                <c:pt idx="0">
                  <c:v>18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01-4779-B156-05BEAEFFFB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2339000"/>
        <c:axId val="242342920"/>
      </c:barChart>
      <c:catAx>
        <c:axId val="242339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2342920"/>
        <c:crosses val="autoZero"/>
        <c:auto val="1"/>
        <c:lblAlgn val="ctr"/>
        <c:lblOffset val="100"/>
        <c:noMultiLvlLbl val="0"/>
      </c:catAx>
      <c:valAx>
        <c:axId val="242342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2339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tx1"/>
                </a:solidFill>
              </a:rPr>
              <a:t>6.</a:t>
            </a:r>
            <a:r>
              <a:rPr lang="ru-RU" sz="1600" b="1" baseline="0" dirty="0">
                <a:solidFill>
                  <a:schemeClr val="tx1"/>
                </a:solidFill>
              </a:rPr>
              <a:t> Какое влияние оказывают прыжки через скакалку на организм человека?</a:t>
            </a:r>
            <a:endParaRPr lang="ru-RU" sz="16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0075539343358828"/>
          <c:y val="5.362507626794803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Лист6!$E$1</c:f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Лист6!$A$2:$D$6</c:f>
            </c:multiLvlStrRef>
          </c:cat>
          <c:val>
            <c:numRef>
              <c:f>Лист6!$E$2:$E$6</c:f>
            </c:numRef>
          </c:val>
          <c:extLst>
            <c:ext xmlns:c16="http://schemas.microsoft.com/office/drawing/2014/chart" uri="{C3380CC4-5D6E-409C-BE32-E72D297353CC}">
              <c16:uniqueId val="{00000000-CFB9-46C5-835A-018EE0EFAF44}"/>
            </c:ext>
          </c:extLst>
        </c:ser>
        <c:ser>
          <c:idx val="3"/>
          <c:order val="3"/>
          <c:tx>
            <c:strRef>
              <c:f>Лист6!$F$1</c:f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Лист6!$A$2:$D$6</c:f>
            </c:multiLvlStrRef>
          </c:cat>
          <c:val>
            <c:numRef>
              <c:f>Лист6!$F$2:$F$6</c:f>
            </c:numRef>
          </c:val>
          <c:extLst>
            <c:ext xmlns:c16="http://schemas.microsoft.com/office/drawing/2014/chart" uri="{C3380CC4-5D6E-409C-BE32-E72D297353CC}">
              <c16:uniqueId val="{00000001-CFB9-46C5-835A-018EE0EFAF44}"/>
            </c:ext>
          </c:extLst>
        </c:ser>
        <c:ser>
          <c:idx val="0"/>
          <c:order val="0"/>
          <c:tx>
            <c:strRef>
              <c:f>Лист6!$E$1</c:f>
              <c:strCache>
                <c:ptCount val="1"/>
                <c:pt idx="0">
                  <c:v>Дети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Лист6!$A$2:$D$6</c:f>
              <c:strCache>
                <c:ptCount val="5"/>
                <c:pt idx="0">
                  <c:v>Укрепляют мышцы</c:v>
                </c:pt>
                <c:pt idx="1">
                  <c:v>Развивают физические качества</c:v>
                </c:pt>
                <c:pt idx="2">
                  <c:v>Оздоравливают</c:v>
                </c:pt>
                <c:pt idx="3">
                  <c:v>Поднимают настроение</c:v>
                </c:pt>
                <c:pt idx="4">
                  <c:v>Укрепляют дыхательную, ССС</c:v>
                </c:pt>
              </c:strCache>
            </c:strRef>
          </c:cat>
          <c:val>
            <c:numRef>
              <c:f>Лист6!$E$2:$E$6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13</c:v>
                </c:pt>
                <c:pt idx="3">
                  <c:v>5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B9-46C5-835A-018EE0EFAF44}"/>
            </c:ext>
          </c:extLst>
        </c:ser>
        <c:ser>
          <c:idx val="1"/>
          <c:order val="1"/>
          <c:tx>
            <c:strRef>
              <c:f>Лист6!$F$1</c:f>
              <c:strCache>
                <c:ptCount val="1"/>
                <c:pt idx="0">
                  <c:v>Взрослые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Лист6!$A$2:$D$6</c:f>
              <c:strCache>
                <c:ptCount val="5"/>
                <c:pt idx="0">
                  <c:v>Укрепляют мышцы</c:v>
                </c:pt>
                <c:pt idx="1">
                  <c:v>Развивают физические качества</c:v>
                </c:pt>
                <c:pt idx="2">
                  <c:v>Оздоравливают</c:v>
                </c:pt>
                <c:pt idx="3">
                  <c:v>Поднимают настроение</c:v>
                </c:pt>
                <c:pt idx="4">
                  <c:v>Укрепляют дыхательную, ССС</c:v>
                </c:pt>
              </c:strCache>
            </c:strRef>
          </c:cat>
          <c:val>
            <c:numRef>
              <c:f>Лист6!$F$2:$F$6</c:f>
              <c:numCache>
                <c:formatCode>General</c:formatCode>
                <c:ptCount val="5"/>
                <c:pt idx="0">
                  <c:v>4</c:v>
                </c:pt>
                <c:pt idx="1">
                  <c:v>10</c:v>
                </c:pt>
                <c:pt idx="2">
                  <c:v>5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FB9-46C5-835A-018EE0EFAF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2340568"/>
        <c:axId val="242342528"/>
      </c:barChart>
      <c:catAx>
        <c:axId val="242340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2342528"/>
        <c:crosses val="autoZero"/>
        <c:auto val="1"/>
        <c:lblAlgn val="ctr"/>
        <c:lblOffset val="100"/>
        <c:noMultiLvlLbl val="0"/>
      </c:catAx>
      <c:valAx>
        <c:axId val="242342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2340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0CD4F-7C7B-4861-AAAD-8A5D97801F3F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59248-BAD8-4ADE-B120-E0CC5C0890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653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Подготовили: Федотов Алексей,</a:t>
            </a:r>
          </a:p>
          <a:p>
            <a:r>
              <a:rPr lang="ru-RU" dirty="0" smtClean="0"/>
              <a:t>Кравченко</a:t>
            </a:r>
            <a:r>
              <a:rPr lang="ru-RU" baseline="0" dirty="0" smtClean="0"/>
              <a:t> Андрей ученики 6 класса</a:t>
            </a:r>
          </a:p>
          <a:p>
            <a:r>
              <a:rPr lang="ru-RU" baseline="0" dirty="0" smtClean="0"/>
              <a:t>Научный руководитель Ермолаева Ольга Николаевна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59248-BAD8-4ADE-B120-E0CC5C08901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110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"Верёвочка"</a:t>
            </a:r>
            <a:endParaRPr lang="ru-RU" sz="1200" b="1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59248-BAD8-4ADE-B120-E0CC5C08901D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514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Прыгайте</a:t>
            </a:r>
            <a:r>
              <a:rPr lang="ru-RU" baseline="0" dirty="0" smtClean="0"/>
              <a:t> для здоровья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59248-BAD8-4ADE-B120-E0CC5C08901D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583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ЦЕЛЬ: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(Слайд 3)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установить степень положительного влияния упражнений со скакалкой на развитие физических качеств и общей физической подготовки.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59248-BAD8-4ADE-B120-E0CC5C08901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212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Древние египтяне и китайцы крутили веревки и канаты из пеньки.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59248-BAD8-4ADE-B120-E0CC5C08901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565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 назначению: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59248-BAD8-4ADE-B120-E0CC5C08901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796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 материалам: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59248-BAD8-4ADE-B120-E0CC5C08901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856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Чересчур</a:t>
            </a:r>
            <a:r>
              <a:rPr lang="ru-RU" baseline="0" dirty="0" smtClean="0"/>
              <a:t> короткая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59248-BAD8-4ADE-B120-E0CC5C08901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202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 вот это то, что надо!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59248-BAD8-4ADE-B120-E0CC5C08901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108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59248-BAD8-4ADE-B120-E0CC5C08901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320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Социологический опрос.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 провели анкетирование. Нами было опрошено 20 детей и 20 взрослых.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59248-BAD8-4ADE-B120-E0CC5C08901D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51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9389A218-1BD9-44B7-AD25-60C2204205A7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9389A218-1BD9-44B7-AD25-60C2204205A7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9389A218-1BD9-44B7-AD25-60C2204205A7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9389A218-1BD9-44B7-AD25-60C2204205A7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9389A218-1BD9-44B7-AD25-60C2204205A7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9389A218-1BD9-44B7-AD25-60C2204205A7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9389A218-1BD9-44B7-AD25-60C2204205A7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9389A218-1BD9-44B7-AD25-60C2204205A7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389A218-1BD9-44B7-AD25-60C2204205A7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389A218-1BD9-44B7-AD25-60C2204205A7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steelsports.ru/wp-content/uploads/2016/01/Skakalka-ruchka-metall.jpg" TargetMode="External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hyperlink" Target="http://steelsports.ru/wp-content/uploads/2016/01/plastik.jpeg" TargetMode="External"/><Relationship Id="rId1" Type="http://schemas.openxmlformats.org/officeDocument/2006/relationships/slideLayout" Target="../slideLayouts/slideLayout40.xml"/><Relationship Id="rId6" Type="http://schemas.openxmlformats.org/officeDocument/2006/relationships/hyperlink" Target="http://steelsports.ru/wp-content/uploads/2016/01/Primer-skakalki-gde-ruchki-iz-dereva.jpg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://steelsports.ru/wp-content/uploads/2016/01/skakalka-1.jpg" TargetMode="External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6" Type="http://schemas.openxmlformats.org/officeDocument/2006/relationships/hyperlink" Target="http://steelsports.ru/wp-content/uploads/2016/01/Polivinilovy-j-shnur.jpg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steelsports.ru/wp-content/uploads/2016/01/rezinovaya-skakalka.jp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steelsports.ru/wp-content/uploads/2016/01/skakalka-tros.jpg" TargetMode="External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hyperlink" Target="http://steelsports.ru/wp-content/uploads/2016/01/655.970.jpg" TargetMode="External"/><Relationship Id="rId1" Type="http://schemas.openxmlformats.org/officeDocument/2006/relationships/slideLayout" Target="../slideLayouts/slideLayout40.xml"/><Relationship Id="rId6" Type="http://schemas.openxmlformats.org/officeDocument/2006/relationships/hyperlink" Target="http://steelsports.ru/wp-content/uploads/2016/01/skakalki-iz-veryovki.jpg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steelsports.ru/wp-content/uploads/2016/01/skakalka-iz-nejlona.jpg" TargetMode="External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00149" y="385763"/>
            <a:ext cx="771525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«Эффективный спортивный снаряд – скакалка»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23134" y="3808680"/>
            <a:ext cx="5669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Подготовили ученики 6 класса: </a:t>
            </a:r>
          </a:p>
          <a:p>
            <a:r>
              <a:rPr lang="ru-RU" sz="2400" b="1" dirty="0" smtClean="0"/>
              <a:t>Федотов Алексей, Кравченко Андрей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Научный руководитель: </a:t>
            </a:r>
          </a:p>
          <a:p>
            <a:r>
              <a:rPr lang="ru-RU" sz="2400" b="1" dirty="0" smtClean="0"/>
              <a:t>Ермолаева Ольга Николаевна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8260"/>
            <a:ext cx="36169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/>
              <a:t>Материал для ручек:</a:t>
            </a:r>
            <a:endParaRPr lang="ru-RU" sz="2800" b="1" i="1" dirty="0"/>
          </a:p>
        </p:txBody>
      </p:sp>
      <p:pic>
        <p:nvPicPr>
          <p:cNvPr id="3" name="Рисунок 2" descr="Пример скакалки где ручки из пластика">
            <a:hlinkClick r:id="rId2" tooltip="&quot;Как правильно выбрать скакалку?&quot;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571480"/>
            <a:ext cx="3143257" cy="2786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Пример скакалки где ручки из неопрена">
            <a:hlinkClick r:id="rId4" tooltip="&quot;Как правильно выбрать скакалку?&quot;"/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0707" y="456887"/>
            <a:ext cx="1981961" cy="282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71852" y="3365099"/>
            <a:ext cx="20556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Из пластика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10301" y="3435657"/>
            <a:ext cx="24439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Из </a:t>
            </a:r>
            <a:r>
              <a:rPr lang="ru-RU" sz="2800" b="1" dirty="0" err="1" smtClean="0"/>
              <a:t>неопрена</a:t>
            </a:r>
            <a:endParaRPr lang="ru-RU" sz="2800" b="1" dirty="0"/>
          </a:p>
        </p:txBody>
      </p:sp>
      <p:pic>
        <p:nvPicPr>
          <p:cNvPr id="7" name="Рисунок 6" descr="Пример скакалки где ручки из дерева">
            <a:hlinkClick r:id="rId6" tooltip="&quot;Как правильно выбрать скакалку?&quot;"/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4239" y="4000504"/>
            <a:ext cx="1928811" cy="2276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Скакалка ручка металл">
            <a:hlinkClick r:id="rId8" tooltip="&quot;Как правильно выбрать скакалку?&quot;"/>
          </p:cNvPr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4494" y="4002723"/>
            <a:ext cx="297179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022757" y="6288739"/>
            <a:ext cx="17702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Из дерева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04379" y="6271903"/>
            <a:ext cx="21782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Из металла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6942" y="151650"/>
            <a:ext cx="5295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/>
              <a:t>Как выбрать скакалку по длине?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64441" y="643866"/>
            <a:ext cx="2246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Способ номер один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28674" name="Picture 2" descr="F:\DCIM\101MSDCF\DSC0558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3243" y="1278374"/>
            <a:ext cx="2716530" cy="4818888"/>
          </a:xfrm>
          <a:prstGeom prst="rect">
            <a:avLst/>
          </a:prstGeom>
          <a:noFill/>
        </p:spPr>
      </p:pic>
      <p:pic>
        <p:nvPicPr>
          <p:cNvPr id="28675" name="Picture 3" descr="F:\DCIM\101MSDCF\DSC0558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4093" y="1278374"/>
            <a:ext cx="2716529" cy="481888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75321" y="6177546"/>
            <a:ext cx="29144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Очень длинная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60202" y="6177546"/>
            <a:ext cx="35836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Слишком короткая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:\DCIM\101MSDCF\DSC0558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743" y="764203"/>
            <a:ext cx="8714232" cy="491243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46685" y="5935946"/>
            <a:ext cx="45508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А вот это то, что надо!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230" y="417704"/>
            <a:ext cx="4134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Способ номер два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74532" y="417704"/>
            <a:ext cx="38083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Способ</a:t>
            </a:r>
            <a:r>
              <a:rPr lang="ru-RU" sz="2400" b="1" i="1" dirty="0" smtClean="0"/>
              <a:t> </a:t>
            </a:r>
            <a:r>
              <a:rPr lang="ru-RU" sz="2800" b="1" i="1" dirty="0" smtClean="0"/>
              <a:t>номер три</a:t>
            </a:r>
            <a:endParaRPr lang="ru-RU" sz="2800" dirty="0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4774532" y="1143870"/>
            <a:ext cx="434831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Следует сопоставить размер изделия с собственным ростом.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Ф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ормула: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Длина скакалки = рост + 12 см (на узелки).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876832"/>
              </p:ext>
            </p:extLst>
          </p:nvPr>
        </p:nvGraphicFramePr>
        <p:xfrm>
          <a:off x="4670164" y="3938037"/>
          <a:ext cx="4274547" cy="2743200"/>
        </p:xfrm>
        <a:graphic>
          <a:graphicData uri="http://schemas.openxmlformats.org/drawingml/2006/table">
            <a:tbl>
              <a:tblPr/>
              <a:tblGrid>
                <a:gridCol w="2137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7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8457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Calibri"/>
                          <a:ea typeface="Times New Roman"/>
                        </a:rPr>
                        <a:t>Рост 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>
                          <a:latin typeface="Calibri"/>
                          <a:ea typeface="Times New Roman"/>
                        </a:rPr>
                        <a:t>Длина скакалки</a:t>
                      </a:r>
                      <a:endParaRPr lang="ru-RU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457">
                <a:tc>
                  <a:txBody>
                    <a:bodyPr/>
                    <a:lstStyle/>
                    <a:p>
                      <a:r>
                        <a:rPr lang="ru-RU" sz="2000" b="1">
                          <a:latin typeface="Calibri"/>
                          <a:ea typeface="Times New Roman"/>
                        </a:rPr>
                        <a:t>До 150 см</a:t>
                      </a:r>
                      <a:endParaRPr lang="ru-RU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Calibri"/>
                          <a:ea typeface="Times New Roman"/>
                        </a:rPr>
                        <a:t>180см (1м 80см)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815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Calibri"/>
                          <a:ea typeface="Times New Roman"/>
                        </a:rPr>
                        <a:t>151-167 см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Calibri"/>
                          <a:ea typeface="Times New Roman"/>
                        </a:rPr>
                        <a:t>около </a:t>
                      </a:r>
                      <a:r>
                        <a:rPr lang="ru-RU" sz="2000" b="1" dirty="0">
                          <a:latin typeface="Calibri"/>
                          <a:ea typeface="Times New Roman"/>
                        </a:rPr>
                        <a:t>250см </a:t>
                      </a:r>
                      <a:endParaRPr lang="ru-RU" sz="2000" b="1" dirty="0" smtClean="0">
                        <a:latin typeface="Calibri"/>
                        <a:ea typeface="Times New Roman"/>
                      </a:endParaRPr>
                    </a:p>
                    <a:p>
                      <a:r>
                        <a:rPr lang="ru-RU" sz="2000" b="1" dirty="0" smtClean="0">
                          <a:latin typeface="Calibri"/>
                          <a:ea typeface="Times New Roman"/>
                        </a:rPr>
                        <a:t>(</a:t>
                      </a:r>
                      <a:r>
                        <a:rPr lang="ru-RU" sz="2000" b="1" dirty="0">
                          <a:latin typeface="Calibri"/>
                          <a:ea typeface="Times New Roman"/>
                        </a:rPr>
                        <a:t>2м 50 см)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815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Calibri"/>
                          <a:ea typeface="Times New Roman"/>
                        </a:rPr>
                        <a:t>168-175 см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Calibri"/>
                          <a:ea typeface="Times New Roman"/>
                        </a:rPr>
                        <a:t>274-280см </a:t>
                      </a:r>
                      <a:endParaRPr lang="ru-RU" sz="2000" b="1" dirty="0" smtClean="0">
                        <a:latin typeface="Calibri"/>
                        <a:ea typeface="Times New Roman"/>
                      </a:endParaRPr>
                    </a:p>
                    <a:p>
                      <a:r>
                        <a:rPr lang="ru-RU" sz="2000" b="1" dirty="0" smtClean="0">
                          <a:latin typeface="Calibri"/>
                          <a:ea typeface="Times New Roman"/>
                        </a:rPr>
                        <a:t>(</a:t>
                      </a:r>
                      <a:r>
                        <a:rPr lang="ru-RU" sz="2000" b="1" dirty="0">
                          <a:latin typeface="Calibri"/>
                          <a:ea typeface="Times New Roman"/>
                        </a:rPr>
                        <a:t>2м 74/80 см)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457">
                <a:tc>
                  <a:txBody>
                    <a:bodyPr/>
                    <a:lstStyle/>
                    <a:p>
                      <a:r>
                        <a:rPr lang="ru-RU" sz="2000" b="1">
                          <a:latin typeface="Calibri"/>
                          <a:ea typeface="Times New Roman"/>
                        </a:rPr>
                        <a:t>176-183 см</a:t>
                      </a:r>
                      <a:endParaRPr lang="ru-RU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>
                          <a:latin typeface="Calibri"/>
                          <a:ea typeface="Times New Roman"/>
                        </a:rPr>
                        <a:t>300 см ( 3м)</a:t>
                      </a:r>
                      <a:endParaRPr lang="ru-RU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815">
                <a:tc>
                  <a:txBody>
                    <a:bodyPr/>
                    <a:lstStyle/>
                    <a:p>
                      <a:r>
                        <a:rPr lang="ru-RU" sz="2000" b="1">
                          <a:latin typeface="Calibri"/>
                          <a:ea typeface="Times New Roman"/>
                        </a:rPr>
                        <a:t>Выше 183 см</a:t>
                      </a:r>
                      <a:endParaRPr lang="ru-RU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Calibri"/>
                          <a:ea typeface="Times New Roman"/>
                        </a:rPr>
                        <a:t>350 до 380 </a:t>
                      </a:r>
                      <a:r>
                        <a:rPr lang="ru-RU" sz="2000" b="1">
                          <a:latin typeface="Calibri"/>
                          <a:ea typeface="Times New Roman"/>
                        </a:rPr>
                        <a:t>см </a:t>
                      </a:r>
                      <a:endParaRPr lang="ru-RU" sz="2000" b="1" smtClean="0">
                        <a:latin typeface="Calibri"/>
                        <a:ea typeface="Times New Roman"/>
                      </a:endParaRPr>
                    </a:p>
                    <a:p>
                      <a:r>
                        <a:rPr lang="ru-RU" sz="2000" b="1" smtClean="0">
                          <a:latin typeface="Calibri"/>
                          <a:ea typeface="Times New Roman"/>
                        </a:rPr>
                        <a:t>(</a:t>
                      </a:r>
                      <a:r>
                        <a:rPr lang="ru-RU" sz="2000" b="1" dirty="0">
                          <a:latin typeface="Calibri"/>
                          <a:ea typeface="Times New Roman"/>
                        </a:rPr>
                        <a:t>3м 50/80 см)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4685333" y="2939909"/>
            <a:ext cx="39867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Традиционные ориентиры по росту: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935" y="1075678"/>
            <a:ext cx="3625338" cy="56055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исследования\Физкультура\01_3_физкультур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1" y="0"/>
            <a:ext cx="9139938" cy="6858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405719" y="204490"/>
            <a:ext cx="76270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Влияние упражнений со скакалкой на организм </a:t>
            </a:r>
            <a:endParaRPr kumimoji="0" lang="ru-RU" sz="24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054359" y="814508"/>
            <a:ext cx="7875037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b="1" dirty="0" smtClean="0"/>
              <a:t> Упражнения и прыжки со скакалкой способствуют укреплению мышц тела.</a:t>
            </a:r>
          </a:p>
          <a:p>
            <a:pPr lvl="0"/>
            <a:endParaRPr lang="ru-RU" b="1" dirty="0" smtClean="0"/>
          </a:p>
          <a:p>
            <a:pPr lvl="0">
              <a:buFont typeface="Arial" pitchFamily="34" charset="0"/>
              <a:buChar char="•"/>
            </a:pPr>
            <a:r>
              <a:rPr lang="ru-RU" b="1" dirty="0" smtClean="0"/>
              <a:t> Скакалка оказывает благоприятное влияние на </a:t>
            </a:r>
            <a:r>
              <a:rPr lang="ru-RU" b="1" dirty="0" err="1" smtClean="0"/>
              <a:t>дыхательеную</a:t>
            </a:r>
            <a:r>
              <a:rPr lang="ru-RU" b="1" dirty="0" smtClean="0"/>
              <a:t>, сердечно-сосудистую системы организма.</a:t>
            </a:r>
          </a:p>
          <a:p>
            <a:pPr lvl="0"/>
            <a:endParaRPr lang="ru-RU" b="1" dirty="0" smtClean="0"/>
          </a:p>
          <a:p>
            <a:pPr lvl="0">
              <a:buFont typeface="Arial" pitchFamily="34" charset="0"/>
              <a:buChar char="•"/>
            </a:pPr>
            <a:r>
              <a:rPr lang="ru-RU" b="1" dirty="0" smtClean="0"/>
              <a:t> Упражнения на скакалке улучшают осанку, являются хорошей профилактикой плоскостопия.</a:t>
            </a:r>
          </a:p>
          <a:p>
            <a:pPr lvl="0"/>
            <a:endParaRPr lang="ru-RU" b="1" dirty="0" smtClean="0"/>
          </a:p>
          <a:p>
            <a:pPr lvl="0">
              <a:buFont typeface="Arial" pitchFamily="34" charset="0"/>
              <a:buChar char="•"/>
            </a:pPr>
            <a:r>
              <a:rPr lang="ru-RU" b="1" dirty="0" smtClean="0"/>
              <a:t>Скакалка развивает прыгучесть, равновесие и координацию движений.</a:t>
            </a:r>
          </a:p>
          <a:p>
            <a:pPr lvl="0"/>
            <a:endParaRPr lang="ru-RU" b="1" dirty="0" smtClean="0"/>
          </a:p>
          <a:p>
            <a:pPr lvl="0">
              <a:buFont typeface="Arial" pitchFamily="34" charset="0"/>
              <a:buChar char="•"/>
            </a:pPr>
            <a:r>
              <a:rPr lang="ru-RU" b="1" dirty="0" smtClean="0"/>
              <a:t>Упражнения со скакалкой способствуют выработке лёгкости, пластичности движений, чувства ритма.</a:t>
            </a:r>
          </a:p>
          <a:p>
            <a:r>
              <a:rPr lang="ru-RU" b="1" dirty="0" smtClean="0"/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301249" y="4339767"/>
            <a:ext cx="499508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азвивает практически все двигательные качества организма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скоростно-силовые качества,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быстроту,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выносливость,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координацию,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ловкость (подвижные игры со скакалкой),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гибкость (ОРУ со скакалкой).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исследования\Физкультура\01_3_физкультур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53" y="-29206"/>
            <a:ext cx="9139938" cy="6858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894038" y="4561852"/>
            <a:ext cx="42702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111690" y="1010145"/>
            <a:ext cx="371219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Результаты анкетирования: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249129930"/>
              </p:ext>
            </p:extLst>
          </p:nvPr>
        </p:nvGraphicFramePr>
        <p:xfrm>
          <a:off x="1243585" y="1444752"/>
          <a:ext cx="3209543" cy="2532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119612188"/>
              </p:ext>
            </p:extLst>
          </p:nvPr>
        </p:nvGraphicFramePr>
        <p:xfrm>
          <a:off x="4818888" y="1444752"/>
          <a:ext cx="3767328" cy="2532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184988" y="121298"/>
            <a:ext cx="7763069" cy="932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rgbClr val="548DD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Социологический опрос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Мы провели анкетирование.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Нами было опрошено 20 детей и 20 взрослых. </a:t>
            </a:r>
            <a:endParaRPr lang="ru-RU" b="1" dirty="0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800928340"/>
              </p:ext>
            </p:extLst>
          </p:nvPr>
        </p:nvGraphicFramePr>
        <p:xfrm>
          <a:off x="1243585" y="4031191"/>
          <a:ext cx="3209543" cy="2331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262895559"/>
              </p:ext>
            </p:extLst>
          </p:nvPr>
        </p:nvGraphicFramePr>
        <p:xfrm>
          <a:off x="4818888" y="4050792"/>
          <a:ext cx="3767328" cy="230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исследования\Физкультура\01_3_физкультур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1" y="0"/>
            <a:ext cx="913993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41350" y="3712338"/>
            <a:ext cx="62614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Мы пришли к следующим выводам:</a:t>
            </a:r>
            <a:endParaRPr lang="ru-RU" sz="11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большинство опрошенных</a:t>
            </a: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умеет прыгать через скакалку разными способами;</a:t>
            </a:r>
            <a:endParaRPr lang="ru-RU" sz="11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взрослые, и дети считают, что через скакалку нужно уметь прыгать, и чем раньше этому научишься, тем лучше;</a:t>
            </a:r>
            <a:endParaRPr lang="ru-RU" sz="11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по общему мнению, прыжки через скакалку оказывают положительное влияние на организм.</a:t>
            </a:r>
            <a:endParaRPr lang="ru-RU" sz="1100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234077785"/>
              </p:ext>
            </p:extLst>
          </p:nvPr>
        </p:nvGraphicFramePr>
        <p:xfrm>
          <a:off x="132520" y="1060704"/>
          <a:ext cx="4453128" cy="2368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777129252"/>
              </p:ext>
            </p:extLst>
          </p:nvPr>
        </p:nvGraphicFramePr>
        <p:xfrm>
          <a:off x="4770728" y="1060704"/>
          <a:ext cx="4236865" cy="2368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1" descr="G:\исследования\Физкультура\01_3_физкультур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1" y="0"/>
            <a:ext cx="9139938" cy="6858000"/>
          </a:xfrm>
          <a:prstGeom prst="rect">
            <a:avLst/>
          </a:prstGeom>
          <a:noFill/>
        </p:spPr>
      </p:pic>
      <p:pic>
        <p:nvPicPr>
          <p:cNvPr id="91138" name="Picture 2" descr="G:\исследования\Физкультура\01_3_физкультур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1" y="0"/>
            <a:ext cx="9139938" cy="6858000"/>
          </a:xfrm>
          <a:prstGeom prst="rect">
            <a:avLst/>
          </a:prstGeom>
          <a:noFill/>
        </p:spPr>
      </p:pic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2060812" y="336436"/>
            <a:ext cx="6905768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Влияние упражнений со скакалкой на скорость восстановления ЧСС после физической нагрузки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Нами в течение четырёх недель проводились замеры ЧСС на уроках физкультуры. В исследовании приняли участие обучающиеся 5-7 классов в количестве семи человек. ЧСС измеряли до начала прыжков, сразу после прыжков и в течение 5 минут по окончании выполнения задания. Результаты показали постепенное снижение времени на восстановление ЧСС у большинства испытуемых.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Вывод: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большинство улучшило показатели выносливости.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G:\исследования\Физкультура\01_3_физкультур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1" y="0"/>
            <a:ext cx="9139938" cy="6858000"/>
          </a:xfrm>
          <a:prstGeom prst="rect">
            <a:avLst/>
          </a:prstGeom>
          <a:noFill/>
        </p:spPr>
      </p:pic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1207478" y="201338"/>
            <a:ext cx="76154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Изготовление скакалки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 подручных материалов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4212" name="Picture 4" descr="F:\DCIM\101MSDCF\DSC0559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6706" y="1392552"/>
            <a:ext cx="4215294" cy="3203483"/>
          </a:xfrm>
          <a:prstGeom prst="rect">
            <a:avLst/>
          </a:prstGeom>
          <a:noFill/>
        </p:spPr>
      </p:pic>
      <p:pic>
        <p:nvPicPr>
          <p:cNvPr id="94213" name="Picture 5" descr="F:\DCIM\101MSDCF\DSC0559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1285" y="1378424"/>
            <a:ext cx="4075660" cy="3217611"/>
          </a:xfrm>
          <a:prstGeom prst="rect">
            <a:avLst/>
          </a:prstGeom>
          <a:noFill/>
        </p:spPr>
      </p:pic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2568563" y="5291088"/>
            <a:ext cx="61488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Вывод: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скакалку можно изготовить самим из подручных материалов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G:\исследования\Физкультура\01_3_физкультур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38" cy="6858000"/>
          </a:xfrm>
          <a:prstGeom prst="rect">
            <a:avLst/>
          </a:prstGeom>
          <a:noFill/>
        </p:spPr>
      </p:pic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3089717" y="168045"/>
            <a:ext cx="5676185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Картотека подвижных игр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4799" y="886522"/>
            <a:ext cx="20333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u="sng" dirty="0" smtClean="0">
                <a:solidFill>
                  <a:srgbClr val="00B050"/>
                </a:solidFill>
              </a:rPr>
              <a:t>"</a:t>
            </a:r>
            <a:r>
              <a:rPr lang="ru-RU" sz="2800" b="1" i="1" u="sng" dirty="0" smtClean="0">
                <a:solidFill>
                  <a:srgbClr val="00B050"/>
                </a:solidFill>
              </a:rPr>
              <a:t>Верёвочка</a:t>
            </a:r>
            <a:r>
              <a:rPr lang="ru-RU" b="1" i="1" u="sng" dirty="0" smtClean="0">
                <a:solidFill>
                  <a:srgbClr val="00B050"/>
                </a:solidFill>
              </a:rPr>
              <a:t>"</a:t>
            </a:r>
            <a:endParaRPr lang="ru-RU" b="1" i="1" dirty="0" smtClean="0">
              <a:solidFill>
                <a:srgbClr val="00B050"/>
              </a:solidFill>
            </a:endParaRPr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3837936" y="1930768"/>
            <a:ext cx="24838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Выручалочки</a:t>
            </a: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2182668" y="1025022"/>
            <a:ext cx="2133300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Десяточка</a:t>
            </a: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1645920" y="2644177"/>
            <a:ext cx="3694176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Зеркало</a:t>
            </a: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4276116" y="3503015"/>
            <a:ext cx="2871216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Имена</a:t>
            </a: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6568394" y="2644177"/>
            <a:ext cx="3657600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«Кто больше?»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241" name="Rectangle 9"/>
          <p:cNvSpPr>
            <a:spLocks noChangeArrowheads="1"/>
          </p:cNvSpPr>
          <p:nvPr/>
        </p:nvSpPr>
        <p:spPr bwMode="auto">
          <a:xfrm>
            <a:off x="2221992" y="4258093"/>
            <a:ext cx="20939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Подсечки</a:t>
            </a: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242" name="Rectangle 10"/>
          <p:cNvSpPr>
            <a:spLocks noChangeArrowheads="1"/>
          </p:cNvSpPr>
          <p:nvPr/>
        </p:nvSpPr>
        <p:spPr bwMode="auto">
          <a:xfrm>
            <a:off x="5989320" y="4284910"/>
            <a:ext cx="3438144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Самый</a:t>
            </a: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гибкий</a:t>
            </a: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243" name="Rectangle 11"/>
          <p:cNvSpPr>
            <a:spLocks noChangeArrowheads="1"/>
          </p:cNvSpPr>
          <p:nvPr/>
        </p:nvSpPr>
        <p:spPr bwMode="auto">
          <a:xfrm>
            <a:off x="6314868" y="5692811"/>
            <a:ext cx="2651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Удочка</a:t>
            </a: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244" name="Rectangle 12"/>
          <p:cNvSpPr>
            <a:spLocks noChangeArrowheads="1"/>
          </p:cNvSpPr>
          <p:nvPr/>
        </p:nvSpPr>
        <p:spPr bwMode="auto">
          <a:xfrm>
            <a:off x="2921167" y="5519186"/>
            <a:ext cx="39136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Часы-часы</a:t>
            </a: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               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94541" y="874455"/>
            <a:ext cx="75484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/>
              <a:t>ПРОБЛЕМА:</a:t>
            </a:r>
            <a:r>
              <a:rPr lang="ru-RU" sz="3200" dirty="0" smtClean="0"/>
              <a:t> выявить положительное влияние и эффективность недорогого спортивного снаряда, который способствует развитию физических качеств и общей физической подготовки. 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84832" y="4099787"/>
            <a:ext cx="705916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/>
              <a:t>ЦЕЛЬ: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установить степень положительного влияния упражнений со скакалкой на развитие физических качеств и общей физической подготовки.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G:\исследования\Физкультура\01_3_физкультур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1" y="0"/>
            <a:ext cx="9139938" cy="6858000"/>
          </a:xfrm>
          <a:prstGeom prst="rect">
            <a:avLst/>
          </a:prstGeom>
          <a:noFill/>
        </p:spPr>
      </p:pic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2102033" y="0"/>
            <a:ext cx="6741717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Заключение</a:t>
            </a:r>
            <a:endParaRPr kumimoji="0" lang="ru-RU" sz="800" b="1" i="0" u="sng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окончании исследований, мы пришли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 следующим выводам:</a:t>
            </a:r>
            <a:endParaRPr kumimoji="0" lang="ru-RU" sz="800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Скакалка</a:t>
            </a:r>
            <a:r>
              <a:rPr lang="ru-RU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уникальный, многофункциональный тренажер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Скакалка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это спортивный снаряд для физических упражнений взрослых и детей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Скакалка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это друг всей семьи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Ведь её легко не только приобрести, но и хранить, переносить, использовать повсюду, в любых мероприятиях, походах…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Скакалку легко можно изготовить самим.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Потратив на занятия 10-20 минут времени в день, Вы получите разминку всех мышц тела, улучшите координацию движений, будете поддерживать вес тела  в норме, повысите работоспособность и обеспечите себе хорошее настроение в течение дня.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G:\исследования\Физкультура\01_3_физкультур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1" y="0"/>
            <a:ext cx="9139938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536245" y="2056979"/>
            <a:ext cx="76546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>
                <a:solidFill>
                  <a:srgbClr val="0070C0"/>
                </a:solidFill>
              </a:rPr>
              <a:t>Спасибо за </a:t>
            </a:r>
            <a:r>
              <a:rPr lang="ru-RU" sz="6000" b="1" dirty="0" smtClean="0">
                <a:solidFill>
                  <a:srgbClr val="0070C0"/>
                </a:solidFill>
              </a:rPr>
              <a:t>внимание!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60156" y="3811159"/>
            <a:ext cx="61911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7030A0"/>
                </a:solidFill>
              </a:rPr>
              <a:t>Прыгайте для </a:t>
            </a:r>
            <a:r>
              <a:rPr lang="ru-RU" sz="4400" b="1" dirty="0" smtClean="0">
                <a:solidFill>
                  <a:srgbClr val="7030A0"/>
                </a:solidFill>
              </a:rPr>
              <a:t>здоровья!</a:t>
            </a:r>
            <a:endParaRPr lang="ru-RU" sz="4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16610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Задачи: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93809" y="1302406"/>
            <a:ext cx="75908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1. Познакомиться с историей появления скакалки. </a:t>
            </a:r>
            <a:br>
              <a:rPr lang="ru-RU" sz="2400" dirty="0" smtClean="0"/>
            </a:br>
            <a:r>
              <a:rPr lang="ru-RU" sz="2400" dirty="0" smtClean="0"/>
              <a:t>2.Классифицировать скакалки по назначению.</a:t>
            </a:r>
          </a:p>
          <a:p>
            <a:r>
              <a:rPr lang="ru-RU" sz="2400" dirty="0" smtClean="0"/>
              <a:t>3.Выяснить какие физические качества развиваются с помощью скакалки.</a:t>
            </a:r>
          </a:p>
          <a:p>
            <a:r>
              <a:rPr lang="ru-RU" sz="2400" dirty="0" smtClean="0"/>
              <a:t>4. Научиться правильно подбирать скакалку.</a:t>
            </a:r>
          </a:p>
          <a:p>
            <a:r>
              <a:rPr lang="ru-RU" sz="2400" dirty="0" smtClean="0"/>
              <a:t>5.Провести исследование с целью выяснения влияния прыжков через скакалку на ЧСС.</a:t>
            </a:r>
            <a:br>
              <a:rPr lang="ru-RU" sz="2400" dirty="0" smtClean="0"/>
            </a:br>
            <a:r>
              <a:rPr lang="ru-RU" sz="2400" dirty="0" smtClean="0"/>
              <a:t>6.Провести анкетирование школьников и взрослых с целью выяснения их отношения к занятиям со скакалкой.</a:t>
            </a:r>
          </a:p>
          <a:p>
            <a:r>
              <a:rPr lang="ru-RU" sz="2400" dirty="0" smtClean="0"/>
              <a:t>7.Изготовить несколько скакалок разными способами.</a:t>
            </a:r>
          </a:p>
          <a:p>
            <a:r>
              <a:rPr lang="ru-RU" sz="2400" dirty="0" smtClean="0"/>
              <a:t>8.Сделать картотеку подвижных игр.</a:t>
            </a:r>
            <a:br>
              <a:rPr lang="ru-RU" sz="2400" dirty="0" smtClean="0"/>
            </a:b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5705" y="232012"/>
            <a:ext cx="70008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FFFF00"/>
                </a:solidFill>
              </a:rPr>
              <a:t>История возникновения скакалки</a:t>
            </a:r>
            <a:endParaRPr lang="ru-RU" sz="2400" dirty="0" smtClean="0">
              <a:solidFill>
                <a:srgbClr val="FFFF00"/>
              </a:solidFill>
            </a:endParaRPr>
          </a:p>
        </p:txBody>
      </p:sp>
      <p:pic>
        <p:nvPicPr>
          <p:cNvPr id="3" name="Рисунок 6" descr="http://yznaj-ka.ru/wp-content/uploads/2014/02/13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4517" y="968991"/>
            <a:ext cx="4572904" cy="4517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82137" y="5486400"/>
            <a:ext cx="84479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Древние египтяне и китайцы крутили веревки и канаты из пеньки. Им постоянно приходилось перепрыгивать через них, чтобы они не путались.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creenshot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331" y="1530779"/>
            <a:ext cx="8250481" cy="486425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4904" y="171412"/>
            <a:ext cx="8403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Дети, понаблюдав за взрослыми, стали прыгать через недлинные куски веревки для забавы. Постепенно игра распространилась по всему миру. 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28819" y="129581"/>
            <a:ext cx="53717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/>
              <a:t>Классификация скакалок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71329" y="866894"/>
            <a:ext cx="30397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/>
              <a:t>По назначению:</a:t>
            </a:r>
            <a:endParaRPr lang="ru-RU" sz="2800" b="1" i="1" dirty="0"/>
          </a:p>
        </p:txBody>
      </p:sp>
      <p:pic>
        <p:nvPicPr>
          <p:cNvPr id="4" name="Рисунок 3" descr="Самая простая скакалка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614" y="1542652"/>
            <a:ext cx="3713044" cy="3657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74175" y="5676638"/>
            <a:ext cx="19139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Обычная</a:t>
            </a:r>
            <a:endParaRPr lang="ru-RU" sz="3200" dirty="0"/>
          </a:p>
        </p:txBody>
      </p:sp>
      <p:pic>
        <p:nvPicPr>
          <p:cNvPr id="6" name="Picture 2" descr="http://img2.izobility.net/75f60ba7-0598-4411-4128-0909788d2600.origin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0" y="714356"/>
            <a:ext cx="4762500" cy="47625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161767" y="5676638"/>
            <a:ext cx="17333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Детская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p.vk.me/c837526/v837526877/424e/xeUZoeQP8ms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48" y="237744"/>
            <a:ext cx="4315968" cy="310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pp.vk.me/c837526/v837526877/4228/t-khQ1Ju4M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6415" y="954709"/>
            <a:ext cx="350520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241602" y="3113706"/>
            <a:ext cx="2267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Скоростная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37320" y="4821045"/>
            <a:ext cx="25433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Утяжелённая</a:t>
            </a:r>
            <a:endParaRPr lang="ru-RU" sz="2800" b="1" dirty="0"/>
          </a:p>
        </p:txBody>
      </p:sp>
      <p:pic>
        <p:nvPicPr>
          <p:cNvPr id="6" name="Рисунок 5" descr="Электронная скакалка с счетчиком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820" y="3554963"/>
            <a:ext cx="4051394" cy="305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55448" y="6222666"/>
            <a:ext cx="25489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Электронная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зноцветная детскакая скакалка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714356"/>
            <a:ext cx="371477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63326" y="129581"/>
            <a:ext cx="35595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/>
              <a:t>По материалам</a:t>
            </a:r>
            <a:r>
              <a:rPr lang="ru-RU" sz="2000" b="1" i="1" dirty="0" smtClean="0"/>
              <a:t>:</a:t>
            </a:r>
            <a:endParaRPr lang="ru-RU" sz="2000" b="1" i="1" dirty="0"/>
          </a:p>
        </p:txBody>
      </p:sp>
      <p:pic>
        <p:nvPicPr>
          <p:cNvPr id="4" name="Рисунок 3" descr="Резиновая скакалка">
            <a:hlinkClick r:id="rId4" tooltip="&quot;Как правильно выбрать скакалку?&quot;"/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4" y="785794"/>
            <a:ext cx="471487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61584" y="3524580"/>
            <a:ext cx="1763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Из бусин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49383" y="3472934"/>
            <a:ext cx="20529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Резиновая</a:t>
            </a:r>
            <a:endParaRPr lang="ru-RU" sz="2800" b="1" dirty="0"/>
          </a:p>
        </p:txBody>
      </p:sp>
      <p:pic>
        <p:nvPicPr>
          <p:cNvPr id="8" name="Рисунок 7" descr="Поливиниловый шнур">
            <a:hlinkClick r:id="rId6" tooltip="&quot;Как правильно выбрать скакалку?&quot;"/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4000504"/>
            <a:ext cx="4238618" cy="26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869696" y="5326881"/>
            <a:ext cx="421230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Из поливинилхлорида</a:t>
            </a:r>
          </a:p>
          <a:p>
            <a:pPr algn="ctr"/>
            <a:r>
              <a:rPr lang="ru-RU" sz="2800" b="1" dirty="0" smtClean="0"/>
              <a:t>(ПВХ)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жаная скакалка">
            <a:hlinkClick r:id="rId2" tooltip="&quot;Как правильно выбрать скакалку?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94" y="519112"/>
            <a:ext cx="33337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скакалка из нейлона">
            <a:hlinkClick r:id="rId4" tooltip="&quot;Как правильно выбрать скакалку?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05250" y="357166"/>
            <a:ext cx="523875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90488" y="3179292"/>
            <a:ext cx="16820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Из кожи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40677" y="2680187"/>
            <a:ext cx="43458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Из хлопка или нейлона</a:t>
            </a:r>
            <a:endParaRPr lang="ru-RU" sz="2800" b="1" dirty="0"/>
          </a:p>
        </p:txBody>
      </p:sp>
      <p:pic>
        <p:nvPicPr>
          <p:cNvPr id="7" name="Рисунок 6" descr="скакалки из верёвки">
            <a:hlinkClick r:id="rId6" tooltip="&quot;Как правильно выбрать скакалку?&quot;"/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3571876"/>
            <a:ext cx="2643190" cy="2643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Стальная скакалка">
            <a:hlinkClick r:id="rId8" tooltip="&quot;Как правильно выбрать скакалку?&quot;"/>
          </p:cNvPr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44" y="3143248"/>
            <a:ext cx="488156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80994" y="6254127"/>
            <a:ext cx="21858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Из верёвки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289966" y="6286520"/>
            <a:ext cx="17311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Из стали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700</TotalTime>
  <Words>727</Words>
  <Application>Microsoft Office PowerPoint</Application>
  <PresentationFormat>Экран (4:3)</PresentationFormat>
  <Paragraphs>154</Paragraphs>
  <Slides>21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21</vt:i4>
      </vt:variant>
    </vt:vector>
  </HeadingPairs>
  <TitlesOfParts>
    <vt:vector size="35" baseType="lpstr">
      <vt:lpstr>Arial</vt:lpstr>
      <vt:lpstr>Calibri</vt:lpstr>
      <vt:lpstr>Calibri Light</vt:lpstr>
      <vt:lpstr>Cambria</vt:lpstr>
      <vt:lpstr>Constantia</vt:lpstr>
      <vt:lpstr>Rockwell</vt:lpstr>
      <vt:lpstr>Tahoma</vt:lpstr>
      <vt:lpstr>Times New Roman</vt:lpstr>
      <vt:lpstr>Wingdings</vt:lpstr>
      <vt:lpstr>Wingdings 2</vt:lpstr>
      <vt:lpstr>Тема Office</vt:lpstr>
      <vt:lpstr>Литейная</vt:lpstr>
      <vt:lpstr>1_Литейная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RePack by Diakov</cp:lastModifiedBy>
  <cp:revision>66</cp:revision>
  <dcterms:created xsi:type="dcterms:W3CDTF">2013-11-19T05:52:05Z</dcterms:created>
  <dcterms:modified xsi:type="dcterms:W3CDTF">2021-02-09T12:26:30Z</dcterms:modified>
</cp:coreProperties>
</file>