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8" r:id="rId2"/>
    <p:sldId id="262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70" r:id="rId11"/>
    <p:sldId id="269" r:id="rId12"/>
    <p:sldId id="271" r:id="rId13"/>
    <p:sldId id="276" r:id="rId14"/>
    <p:sldId id="283" r:id="rId15"/>
    <p:sldId id="28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5-9 классы 13 </a:t>
            </a:r>
            <a:r>
              <a:rPr lang="ru-RU" dirty="0"/>
              <a:t>чел.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1"/>
          <c:order val="11"/>
          <c:tx>
            <c:strRef>
              <c:f>Лист1!$M$2</c:f>
              <c:strCache>
                <c:ptCount val="1"/>
                <c:pt idx="0">
                  <c:v>13 чел.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Лист1!$A$3:$A$7</c:f>
              <c:strCache>
                <c:ptCount val="5"/>
                <c:pt idx="0">
                  <c:v>Какой праздник отмечает наша страна 9 мая?</c:v>
                </c:pt>
                <c:pt idx="1">
                  <c:v>Когда началась и закончилась Великая Отечественная война?</c:v>
                </c:pt>
                <c:pt idx="2">
                  <c:v> Были ли в вашей семье участники Великой Отечественной войны, труженики тыла? Знаете ли вы их имена?</c:v>
                </c:pt>
                <c:pt idx="3">
                  <c:v>Нравится ли вам лыжный спорт?</c:v>
                </c:pt>
                <c:pt idx="4">
                  <c:v>Как вы думаете были а годы войны лыжные батальны?</c:v>
                </c:pt>
              </c:strCache>
            </c:strRef>
          </c:cat>
          <c:val>
            <c:numRef>
              <c:f>Лист1!$M$3:$M$7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7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9-4E6B-A201-B69042F07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046560"/>
        <c:axId val="2810477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Лист1!$B$3:$B$7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279-4E6B-A201-B69042F0781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Лист1!$C$3:$C$7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279-4E6B-A201-B69042F0781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Лист1!$D$3:$D$7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279-4E6B-A201-B69042F0781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Лист1!$E$3:$E$7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5279-4E6B-A201-B69042F0781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Лист1!$F$3:$F$7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5279-4E6B-A201-B69042F0781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Лист1!$G$3:$G$7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279-4E6B-A201-B69042F0781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Лист1!$H$3:$H$7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5279-4E6B-A201-B69042F0781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Лист1!$I$3:$I$7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5279-4E6B-A201-B69042F0781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Лист1!$J$2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Лист1!$J$3:$J$7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5279-4E6B-A201-B69042F0781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Лист1!$K$3:$K$7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5279-4E6B-A201-B69042F0781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Лист1!$A$3:$A$7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Лист1!$L$3:$L$7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5279-4E6B-A201-B69042F07814}"/>
                  </c:ext>
                </c:extLst>
              </c15:ser>
            </c15:filteredBarSeries>
          </c:ext>
        </c:extLst>
      </c:barChart>
      <c:catAx>
        <c:axId val="28104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047736"/>
        <c:crosses val="autoZero"/>
        <c:auto val="1"/>
        <c:lblAlgn val="ctr"/>
        <c:lblOffset val="100"/>
        <c:noMultiLvlLbl val="0"/>
      </c:catAx>
      <c:valAx>
        <c:axId val="28104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0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Начальные классы 6 </a:t>
            </a:r>
            <a:r>
              <a:rPr lang="ru-RU" dirty="0"/>
              <a:t>чел.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431030438251433E-2"/>
          <c:y val="0.18850271764141238"/>
          <c:w val="0.61786561151931263"/>
          <c:h val="0.68079835499206376"/>
        </c:manualLayout>
      </c:layout>
      <c:barChart>
        <c:barDir val="col"/>
        <c:grouping val="clustered"/>
        <c:varyColors val="0"/>
        <c:ser>
          <c:idx val="11"/>
          <c:order val="11"/>
          <c:tx>
            <c:strRef>
              <c:f>Лист1!$M$10</c:f>
              <c:strCache>
                <c:ptCount val="1"/>
                <c:pt idx="0">
                  <c:v>6 чел.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Лист1!$A$11:$A$15</c:f>
              <c:strCache>
                <c:ptCount val="5"/>
                <c:pt idx="0">
                  <c:v>Какой праздник отмечает наша страна 9 мая?</c:v>
                </c:pt>
                <c:pt idx="1">
                  <c:v>Когда началась и закончилась Великая Отечественная война?</c:v>
                </c:pt>
                <c:pt idx="2">
                  <c:v> Были ли в вашей семье участники Великой Отечественной войны, труженики тыла? Знаете ли вы их имена?</c:v>
                </c:pt>
                <c:pt idx="3">
                  <c:v>Нравится ли вам лыжный спорт?</c:v>
                </c:pt>
                <c:pt idx="4">
                  <c:v>Как вы думаете были а годы войны лыжные батальны?</c:v>
                </c:pt>
              </c:strCache>
            </c:strRef>
          </c:cat>
          <c:val>
            <c:numRef>
              <c:f>Лист1!$M$11:$M$15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9-45EC-BE11-3E473DEC4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047344"/>
        <c:axId val="2810418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Лист1!$A$11:$A$15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Лист1!$B$11:$B$15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819-45EC-BE11-3E473DEC469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Лист1!$A$11:$A$15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Лист1!$C$11:$C$15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819-45EC-BE11-3E473DEC469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Лист1!$A$11:$A$15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Лист1!$D$11:$D$15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819-45EC-BE11-3E473DEC469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Лист1!$A$11:$A$15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Лист1!$E$11:$E$15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A819-45EC-BE11-3E473DEC469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Лист1!$A$11:$A$15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Лист1!$F$11:$F$15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819-45EC-BE11-3E473DEC469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Лист1!$A$11:$A$15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Лист1!$G$11:$G$15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819-45EC-BE11-3E473DEC469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Лист1!$A$11:$A$15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Лист1!$H$11:$H$15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A819-45EC-BE11-3E473DEC469A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Лист1!$A$11:$A$15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Лист1!$I$11:$I$15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A819-45EC-BE11-3E473DEC469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Лист1!$J$10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Лист1!$A$11:$A$15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Лист1!$J$11:$J$15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A819-45EC-BE11-3E473DEC469A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Лист1!$A$11:$A$15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Лист1!$K$11:$K$15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A819-45EC-BE11-3E473DEC469A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Лист1!$A$11:$A$15</c15:sqref>
                        </c15:formulaRef>
                      </c:ext>
                    </c:extLst>
                    <c:strCache>
                      <c:ptCount val="5"/>
                      <c:pt idx="0">
                        <c:v>Какой праздник отмечает наша страна 9 мая?</c:v>
                      </c:pt>
                      <c:pt idx="1">
                        <c:v>Когда началась и закончилась Великая Отечественная война?</c:v>
                      </c:pt>
                      <c:pt idx="2">
                        <c:v> Были ли в вашей семье участники Великой Отечественной войны, труженики тыла? Знаете ли вы их имена?</c:v>
                      </c:pt>
                      <c:pt idx="3">
                        <c:v>Нравится ли вам лыжный спорт?</c:v>
                      </c:pt>
                      <c:pt idx="4">
                        <c:v>Как вы думаете были а годы войны лыжные батальны?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Лист1!$L$11:$L$15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A819-45EC-BE11-3E473DEC469A}"/>
                  </c:ext>
                </c:extLst>
              </c15:ser>
            </c15:filteredBarSeries>
          </c:ext>
        </c:extLst>
      </c:barChart>
      <c:catAx>
        <c:axId val="28104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041856"/>
        <c:crosses val="autoZero"/>
        <c:auto val="1"/>
        <c:lblAlgn val="ctr"/>
        <c:lblOffset val="100"/>
        <c:noMultiLvlLbl val="0"/>
      </c:catAx>
      <c:valAx>
        <c:axId val="28104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04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60983619288873E-2"/>
          <c:y val="4.5482737233822616E-2"/>
          <c:w val="0.93903901638071108"/>
          <c:h val="0.71859273741288854"/>
        </c:manualLayout>
      </c:layout>
      <c:barChart>
        <c:barDir val="col"/>
        <c:grouping val="clustered"/>
        <c:varyColors val="0"/>
        <c:ser>
          <c:idx val="9"/>
          <c:order val="9"/>
          <c:tx>
            <c:strRef>
              <c:f>Лист2!$K$13:$K$14</c:f>
              <c:strCache>
                <c:ptCount val="2"/>
                <c:pt idx="0">
                  <c:v>Нач.кл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Лист2!$A$15:$A$18</c:f>
              <c:strCache>
                <c:ptCount val="4"/>
                <c:pt idx="0">
                  <c:v>Смелость, храбрость, мужество</c:v>
                </c:pt>
                <c:pt idx="1">
                  <c:v>Стойкость, выносливость</c:v>
                </c:pt>
                <c:pt idx="2">
                  <c:v>Ловкость</c:v>
                </c:pt>
                <c:pt idx="3">
                  <c:v>Умение хорошо передвигаться на лыжах</c:v>
                </c:pt>
              </c:strCache>
            </c:strRef>
          </c:cat>
          <c:val>
            <c:numRef>
              <c:f>Лист2!$K$15:$K$18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2-47EC-AE82-FCC66EAEE62A}"/>
            </c:ext>
          </c:extLst>
        </c:ser>
        <c:ser>
          <c:idx val="10"/>
          <c:order val="10"/>
          <c:tx>
            <c:strRef>
              <c:f>Лист2!$L$13:$L$14</c:f>
              <c:strCache>
                <c:ptCount val="2"/>
                <c:pt idx="0">
                  <c:v>5-9 кл.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Лист2!$A$15:$A$18</c:f>
              <c:strCache>
                <c:ptCount val="4"/>
                <c:pt idx="0">
                  <c:v>Смелость, храбрость, мужество</c:v>
                </c:pt>
                <c:pt idx="1">
                  <c:v>Стойкость, выносливость</c:v>
                </c:pt>
                <c:pt idx="2">
                  <c:v>Ловкость</c:v>
                </c:pt>
                <c:pt idx="3">
                  <c:v>Умение хорошо передвигаться на лыжах</c:v>
                </c:pt>
              </c:strCache>
            </c:strRef>
          </c:cat>
          <c:val>
            <c:numRef>
              <c:f>Лист2!$L$15:$L$18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D2-47EC-AE82-FCC66EAEE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048128"/>
        <c:axId val="2810426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Лист2!$B$13:$B$14</c15:sqref>
                        </c15:formulaRef>
                      </c:ext>
                    </c:extLst>
                    <c:strCache>
                      <c:ptCount val="2"/>
                      <c:pt idx="1">
                        <c:v>Качества, которыми должны были обладать солдаты лыжных батальонов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Лист2!$A$15:$A$18</c15:sqref>
                        </c15:formulaRef>
                      </c:ext>
                    </c:extLst>
                    <c:strCache>
                      <c:ptCount val="4"/>
                      <c:pt idx="0">
                        <c:v>Смелость, храбрость, мужество</c:v>
                      </c:pt>
                      <c:pt idx="1">
                        <c:v>Стойкость, выносливость</c:v>
                      </c:pt>
                      <c:pt idx="2">
                        <c:v>Ловкость</c:v>
                      </c:pt>
                      <c:pt idx="3">
                        <c:v>Умение хорошо передвигаться на лыжах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Лист2!$B$15:$B$18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DD2-47EC-AE82-FCC66EAEE62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Лист2!$C$13:$C$14</c15:sqref>
                        </c15:formulaRef>
                      </c:ext>
                    </c:extLst>
                    <c:strCache>
                      <c:ptCount val="2"/>
                      <c:pt idx="1">
                        <c:v>Качества, которыми должны были обладать солдаты лыжных батальонов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Лист2!$A$15:$A$18</c15:sqref>
                        </c15:formulaRef>
                      </c:ext>
                    </c:extLst>
                    <c:strCache>
                      <c:ptCount val="4"/>
                      <c:pt idx="0">
                        <c:v>Смелость, храбрость, мужество</c:v>
                      </c:pt>
                      <c:pt idx="1">
                        <c:v>Стойкость, выносливость</c:v>
                      </c:pt>
                      <c:pt idx="2">
                        <c:v>Ловкость</c:v>
                      </c:pt>
                      <c:pt idx="3">
                        <c:v>Умение хорошо передвигаться на лыжах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Лист2!$C$15:$C$18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DD2-47EC-AE82-FCC66EAEE62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Лист2!$D$13:$D$14</c15:sqref>
                        </c15:formulaRef>
                      </c:ext>
                    </c:extLst>
                    <c:strCache>
                      <c:ptCount val="2"/>
                      <c:pt idx="1">
                        <c:v>Качества, которыми должны были обладать солдаты лыжных батальонов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Лист2!$A$15:$A$18</c15:sqref>
                        </c15:formulaRef>
                      </c:ext>
                    </c:extLst>
                    <c:strCache>
                      <c:ptCount val="4"/>
                      <c:pt idx="0">
                        <c:v>Смелость, храбрость, мужество</c:v>
                      </c:pt>
                      <c:pt idx="1">
                        <c:v>Стойкость, выносливость</c:v>
                      </c:pt>
                      <c:pt idx="2">
                        <c:v>Ловкость</c:v>
                      </c:pt>
                      <c:pt idx="3">
                        <c:v>Умение хорошо передвигаться на лыжах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Лист2!$D$15:$D$18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DD2-47EC-AE82-FCC66EAEE62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Лист2!$E$13:$E$14</c15:sqref>
                        </c15:formulaRef>
                      </c:ext>
                    </c:extLst>
                    <c:strCache>
                      <c:ptCount val="2"/>
                      <c:pt idx="1">
                        <c:v>Качества, которыми должны были обладать солдаты лыжных батальонов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Лист2!$A$15:$A$18</c15:sqref>
                        </c15:formulaRef>
                      </c:ext>
                    </c:extLst>
                    <c:strCache>
                      <c:ptCount val="4"/>
                      <c:pt idx="0">
                        <c:v>Смелость, храбрость, мужество</c:v>
                      </c:pt>
                      <c:pt idx="1">
                        <c:v>Стойкость, выносливость</c:v>
                      </c:pt>
                      <c:pt idx="2">
                        <c:v>Ловкость</c:v>
                      </c:pt>
                      <c:pt idx="3">
                        <c:v>Умение хорошо передвигаться на лыжах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Лист2!$E$15:$E$18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DDD2-47EC-AE82-FCC66EAEE62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Лист2!$F$13:$F$14</c15:sqref>
                        </c15:formulaRef>
                      </c:ext>
                    </c:extLst>
                    <c:strCache>
                      <c:ptCount val="2"/>
                      <c:pt idx="1">
                        <c:v>Качества, которыми должны были обладать солдаты лыжных батальонов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Лист2!$A$15:$A$18</c15:sqref>
                        </c15:formulaRef>
                      </c:ext>
                    </c:extLst>
                    <c:strCache>
                      <c:ptCount val="4"/>
                      <c:pt idx="0">
                        <c:v>Смелость, храбрость, мужество</c:v>
                      </c:pt>
                      <c:pt idx="1">
                        <c:v>Стойкость, выносливость</c:v>
                      </c:pt>
                      <c:pt idx="2">
                        <c:v>Ловкость</c:v>
                      </c:pt>
                      <c:pt idx="3">
                        <c:v>Умение хорошо передвигаться на лыжах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Лист2!$F$15:$F$18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DD2-47EC-AE82-FCC66EAEE62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Лист2!$G$13:$G$14</c15:sqref>
                        </c15:formulaRef>
                      </c:ext>
                    </c:extLst>
                    <c:strCache>
                      <c:ptCount val="2"/>
                      <c:pt idx="1">
                        <c:v>Качества, которыми должны были обладать солдаты лыжных батальонов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Лист2!$A$15:$A$18</c15:sqref>
                        </c15:formulaRef>
                      </c:ext>
                    </c:extLst>
                    <c:strCache>
                      <c:ptCount val="4"/>
                      <c:pt idx="0">
                        <c:v>Смелость, храбрость, мужество</c:v>
                      </c:pt>
                      <c:pt idx="1">
                        <c:v>Стойкость, выносливость</c:v>
                      </c:pt>
                      <c:pt idx="2">
                        <c:v>Ловкость</c:v>
                      </c:pt>
                      <c:pt idx="3">
                        <c:v>Умение хорошо передвигаться на лыжах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Лист2!$G$15:$G$18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DDD2-47EC-AE82-FCC66EAEE62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Лист2!$H$13:$H$14</c15:sqref>
                        </c15:formulaRef>
                      </c:ext>
                    </c:extLst>
                    <c:strCache>
                      <c:ptCount val="2"/>
                      <c:pt idx="1">
                        <c:v>Качества, которыми должны были обладать солдаты лыжных батальонов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Лист2!$A$15:$A$18</c15:sqref>
                        </c15:formulaRef>
                      </c:ext>
                    </c:extLst>
                    <c:strCache>
                      <c:ptCount val="4"/>
                      <c:pt idx="0">
                        <c:v>Смелость, храбрость, мужество</c:v>
                      </c:pt>
                      <c:pt idx="1">
                        <c:v>Стойкость, выносливость</c:v>
                      </c:pt>
                      <c:pt idx="2">
                        <c:v>Ловкость</c:v>
                      </c:pt>
                      <c:pt idx="3">
                        <c:v>Умение хорошо передвигаться на лыжах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Лист2!$H$15:$H$18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DDD2-47EC-AE82-FCC66EAEE62A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Лист2!$I$13:$I$14</c15:sqref>
                        </c15:formulaRef>
                      </c:ext>
                    </c:extLst>
                    <c:strCache>
                      <c:ptCount val="2"/>
                      <c:pt idx="1">
                        <c:v>Качества, которыми должны были обладать солдаты лыжных батальонов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Лист2!$A$15:$A$18</c15:sqref>
                        </c15:formulaRef>
                      </c:ext>
                    </c:extLst>
                    <c:strCache>
                      <c:ptCount val="4"/>
                      <c:pt idx="0">
                        <c:v>Смелость, храбрость, мужество</c:v>
                      </c:pt>
                      <c:pt idx="1">
                        <c:v>Стойкость, выносливость</c:v>
                      </c:pt>
                      <c:pt idx="2">
                        <c:v>Ловкость</c:v>
                      </c:pt>
                      <c:pt idx="3">
                        <c:v>Умение хорошо передвигаться на лыжах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Лист2!$I$15:$I$18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DDD2-47EC-AE82-FCC66EAEE62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Лист2!$J$13:$J$14</c15:sqref>
                        </c15:formulaRef>
                      </c:ext>
                    </c:extLst>
                    <c:strCache>
                      <c:ptCount val="2"/>
                      <c:pt idx="1">
                        <c:v>Качества, которыми должны были обладать солдаты лыжных батальонов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Лист2!$A$15:$A$18</c15:sqref>
                        </c15:formulaRef>
                      </c:ext>
                    </c:extLst>
                    <c:strCache>
                      <c:ptCount val="4"/>
                      <c:pt idx="0">
                        <c:v>Смелость, храбрость, мужество</c:v>
                      </c:pt>
                      <c:pt idx="1">
                        <c:v>Стойкость, выносливость</c:v>
                      </c:pt>
                      <c:pt idx="2">
                        <c:v>Ловкость</c:v>
                      </c:pt>
                      <c:pt idx="3">
                        <c:v>Умение хорошо передвигаться на лыжах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Лист2!$J$15:$J$18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DDD2-47EC-AE82-FCC66EAEE62A}"/>
                  </c:ext>
                </c:extLst>
              </c15:ser>
            </c15:filteredBarSeries>
          </c:ext>
        </c:extLst>
      </c:barChart>
      <c:catAx>
        <c:axId val="28104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042640"/>
        <c:crosses val="autoZero"/>
        <c:auto val="1"/>
        <c:lblAlgn val="ctr"/>
        <c:lblOffset val="100"/>
        <c:noMultiLvlLbl val="0"/>
      </c:catAx>
      <c:valAx>
        <c:axId val="28104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04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8376A-09A9-46EE-961A-5548F152699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550BA-0B8E-4F8D-A650-EEF69735E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«Лыжня России –</a:t>
            </a:r>
            <a:r>
              <a:rPr lang="ru-RU" baseline="0" dirty="0" smtClean="0"/>
              <a:t> 2020», 2 место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50BA-0B8E-4F8D-A650-EEF69735E5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5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Курганская область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50BA-0B8E-4F8D-A650-EEF69735E55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1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203E-F7D7-49C0-AC77-8AD2BE63511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C9B6-DF94-42FB-A2A1-E6A9D2FF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5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203E-F7D7-49C0-AC77-8AD2BE63511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C9B6-DF94-42FB-A2A1-E6A9D2FF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3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203E-F7D7-49C0-AC77-8AD2BE63511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C9B6-DF94-42FB-A2A1-E6A9D2FF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9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203E-F7D7-49C0-AC77-8AD2BE63511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C9B6-DF94-42FB-A2A1-E6A9D2FF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2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203E-F7D7-49C0-AC77-8AD2BE63511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C9B6-DF94-42FB-A2A1-E6A9D2FF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1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203E-F7D7-49C0-AC77-8AD2BE63511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C9B6-DF94-42FB-A2A1-E6A9D2FF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1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203E-F7D7-49C0-AC77-8AD2BE63511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C9B6-DF94-42FB-A2A1-E6A9D2FF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9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203E-F7D7-49C0-AC77-8AD2BE63511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C9B6-DF94-42FB-A2A1-E6A9D2FF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8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203E-F7D7-49C0-AC77-8AD2BE63511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C9B6-DF94-42FB-A2A1-E6A9D2FF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6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203E-F7D7-49C0-AC77-8AD2BE63511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C9B6-DF94-42FB-A2A1-E6A9D2FF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3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203E-F7D7-49C0-AC77-8AD2BE63511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C9B6-DF94-42FB-A2A1-E6A9D2FF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4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203E-F7D7-49C0-AC77-8AD2BE63511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C9B6-DF94-42FB-A2A1-E6A9D2FF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5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XVI_%D0%B2%D0%B5%D0%BA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0%B0%D0%BB%D0%B5%D0%BD%D0%BA%D0%B8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48"/>
            <a:ext cx="9144000" cy="69109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024" y="309281"/>
            <a:ext cx="835062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«Лыжные батальоны </a:t>
            </a:r>
          </a:p>
          <a:p>
            <a:pPr algn="ctr"/>
            <a:r>
              <a:rPr lang="ru-RU" sz="36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в истории </a:t>
            </a:r>
            <a:endParaRPr lang="ru-RU" sz="3600" b="1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Великой </a:t>
            </a:r>
            <a:r>
              <a:rPr lang="ru-RU" sz="36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Отечественной войны»</a:t>
            </a:r>
            <a:endParaRPr lang="ru-RU" sz="1600" b="1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 </a:t>
            </a:r>
            <a:endParaRPr lang="ru-RU" sz="2000" b="1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024" y="2602683"/>
            <a:ext cx="70372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Подготовила ученица 6 класса: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Крутикова Ксения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руководитель: учитель физкультуры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Ермолаева Ольга Николаевна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" y="0"/>
            <a:ext cx="913385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3788" y="374290"/>
            <a:ext cx="4026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Clr>
                <a:srgbClr val="002060"/>
              </a:buClr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Социологический опрос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282" y="835955"/>
            <a:ext cx="8498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провела анкетирование среди учащихся нашей школы.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Мной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было опрошено 19 человек (6 учеников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классов и 13 учеников 5-9 классов).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4402" y="2012195"/>
            <a:ext cx="4091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анкетирования: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570702"/>
              </p:ext>
            </p:extLst>
          </p:nvPr>
        </p:nvGraphicFramePr>
        <p:xfrm>
          <a:off x="4549586" y="2497949"/>
          <a:ext cx="4232757" cy="403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97457244"/>
              </p:ext>
            </p:extLst>
          </p:nvPr>
        </p:nvGraphicFramePr>
        <p:xfrm>
          <a:off x="309282" y="2618193"/>
          <a:ext cx="4240304" cy="36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69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" y="0"/>
            <a:ext cx="913385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8906" y="410541"/>
            <a:ext cx="84850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Проанализировав ответы на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какими качествами должны были обладать солдаты лыжных батальонов, 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получила следующие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95409633"/>
              </p:ext>
            </p:extLst>
          </p:nvPr>
        </p:nvGraphicFramePr>
        <p:xfrm>
          <a:off x="658902" y="1839730"/>
          <a:ext cx="7785011" cy="451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78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94128" y="0"/>
            <a:ext cx="923812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4082" y="847168"/>
            <a:ext cx="4235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Дмитриев Иван Александрович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Фокин Александр Иванович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Томилин Павел Иванович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Томилина Екатерина Григорьевна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Лебедева Дарья Ефимовна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48"/>
            <a:ext cx="9144000" cy="6910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14" y="277862"/>
            <a:ext cx="6387604" cy="52623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568978" y="55401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Памятник «Алёша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Болгария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48"/>
            <a:ext cx="9144000" cy="69109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6" y="19255"/>
            <a:ext cx="870108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Подвиги русских воинов и мирного населения во время войны остаются в памяти людей, а имена и фамилии героев высечены на памятниках, обелисках и мемориальных плитах.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067" y="1281283"/>
            <a:ext cx="5272089" cy="3600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3111" y="488173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Памятник бойцам лыжных батальонов </a:t>
            </a:r>
            <a:r>
              <a:rPr lang="ru-RU" sz="2000" b="1" dirty="0" smtClean="0"/>
              <a:t>Санкт-Петербурге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272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48"/>
            <a:ext cx="9144000" cy="6910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7929" y="256516"/>
            <a:ext cx="2814637" cy="4652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120" y="256516"/>
            <a:ext cx="2986086" cy="46074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5034082"/>
            <a:ext cx="2346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Курганская область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95" y="4880194"/>
            <a:ext cx="3211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Памятник «Воин-Лыжник</a:t>
            </a:r>
            <a:r>
              <a:rPr lang="ru-RU" sz="2000" b="1" dirty="0" smtClean="0"/>
              <a:t>»</a:t>
            </a:r>
          </a:p>
          <a:p>
            <a:pPr algn="ctr"/>
            <a:r>
              <a:rPr lang="ru-RU" sz="2000" b="1" dirty="0" smtClean="0"/>
              <a:t>Московская область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978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425/00066cc4-2fe8ca22/2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6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2052" y="-1129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05" y="553632"/>
            <a:ext cx="3376942" cy="46123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2756" y="443753"/>
            <a:ext cx="52712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«Лыжные батальоны Советской Армии сыграли заметную роль в разгроме врага, особенно на первых этапах войны. Действуя смело, решительно, умело, они совершали на полях сражений настоящие подвиги. Мы с благодарностью будем всегда вспоминать лихую «снежную кавалерию» времен Великой Отечественной войны».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6810" y="5275845"/>
            <a:ext cx="2282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К.К.Рокоссовский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793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2_COPY\DSC06385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65"/>
          <a:stretch/>
        </p:blipFill>
        <p:spPr bwMode="auto">
          <a:xfrm>
            <a:off x="194873" y="419725"/>
            <a:ext cx="6286610" cy="434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G:\DCIM\102_COPY\DSC0639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1846" y="2308485"/>
            <a:ext cx="2097301" cy="4437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346" y="4887396"/>
            <a:ext cx="5285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«Лыжня России – 2020», 2 место</a:t>
            </a:r>
          </a:p>
        </p:txBody>
      </p:sp>
    </p:spTree>
    <p:extLst>
      <p:ext uri="{BB962C8B-B14F-4D97-AF65-F5344CB8AC3E}">
        <p14:creationId xmlns:p14="http://schemas.microsoft.com/office/powerpoint/2010/main" val="30663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59" y="0"/>
            <a:ext cx="9238129" cy="70664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775" y="1214438"/>
            <a:ext cx="86582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и изучить материалы о лыжных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батальонах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Познакомиться с историей применения лыж в военном деле.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Узнать о таких воинских формированиях как лыжные батальоны, их роли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Великой Отечественной войне.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Провести сравнение лыж военного времени и современных беговых.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Выявить, какие представления о Великой Отечественной войне сформированы у современных школьников.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59" y="0"/>
            <a:ext cx="9238129" cy="7066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050" y="1171574"/>
            <a:ext cx="86296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предполагаю, что сформированные в годы Великой Отечественной войны специальные лыжные батальоны внесли большой вклад в борьбу с врагом.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3534" y="-739"/>
            <a:ext cx="5251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Лыжи в военном деле</a:t>
            </a:r>
            <a:endParaRPr lang="ru-RU" sz="36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14" y="757501"/>
            <a:ext cx="4796569" cy="23795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302" y="3077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«Поход Русского войска, </a:t>
            </a:r>
            <a:r>
              <a:rPr lang="ru-RU" dirty="0">
                <a:hlinkClick r:id="rId3" tooltip="XVI век"/>
              </a:rPr>
              <a:t>XVI век</a:t>
            </a:r>
            <a:r>
              <a:rPr lang="ru-RU" dirty="0"/>
              <a:t>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282" y="757500"/>
            <a:ext cx="2726871" cy="24440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14" y="3823851"/>
            <a:ext cx="3383032" cy="26852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96345" y="6444007"/>
            <a:ext cx="3932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Советские стрелки на лыжах, 1942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09404" y="3103233"/>
            <a:ext cx="3130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Русский солдат на лыжах и в </a:t>
            </a:r>
            <a:r>
              <a:rPr lang="ru-RU" dirty="0">
                <a:hlinkClick r:id="rId6" tooltip="Валенки"/>
              </a:rPr>
              <a:t>валенках</a:t>
            </a:r>
            <a:r>
              <a:rPr lang="ru-RU" dirty="0"/>
              <a:t>, 1900—1916 года.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094" y="3796530"/>
            <a:ext cx="3555228" cy="26982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0590" y="6444007"/>
            <a:ext cx="335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Лыжный патруль в 1930-х годах</a:t>
            </a:r>
          </a:p>
        </p:txBody>
      </p:sp>
    </p:spTree>
    <p:extLst>
      <p:ext uri="{BB962C8B-B14F-4D97-AF65-F5344CB8AC3E}">
        <p14:creationId xmlns:p14="http://schemas.microsoft.com/office/powerpoint/2010/main" val="7746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501" y="3244334"/>
            <a:ext cx="446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появления лыжных батальонов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0972" y="514581"/>
            <a:ext cx="683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появления лыжных батальонов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373" y="1228401"/>
            <a:ext cx="8189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4" y="1037801"/>
            <a:ext cx="80094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Лыжные батальоны и лыжные бригады РККА, впервые появившись во время советско-финляндской войны, сыграли позже важную роль в деле победы над Германией. Ни одна более-менее серьезная операция зимы 1941-1942 и 1942-1943 гг. не обходилась без лыжников. Активно лыжники участвовали и в боевых действиях зимой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1943-1944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гг. и 1944-1945 гг.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Лыжные формирования участвовали в боях на всех фронтах, кроме Крымского, а действия на Карельском фронте без участия лыжников были бы невозможны. 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00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18" y="173972"/>
            <a:ext cx="4462043" cy="28247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921" y="173976"/>
            <a:ext cx="4276165" cy="28329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8478" y="2912805"/>
            <a:ext cx="145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 </a:t>
            </a:r>
            <a:r>
              <a:rPr lang="ru-RU" sz="2000" b="1" dirty="0"/>
              <a:t>разведке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640" y="3006931"/>
            <a:ext cx="2725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Напутствие бойцам ЛБ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07" y="3374470"/>
            <a:ext cx="4910214" cy="32407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72179" y="6027003"/>
            <a:ext cx="5419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Лыжный батальон выдвигается на передовую в ходе битвы за </a:t>
            </a:r>
            <a:r>
              <a:rPr lang="ru-RU" sz="2400" b="1" dirty="0" smtClean="0"/>
              <a:t>Москву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22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8896" y="312875"/>
            <a:ext cx="5807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a typeface="Times New Roman" panose="02020603050405020304" pitchFamily="18" charset="0"/>
              </a:rPr>
              <a:t>Какие они были, фронтовые лыжи?</a:t>
            </a:r>
            <a:endParaRPr lang="ru-RU" sz="2800" dirty="0"/>
          </a:p>
        </p:txBody>
      </p:sp>
      <p:pic>
        <p:nvPicPr>
          <p:cNvPr id="3" name="Рисунок 2" descr="https://avatars.mds.yandex.net/get-pdb/2797565/45c1b3d6-0e03-4431-afa5-cacddb486661/s1200?webp=fals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468" y="857477"/>
            <a:ext cx="3755782" cy="5736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002" y="878860"/>
            <a:ext cx="3110473" cy="57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014004"/>
              </p:ext>
            </p:extLst>
          </p:nvPr>
        </p:nvGraphicFramePr>
        <p:xfrm>
          <a:off x="0" y="0"/>
          <a:ext cx="9144000" cy="7134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сравнения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Лыжи времён ВОВ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беговые лыжи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Материал, из которого изготавливают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чаще пластик, но могут быть изготовлены из дерева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лыж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широкие, выглядят массивно, но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же, чем охотничьи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5 см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высокие, соответствуют росту взрослого человека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подбирается в зависимости от роста, мои лыжи 180 см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скорее всего, тяжёлые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кг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Внешний вид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однотонные, без окраски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окрашенные, с рисунком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Крепления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петля, резинка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металлические крепления, подпятник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Обувь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валенки, сапоги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лыжные ботинки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7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Палки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соответствуют росту взрослого человека, трубка (возможно металлическая) толстая, широкие кольца, на вид тяжёлые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палки, как и лыжи подбираются по росту, тонкая трубка, пластмассовая «лапка», лёгкие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0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488</Words>
  <Application>Microsoft Office PowerPoint</Application>
  <PresentationFormat>Экран (4:3)</PresentationFormat>
  <Paragraphs>91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Palatino Linotype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33</cp:revision>
  <dcterms:created xsi:type="dcterms:W3CDTF">2020-04-06T21:17:36Z</dcterms:created>
  <dcterms:modified xsi:type="dcterms:W3CDTF">2021-02-09T12:41:29Z</dcterms:modified>
</cp:coreProperties>
</file>