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61" r:id="rId5"/>
    <p:sldId id="262" r:id="rId6"/>
    <p:sldId id="257" r:id="rId7"/>
    <p:sldId id="259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BF762-FB56-4E6D-9FC3-C7E391A560B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6268A101-146A-4568-A007-0E620D10B22D}">
      <dgm:prSet phldrT="[Текст]"/>
      <dgm:spPr/>
      <dgm:t>
        <a:bodyPr/>
        <a:lstStyle/>
        <a:p>
          <a:r>
            <a:rPr lang="ru-RU" dirty="0" smtClean="0"/>
            <a:t>Деформация</a:t>
          </a:r>
          <a:endParaRPr lang="ru-RU" dirty="0"/>
        </a:p>
      </dgm:t>
    </dgm:pt>
    <dgm:pt modelId="{62CA647E-7E2D-49F1-B9B3-14F71EF99484}" type="parTrans" cxnId="{DFF06FD3-E142-4080-B4A5-A347052193F1}">
      <dgm:prSet/>
      <dgm:spPr/>
      <dgm:t>
        <a:bodyPr/>
        <a:lstStyle/>
        <a:p>
          <a:endParaRPr lang="ru-RU"/>
        </a:p>
      </dgm:t>
    </dgm:pt>
    <dgm:pt modelId="{A3F8FBF4-74D2-4CBD-8B5B-468AFC4D68BF}" type="sibTrans" cxnId="{DFF06FD3-E142-4080-B4A5-A347052193F1}">
      <dgm:prSet/>
      <dgm:spPr/>
      <dgm:t>
        <a:bodyPr/>
        <a:lstStyle/>
        <a:p>
          <a:endParaRPr lang="ru-RU"/>
        </a:p>
      </dgm:t>
    </dgm:pt>
    <dgm:pt modelId="{F2B3D280-3683-454D-A076-B3DBE1D35919}">
      <dgm:prSet phldrT="[Текст]"/>
      <dgm:spPr/>
      <dgm:t>
        <a:bodyPr/>
        <a:lstStyle/>
        <a:p>
          <a:r>
            <a:rPr lang="ru-RU" dirty="0" smtClean="0"/>
            <a:t>Упругая </a:t>
          </a:r>
          <a:endParaRPr lang="ru-RU" dirty="0"/>
        </a:p>
      </dgm:t>
    </dgm:pt>
    <dgm:pt modelId="{1F7BEC75-3091-4FE1-818A-9C47BFFA7992}" type="parTrans" cxnId="{10C2A847-8CC2-4659-B93E-2246F74B48DF}">
      <dgm:prSet/>
      <dgm:spPr/>
      <dgm:t>
        <a:bodyPr/>
        <a:lstStyle/>
        <a:p>
          <a:endParaRPr lang="ru-RU"/>
        </a:p>
      </dgm:t>
    </dgm:pt>
    <dgm:pt modelId="{729741B2-C85F-4105-A24A-FB7E6B9A8C07}" type="sibTrans" cxnId="{10C2A847-8CC2-4659-B93E-2246F74B48DF}">
      <dgm:prSet/>
      <dgm:spPr/>
      <dgm:t>
        <a:bodyPr/>
        <a:lstStyle/>
        <a:p>
          <a:endParaRPr lang="ru-RU"/>
        </a:p>
      </dgm:t>
    </dgm:pt>
    <dgm:pt modelId="{98CC0E4E-7C9F-4E96-8C5B-E0F121BDDF0C}">
      <dgm:prSet phldrT="[Текст]"/>
      <dgm:spPr/>
      <dgm:t>
        <a:bodyPr/>
        <a:lstStyle/>
        <a:p>
          <a:r>
            <a:rPr lang="ru-RU" dirty="0" smtClean="0"/>
            <a:t>Полностью исчезает, после прекращения действия внешних сил</a:t>
          </a:r>
          <a:endParaRPr lang="ru-RU" dirty="0"/>
        </a:p>
      </dgm:t>
    </dgm:pt>
    <dgm:pt modelId="{C81D1B62-B711-4B7B-9606-545332997C69}" type="parTrans" cxnId="{176ACBDB-C9ED-4914-B817-20AAD60489FB}">
      <dgm:prSet/>
      <dgm:spPr/>
      <dgm:t>
        <a:bodyPr/>
        <a:lstStyle/>
        <a:p>
          <a:endParaRPr lang="ru-RU"/>
        </a:p>
      </dgm:t>
    </dgm:pt>
    <dgm:pt modelId="{C9F538DE-5BDC-43DD-8728-A252C7607873}" type="sibTrans" cxnId="{176ACBDB-C9ED-4914-B817-20AAD60489FB}">
      <dgm:prSet/>
      <dgm:spPr/>
      <dgm:t>
        <a:bodyPr/>
        <a:lstStyle/>
        <a:p>
          <a:endParaRPr lang="ru-RU"/>
        </a:p>
      </dgm:t>
    </dgm:pt>
    <dgm:pt modelId="{147B44B6-8624-4527-A230-822E775B9D79}">
      <dgm:prSet phldrT="[Текст]"/>
      <dgm:spPr/>
      <dgm:t>
        <a:bodyPr/>
        <a:lstStyle/>
        <a:p>
          <a:r>
            <a:rPr lang="ru-RU" dirty="0" smtClean="0"/>
            <a:t>пластическая</a:t>
          </a:r>
          <a:endParaRPr lang="ru-RU" dirty="0"/>
        </a:p>
      </dgm:t>
    </dgm:pt>
    <dgm:pt modelId="{885F60B7-02F8-4EEB-9E36-4A765449EFB8}" type="parTrans" cxnId="{46FF7E36-EF3E-4A8F-BFA5-57B600B988BC}">
      <dgm:prSet/>
      <dgm:spPr/>
      <dgm:t>
        <a:bodyPr/>
        <a:lstStyle/>
        <a:p>
          <a:endParaRPr lang="ru-RU"/>
        </a:p>
      </dgm:t>
    </dgm:pt>
    <dgm:pt modelId="{61160257-7C56-4B21-8FB5-BC62EC3F04B8}" type="sibTrans" cxnId="{46FF7E36-EF3E-4A8F-BFA5-57B600B988BC}">
      <dgm:prSet/>
      <dgm:spPr/>
      <dgm:t>
        <a:bodyPr/>
        <a:lstStyle/>
        <a:p>
          <a:endParaRPr lang="ru-RU"/>
        </a:p>
      </dgm:t>
    </dgm:pt>
    <dgm:pt modelId="{A21525B1-9320-40A2-8675-96C2111E4012}">
      <dgm:prSet phldrT="[Текст]"/>
      <dgm:spPr/>
      <dgm:t>
        <a:bodyPr/>
        <a:lstStyle/>
        <a:p>
          <a:r>
            <a:rPr lang="ru-RU" dirty="0" smtClean="0"/>
            <a:t>Не исчезает после прекращения действия внешних сил</a:t>
          </a:r>
          <a:endParaRPr lang="ru-RU" dirty="0"/>
        </a:p>
      </dgm:t>
    </dgm:pt>
    <dgm:pt modelId="{4764993B-AE70-4AB2-BD81-524D7CCD152D}" type="parTrans" cxnId="{6D2A1ACF-1483-46C3-A10D-05051C71B55F}">
      <dgm:prSet/>
      <dgm:spPr/>
      <dgm:t>
        <a:bodyPr/>
        <a:lstStyle/>
        <a:p>
          <a:endParaRPr lang="ru-RU"/>
        </a:p>
      </dgm:t>
    </dgm:pt>
    <dgm:pt modelId="{6304DA63-CEE2-4D2E-9746-648F97E8FEF8}" type="sibTrans" cxnId="{6D2A1ACF-1483-46C3-A10D-05051C71B55F}">
      <dgm:prSet/>
      <dgm:spPr/>
      <dgm:t>
        <a:bodyPr/>
        <a:lstStyle/>
        <a:p>
          <a:endParaRPr lang="ru-RU"/>
        </a:p>
      </dgm:t>
    </dgm:pt>
    <dgm:pt modelId="{53297340-277D-4840-AC51-DD6D407F6963}" type="pres">
      <dgm:prSet presAssocID="{4BCBF762-FB56-4E6D-9FC3-C7E391A560B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D92C98-9FE0-4B12-BAB0-FF5766A2A8C9}" type="pres">
      <dgm:prSet presAssocID="{6268A101-146A-4568-A007-0E620D10B22D}" presName="hierRoot1" presStyleCnt="0"/>
      <dgm:spPr/>
    </dgm:pt>
    <dgm:pt modelId="{18C81F8B-FC2A-43D8-8117-FAC37B3A0DAA}" type="pres">
      <dgm:prSet presAssocID="{6268A101-146A-4568-A007-0E620D10B22D}" presName="composite" presStyleCnt="0"/>
      <dgm:spPr/>
    </dgm:pt>
    <dgm:pt modelId="{54440263-3921-4156-9989-232BCA37E5CE}" type="pres">
      <dgm:prSet presAssocID="{6268A101-146A-4568-A007-0E620D10B22D}" presName="background" presStyleLbl="node0" presStyleIdx="0" presStyleCnt="1"/>
      <dgm:spPr/>
    </dgm:pt>
    <dgm:pt modelId="{2709285C-9A5C-48A7-ACE1-1D5DBC0F4E9D}" type="pres">
      <dgm:prSet presAssocID="{6268A101-146A-4568-A007-0E620D10B22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3F80CC-B1BC-4E45-80A9-C2382678A0EA}" type="pres">
      <dgm:prSet presAssocID="{6268A101-146A-4568-A007-0E620D10B22D}" presName="hierChild2" presStyleCnt="0"/>
      <dgm:spPr/>
    </dgm:pt>
    <dgm:pt modelId="{3C54503B-E394-4159-80C2-B3FD89E75FB4}" type="pres">
      <dgm:prSet presAssocID="{1F7BEC75-3091-4FE1-818A-9C47BFFA7992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2C2912F-3AF3-4A5D-A5D1-D8BD5D709A96}" type="pres">
      <dgm:prSet presAssocID="{F2B3D280-3683-454D-A076-B3DBE1D35919}" presName="hierRoot2" presStyleCnt="0"/>
      <dgm:spPr/>
    </dgm:pt>
    <dgm:pt modelId="{B72B833C-DD8E-44E4-B9A7-EDEDA2C9F992}" type="pres">
      <dgm:prSet presAssocID="{F2B3D280-3683-454D-A076-B3DBE1D35919}" presName="composite2" presStyleCnt="0"/>
      <dgm:spPr/>
    </dgm:pt>
    <dgm:pt modelId="{0595C432-1BA2-4F66-83A6-07139C8EB489}" type="pres">
      <dgm:prSet presAssocID="{F2B3D280-3683-454D-A076-B3DBE1D35919}" presName="background2" presStyleLbl="node2" presStyleIdx="0" presStyleCnt="2"/>
      <dgm:spPr/>
    </dgm:pt>
    <dgm:pt modelId="{D32B4493-036F-4AA6-B012-1A1E3DCDB92B}" type="pres">
      <dgm:prSet presAssocID="{F2B3D280-3683-454D-A076-B3DBE1D3591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67EEB2-EDA1-45F5-A76D-F4CD5692D7EE}" type="pres">
      <dgm:prSet presAssocID="{F2B3D280-3683-454D-A076-B3DBE1D35919}" presName="hierChild3" presStyleCnt="0"/>
      <dgm:spPr/>
    </dgm:pt>
    <dgm:pt modelId="{A327428F-0DF7-4653-ABE8-738C702F4F85}" type="pres">
      <dgm:prSet presAssocID="{C81D1B62-B711-4B7B-9606-545332997C69}" presName="Name17" presStyleLbl="parChTrans1D3" presStyleIdx="0" presStyleCnt="2"/>
      <dgm:spPr/>
      <dgm:t>
        <a:bodyPr/>
        <a:lstStyle/>
        <a:p>
          <a:endParaRPr lang="ru-RU"/>
        </a:p>
      </dgm:t>
    </dgm:pt>
    <dgm:pt modelId="{C9DCC12F-08DE-4AC4-B54E-0A17511C78CF}" type="pres">
      <dgm:prSet presAssocID="{98CC0E4E-7C9F-4E96-8C5B-E0F121BDDF0C}" presName="hierRoot3" presStyleCnt="0"/>
      <dgm:spPr/>
    </dgm:pt>
    <dgm:pt modelId="{0A3EE86D-656F-4A7F-9654-B20DE8EF3271}" type="pres">
      <dgm:prSet presAssocID="{98CC0E4E-7C9F-4E96-8C5B-E0F121BDDF0C}" presName="composite3" presStyleCnt="0"/>
      <dgm:spPr/>
    </dgm:pt>
    <dgm:pt modelId="{C9C79A98-E9B8-4CC2-8527-935BA832E405}" type="pres">
      <dgm:prSet presAssocID="{98CC0E4E-7C9F-4E96-8C5B-E0F121BDDF0C}" presName="background3" presStyleLbl="node3" presStyleIdx="0" presStyleCnt="2"/>
      <dgm:spPr/>
    </dgm:pt>
    <dgm:pt modelId="{FD5A1E9A-B2A0-4F55-9950-1C1FF8029EE1}" type="pres">
      <dgm:prSet presAssocID="{98CC0E4E-7C9F-4E96-8C5B-E0F121BDDF0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F678B1-9F33-4598-8CAA-F6757BB4DD8F}" type="pres">
      <dgm:prSet presAssocID="{98CC0E4E-7C9F-4E96-8C5B-E0F121BDDF0C}" presName="hierChild4" presStyleCnt="0"/>
      <dgm:spPr/>
    </dgm:pt>
    <dgm:pt modelId="{C6542980-2A47-496A-B754-57FE8531D912}" type="pres">
      <dgm:prSet presAssocID="{885F60B7-02F8-4EEB-9E36-4A765449EFB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D2BC99E-304D-475E-AB5B-8F570BA3E996}" type="pres">
      <dgm:prSet presAssocID="{147B44B6-8624-4527-A230-822E775B9D79}" presName="hierRoot2" presStyleCnt="0"/>
      <dgm:spPr/>
    </dgm:pt>
    <dgm:pt modelId="{D33C5236-5239-4E92-9996-6AC3C2B9C051}" type="pres">
      <dgm:prSet presAssocID="{147B44B6-8624-4527-A230-822E775B9D79}" presName="composite2" presStyleCnt="0"/>
      <dgm:spPr/>
    </dgm:pt>
    <dgm:pt modelId="{508E4E2A-9268-4AFC-9AEF-62FB4C4C01DE}" type="pres">
      <dgm:prSet presAssocID="{147B44B6-8624-4527-A230-822E775B9D79}" presName="background2" presStyleLbl="node2" presStyleIdx="1" presStyleCnt="2"/>
      <dgm:spPr/>
    </dgm:pt>
    <dgm:pt modelId="{E5998911-036B-4A53-ACE4-CBFF13AF523A}" type="pres">
      <dgm:prSet presAssocID="{147B44B6-8624-4527-A230-822E775B9D7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53C809-87F8-41A2-B4B7-034D53F132B4}" type="pres">
      <dgm:prSet presAssocID="{147B44B6-8624-4527-A230-822E775B9D79}" presName="hierChild3" presStyleCnt="0"/>
      <dgm:spPr/>
    </dgm:pt>
    <dgm:pt modelId="{FC2BD6A1-CDB0-4957-BE31-F16A749A699C}" type="pres">
      <dgm:prSet presAssocID="{4764993B-AE70-4AB2-BD81-524D7CCD152D}" presName="Name17" presStyleLbl="parChTrans1D3" presStyleIdx="1" presStyleCnt="2"/>
      <dgm:spPr/>
      <dgm:t>
        <a:bodyPr/>
        <a:lstStyle/>
        <a:p>
          <a:endParaRPr lang="ru-RU"/>
        </a:p>
      </dgm:t>
    </dgm:pt>
    <dgm:pt modelId="{67A37A1B-61D8-40BC-98CC-FE99DC66A7C9}" type="pres">
      <dgm:prSet presAssocID="{A21525B1-9320-40A2-8675-96C2111E4012}" presName="hierRoot3" presStyleCnt="0"/>
      <dgm:spPr/>
    </dgm:pt>
    <dgm:pt modelId="{0E57465A-22FD-4C0C-8A7D-BBDA75CDAFF2}" type="pres">
      <dgm:prSet presAssocID="{A21525B1-9320-40A2-8675-96C2111E4012}" presName="composite3" presStyleCnt="0"/>
      <dgm:spPr/>
    </dgm:pt>
    <dgm:pt modelId="{438CE779-54B9-43E0-B852-F37D6D1D3C32}" type="pres">
      <dgm:prSet presAssocID="{A21525B1-9320-40A2-8675-96C2111E4012}" presName="background3" presStyleLbl="node3" presStyleIdx="1" presStyleCnt="2"/>
      <dgm:spPr/>
    </dgm:pt>
    <dgm:pt modelId="{63BE0952-46BE-4F6A-8888-8499F2D64131}" type="pres">
      <dgm:prSet presAssocID="{A21525B1-9320-40A2-8675-96C2111E401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FC78FB-8F23-44CC-8756-F9A37CD229D4}" type="pres">
      <dgm:prSet presAssocID="{A21525B1-9320-40A2-8675-96C2111E4012}" presName="hierChild4" presStyleCnt="0"/>
      <dgm:spPr/>
    </dgm:pt>
  </dgm:ptLst>
  <dgm:cxnLst>
    <dgm:cxn modelId="{6F2AD264-0C1A-42F4-AB4F-E122A0209D04}" type="presOf" srcId="{1F7BEC75-3091-4FE1-818A-9C47BFFA7992}" destId="{3C54503B-E394-4159-80C2-B3FD89E75FB4}" srcOrd="0" destOrd="0" presId="urn:microsoft.com/office/officeart/2005/8/layout/hierarchy1"/>
    <dgm:cxn modelId="{B2320DA1-6F5C-433A-8DB4-6B180CB698A7}" type="presOf" srcId="{4764993B-AE70-4AB2-BD81-524D7CCD152D}" destId="{FC2BD6A1-CDB0-4957-BE31-F16A749A699C}" srcOrd="0" destOrd="0" presId="urn:microsoft.com/office/officeart/2005/8/layout/hierarchy1"/>
    <dgm:cxn modelId="{1ABD9170-ACD2-4C97-A231-5BE37BB3E0D9}" type="presOf" srcId="{F2B3D280-3683-454D-A076-B3DBE1D35919}" destId="{D32B4493-036F-4AA6-B012-1A1E3DCDB92B}" srcOrd="0" destOrd="0" presId="urn:microsoft.com/office/officeart/2005/8/layout/hierarchy1"/>
    <dgm:cxn modelId="{2B5A7A6D-E137-4550-90E8-64B424433A48}" type="presOf" srcId="{4BCBF762-FB56-4E6D-9FC3-C7E391A560BE}" destId="{53297340-277D-4840-AC51-DD6D407F6963}" srcOrd="0" destOrd="0" presId="urn:microsoft.com/office/officeart/2005/8/layout/hierarchy1"/>
    <dgm:cxn modelId="{D43DB7FD-926D-444C-A83D-FBD89523A366}" type="presOf" srcId="{C81D1B62-B711-4B7B-9606-545332997C69}" destId="{A327428F-0DF7-4653-ABE8-738C702F4F85}" srcOrd="0" destOrd="0" presId="urn:microsoft.com/office/officeart/2005/8/layout/hierarchy1"/>
    <dgm:cxn modelId="{6D2A1ACF-1483-46C3-A10D-05051C71B55F}" srcId="{147B44B6-8624-4527-A230-822E775B9D79}" destId="{A21525B1-9320-40A2-8675-96C2111E4012}" srcOrd="0" destOrd="0" parTransId="{4764993B-AE70-4AB2-BD81-524D7CCD152D}" sibTransId="{6304DA63-CEE2-4D2E-9746-648F97E8FEF8}"/>
    <dgm:cxn modelId="{DFF06FD3-E142-4080-B4A5-A347052193F1}" srcId="{4BCBF762-FB56-4E6D-9FC3-C7E391A560BE}" destId="{6268A101-146A-4568-A007-0E620D10B22D}" srcOrd="0" destOrd="0" parTransId="{62CA647E-7E2D-49F1-B9B3-14F71EF99484}" sibTransId="{A3F8FBF4-74D2-4CBD-8B5B-468AFC4D68BF}"/>
    <dgm:cxn modelId="{3D35A271-0F16-439C-A0F5-5B5C50018214}" type="presOf" srcId="{A21525B1-9320-40A2-8675-96C2111E4012}" destId="{63BE0952-46BE-4F6A-8888-8499F2D64131}" srcOrd="0" destOrd="0" presId="urn:microsoft.com/office/officeart/2005/8/layout/hierarchy1"/>
    <dgm:cxn modelId="{043FFE2D-E2CC-43B8-8887-A7785A4B68DB}" type="presOf" srcId="{885F60B7-02F8-4EEB-9E36-4A765449EFB8}" destId="{C6542980-2A47-496A-B754-57FE8531D912}" srcOrd="0" destOrd="0" presId="urn:microsoft.com/office/officeart/2005/8/layout/hierarchy1"/>
    <dgm:cxn modelId="{46FF7E36-EF3E-4A8F-BFA5-57B600B988BC}" srcId="{6268A101-146A-4568-A007-0E620D10B22D}" destId="{147B44B6-8624-4527-A230-822E775B9D79}" srcOrd="1" destOrd="0" parTransId="{885F60B7-02F8-4EEB-9E36-4A765449EFB8}" sibTransId="{61160257-7C56-4B21-8FB5-BC62EC3F04B8}"/>
    <dgm:cxn modelId="{43CDAEA9-5215-43E4-A768-542909737170}" type="presOf" srcId="{147B44B6-8624-4527-A230-822E775B9D79}" destId="{E5998911-036B-4A53-ACE4-CBFF13AF523A}" srcOrd="0" destOrd="0" presId="urn:microsoft.com/office/officeart/2005/8/layout/hierarchy1"/>
    <dgm:cxn modelId="{176ACBDB-C9ED-4914-B817-20AAD60489FB}" srcId="{F2B3D280-3683-454D-A076-B3DBE1D35919}" destId="{98CC0E4E-7C9F-4E96-8C5B-E0F121BDDF0C}" srcOrd="0" destOrd="0" parTransId="{C81D1B62-B711-4B7B-9606-545332997C69}" sibTransId="{C9F538DE-5BDC-43DD-8728-A252C7607873}"/>
    <dgm:cxn modelId="{D45D203F-AB56-4FA5-9819-61885D73B5D1}" type="presOf" srcId="{98CC0E4E-7C9F-4E96-8C5B-E0F121BDDF0C}" destId="{FD5A1E9A-B2A0-4F55-9950-1C1FF8029EE1}" srcOrd="0" destOrd="0" presId="urn:microsoft.com/office/officeart/2005/8/layout/hierarchy1"/>
    <dgm:cxn modelId="{10C2A847-8CC2-4659-B93E-2246F74B48DF}" srcId="{6268A101-146A-4568-A007-0E620D10B22D}" destId="{F2B3D280-3683-454D-A076-B3DBE1D35919}" srcOrd="0" destOrd="0" parTransId="{1F7BEC75-3091-4FE1-818A-9C47BFFA7992}" sibTransId="{729741B2-C85F-4105-A24A-FB7E6B9A8C07}"/>
    <dgm:cxn modelId="{9B405216-78F7-4803-857B-CE011C8FF06F}" type="presOf" srcId="{6268A101-146A-4568-A007-0E620D10B22D}" destId="{2709285C-9A5C-48A7-ACE1-1D5DBC0F4E9D}" srcOrd="0" destOrd="0" presId="urn:microsoft.com/office/officeart/2005/8/layout/hierarchy1"/>
    <dgm:cxn modelId="{F0A23E24-5600-4468-ABEC-DB391505B485}" type="presParOf" srcId="{53297340-277D-4840-AC51-DD6D407F6963}" destId="{43D92C98-9FE0-4B12-BAB0-FF5766A2A8C9}" srcOrd="0" destOrd="0" presId="urn:microsoft.com/office/officeart/2005/8/layout/hierarchy1"/>
    <dgm:cxn modelId="{30480F3F-829E-4829-B302-927773BCC0E9}" type="presParOf" srcId="{43D92C98-9FE0-4B12-BAB0-FF5766A2A8C9}" destId="{18C81F8B-FC2A-43D8-8117-FAC37B3A0DAA}" srcOrd="0" destOrd="0" presId="urn:microsoft.com/office/officeart/2005/8/layout/hierarchy1"/>
    <dgm:cxn modelId="{D442D07A-B9E0-42BE-85F5-6BC396B3FB9B}" type="presParOf" srcId="{18C81F8B-FC2A-43D8-8117-FAC37B3A0DAA}" destId="{54440263-3921-4156-9989-232BCA37E5CE}" srcOrd="0" destOrd="0" presId="urn:microsoft.com/office/officeart/2005/8/layout/hierarchy1"/>
    <dgm:cxn modelId="{015E0E82-92B0-4781-B2C8-03535B346E10}" type="presParOf" srcId="{18C81F8B-FC2A-43D8-8117-FAC37B3A0DAA}" destId="{2709285C-9A5C-48A7-ACE1-1D5DBC0F4E9D}" srcOrd="1" destOrd="0" presId="urn:microsoft.com/office/officeart/2005/8/layout/hierarchy1"/>
    <dgm:cxn modelId="{33696185-DCE4-483E-8B71-D8712CB6C993}" type="presParOf" srcId="{43D92C98-9FE0-4B12-BAB0-FF5766A2A8C9}" destId="{453F80CC-B1BC-4E45-80A9-C2382678A0EA}" srcOrd="1" destOrd="0" presId="urn:microsoft.com/office/officeart/2005/8/layout/hierarchy1"/>
    <dgm:cxn modelId="{5D20BD7D-F512-4209-9CE0-60131C6ADFB7}" type="presParOf" srcId="{453F80CC-B1BC-4E45-80A9-C2382678A0EA}" destId="{3C54503B-E394-4159-80C2-B3FD89E75FB4}" srcOrd="0" destOrd="0" presId="urn:microsoft.com/office/officeart/2005/8/layout/hierarchy1"/>
    <dgm:cxn modelId="{5005CBF7-CAF9-4F0A-A889-D371BCE2409D}" type="presParOf" srcId="{453F80CC-B1BC-4E45-80A9-C2382678A0EA}" destId="{92C2912F-3AF3-4A5D-A5D1-D8BD5D709A96}" srcOrd="1" destOrd="0" presId="urn:microsoft.com/office/officeart/2005/8/layout/hierarchy1"/>
    <dgm:cxn modelId="{17387142-F77A-4B41-99B9-5BCEC1392250}" type="presParOf" srcId="{92C2912F-3AF3-4A5D-A5D1-D8BD5D709A96}" destId="{B72B833C-DD8E-44E4-B9A7-EDEDA2C9F992}" srcOrd="0" destOrd="0" presId="urn:microsoft.com/office/officeart/2005/8/layout/hierarchy1"/>
    <dgm:cxn modelId="{0F65D939-B71E-4A77-A081-490D3902E251}" type="presParOf" srcId="{B72B833C-DD8E-44E4-B9A7-EDEDA2C9F992}" destId="{0595C432-1BA2-4F66-83A6-07139C8EB489}" srcOrd="0" destOrd="0" presId="urn:microsoft.com/office/officeart/2005/8/layout/hierarchy1"/>
    <dgm:cxn modelId="{0F416FA7-BC80-4B85-9B97-28F99656987A}" type="presParOf" srcId="{B72B833C-DD8E-44E4-B9A7-EDEDA2C9F992}" destId="{D32B4493-036F-4AA6-B012-1A1E3DCDB92B}" srcOrd="1" destOrd="0" presId="urn:microsoft.com/office/officeart/2005/8/layout/hierarchy1"/>
    <dgm:cxn modelId="{B3C9DD30-B6B6-4794-9097-7F9B0A9D44C8}" type="presParOf" srcId="{92C2912F-3AF3-4A5D-A5D1-D8BD5D709A96}" destId="{CF67EEB2-EDA1-45F5-A76D-F4CD5692D7EE}" srcOrd="1" destOrd="0" presId="urn:microsoft.com/office/officeart/2005/8/layout/hierarchy1"/>
    <dgm:cxn modelId="{5A081BBE-6E89-4FF2-8C4E-C6A2E20DAD01}" type="presParOf" srcId="{CF67EEB2-EDA1-45F5-A76D-F4CD5692D7EE}" destId="{A327428F-0DF7-4653-ABE8-738C702F4F85}" srcOrd="0" destOrd="0" presId="urn:microsoft.com/office/officeart/2005/8/layout/hierarchy1"/>
    <dgm:cxn modelId="{1A2C98DB-E244-41EC-A968-2A2F2E6962E4}" type="presParOf" srcId="{CF67EEB2-EDA1-45F5-A76D-F4CD5692D7EE}" destId="{C9DCC12F-08DE-4AC4-B54E-0A17511C78CF}" srcOrd="1" destOrd="0" presId="urn:microsoft.com/office/officeart/2005/8/layout/hierarchy1"/>
    <dgm:cxn modelId="{9DEE24B9-EAC8-45DA-BCC9-6FFA25E3B000}" type="presParOf" srcId="{C9DCC12F-08DE-4AC4-B54E-0A17511C78CF}" destId="{0A3EE86D-656F-4A7F-9654-B20DE8EF3271}" srcOrd="0" destOrd="0" presId="urn:microsoft.com/office/officeart/2005/8/layout/hierarchy1"/>
    <dgm:cxn modelId="{37F40C1F-C77D-4503-B74E-596DCFE1341E}" type="presParOf" srcId="{0A3EE86D-656F-4A7F-9654-B20DE8EF3271}" destId="{C9C79A98-E9B8-4CC2-8527-935BA832E405}" srcOrd="0" destOrd="0" presId="urn:microsoft.com/office/officeart/2005/8/layout/hierarchy1"/>
    <dgm:cxn modelId="{D4385776-027E-4CF2-BC0C-7983689850BF}" type="presParOf" srcId="{0A3EE86D-656F-4A7F-9654-B20DE8EF3271}" destId="{FD5A1E9A-B2A0-4F55-9950-1C1FF8029EE1}" srcOrd="1" destOrd="0" presId="urn:microsoft.com/office/officeart/2005/8/layout/hierarchy1"/>
    <dgm:cxn modelId="{BF2D51A5-804A-41E4-9351-E3469EE03E64}" type="presParOf" srcId="{C9DCC12F-08DE-4AC4-B54E-0A17511C78CF}" destId="{83F678B1-9F33-4598-8CAA-F6757BB4DD8F}" srcOrd="1" destOrd="0" presId="urn:microsoft.com/office/officeart/2005/8/layout/hierarchy1"/>
    <dgm:cxn modelId="{0A16C66D-1379-4883-A98F-0BA8A6B91B7C}" type="presParOf" srcId="{453F80CC-B1BC-4E45-80A9-C2382678A0EA}" destId="{C6542980-2A47-496A-B754-57FE8531D912}" srcOrd="2" destOrd="0" presId="urn:microsoft.com/office/officeart/2005/8/layout/hierarchy1"/>
    <dgm:cxn modelId="{71C3F7FB-7A93-410E-B563-E1A2BB63E708}" type="presParOf" srcId="{453F80CC-B1BC-4E45-80A9-C2382678A0EA}" destId="{AD2BC99E-304D-475E-AB5B-8F570BA3E996}" srcOrd="3" destOrd="0" presId="urn:microsoft.com/office/officeart/2005/8/layout/hierarchy1"/>
    <dgm:cxn modelId="{62360708-0F02-4CAE-B0F8-6F0EAAD76603}" type="presParOf" srcId="{AD2BC99E-304D-475E-AB5B-8F570BA3E996}" destId="{D33C5236-5239-4E92-9996-6AC3C2B9C051}" srcOrd="0" destOrd="0" presId="urn:microsoft.com/office/officeart/2005/8/layout/hierarchy1"/>
    <dgm:cxn modelId="{A2D7E4BE-2EDC-44A8-BAE3-76419C0E3B41}" type="presParOf" srcId="{D33C5236-5239-4E92-9996-6AC3C2B9C051}" destId="{508E4E2A-9268-4AFC-9AEF-62FB4C4C01DE}" srcOrd="0" destOrd="0" presId="urn:microsoft.com/office/officeart/2005/8/layout/hierarchy1"/>
    <dgm:cxn modelId="{F6A16D36-A020-4909-9323-FBA978E27568}" type="presParOf" srcId="{D33C5236-5239-4E92-9996-6AC3C2B9C051}" destId="{E5998911-036B-4A53-ACE4-CBFF13AF523A}" srcOrd="1" destOrd="0" presId="urn:microsoft.com/office/officeart/2005/8/layout/hierarchy1"/>
    <dgm:cxn modelId="{E7D0A4D2-C099-4350-A0A5-4B01FF451452}" type="presParOf" srcId="{AD2BC99E-304D-475E-AB5B-8F570BA3E996}" destId="{0A53C809-87F8-41A2-B4B7-034D53F132B4}" srcOrd="1" destOrd="0" presId="urn:microsoft.com/office/officeart/2005/8/layout/hierarchy1"/>
    <dgm:cxn modelId="{501D4ED7-362C-4CBD-AABF-ED2B466AFA84}" type="presParOf" srcId="{0A53C809-87F8-41A2-B4B7-034D53F132B4}" destId="{FC2BD6A1-CDB0-4957-BE31-F16A749A699C}" srcOrd="0" destOrd="0" presId="urn:microsoft.com/office/officeart/2005/8/layout/hierarchy1"/>
    <dgm:cxn modelId="{02511588-B0AF-4F6F-9266-BC3A53746493}" type="presParOf" srcId="{0A53C809-87F8-41A2-B4B7-034D53F132B4}" destId="{67A37A1B-61D8-40BC-98CC-FE99DC66A7C9}" srcOrd="1" destOrd="0" presId="urn:microsoft.com/office/officeart/2005/8/layout/hierarchy1"/>
    <dgm:cxn modelId="{A074BBAC-3235-4099-AC18-9B5BFEEEFA99}" type="presParOf" srcId="{67A37A1B-61D8-40BC-98CC-FE99DC66A7C9}" destId="{0E57465A-22FD-4C0C-8A7D-BBDA75CDAFF2}" srcOrd="0" destOrd="0" presId="urn:microsoft.com/office/officeart/2005/8/layout/hierarchy1"/>
    <dgm:cxn modelId="{A11D9C23-4CE7-4DC6-8A80-58E13D818623}" type="presParOf" srcId="{0E57465A-22FD-4C0C-8A7D-BBDA75CDAFF2}" destId="{438CE779-54B9-43E0-B852-F37D6D1D3C32}" srcOrd="0" destOrd="0" presId="urn:microsoft.com/office/officeart/2005/8/layout/hierarchy1"/>
    <dgm:cxn modelId="{0173E2AE-3708-42CF-AF15-D6B9434A872D}" type="presParOf" srcId="{0E57465A-22FD-4C0C-8A7D-BBDA75CDAFF2}" destId="{63BE0952-46BE-4F6A-8888-8499F2D64131}" srcOrd="1" destOrd="0" presId="urn:microsoft.com/office/officeart/2005/8/layout/hierarchy1"/>
    <dgm:cxn modelId="{5489D208-A025-4960-8356-0BFE28354609}" type="presParOf" srcId="{67A37A1B-61D8-40BC-98CC-FE99DC66A7C9}" destId="{48FC78FB-8F23-44CC-8756-F9A37CD229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BD6A1-CDB0-4957-BE31-F16A749A699C}">
      <dsp:nvSpPr>
        <dsp:cNvPr id="0" name=""/>
        <dsp:cNvSpPr/>
      </dsp:nvSpPr>
      <dsp:spPr>
        <a:xfrm>
          <a:off x="2934916" y="2721057"/>
          <a:ext cx="91440" cy="5032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32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2980-2A47-496A-B754-57FE8531D912}">
      <dsp:nvSpPr>
        <dsp:cNvPr id="0" name=""/>
        <dsp:cNvSpPr/>
      </dsp:nvSpPr>
      <dsp:spPr>
        <a:xfrm>
          <a:off x="1923166" y="1118990"/>
          <a:ext cx="1057470" cy="503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956"/>
              </a:lnTo>
              <a:lnTo>
                <a:pt x="1057470" y="342956"/>
              </a:lnTo>
              <a:lnTo>
                <a:pt x="1057470" y="5032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7428F-0DF7-4653-ABE8-738C702F4F85}">
      <dsp:nvSpPr>
        <dsp:cNvPr id="0" name=""/>
        <dsp:cNvSpPr/>
      </dsp:nvSpPr>
      <dsp:spPr>
        <a:xfrm>
          <a:off x="819975" y="2721057"/>
          <a:ext cx="91440" cy="5032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32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4503B-E394-4159-80C2-B3FD89E75FB4}">
      <dsp:nvSpPr>
        <dsp:cNvPr id="0" name=""/>
        <dsp:cNvSpPr/>
      </dsp:nvSpPr>
      <dsp:spPr>
        <a:xfrm>
          <a:off x="865695" y="1118990"/>
          <a:ext cx="1057470" cy="503259"/>
        </a:xfrm>
        <a:custGeom>
          <a:avLst/>
          <a:gdLst/>
          <a:ahLst/>
          <a:cxnLst/>
          <a:rect l="0" t="0" r="0" b="0"/>
          <a:pathLst>
            <a:path>
              <a:moveTo>
                <a:pt x="1057470" y="0"/>
              </a:moveTo>
              <a:lnTo>
                <a:pt x="1057470" y="342956"/>
              </a:lnTo>
              <a:lnTo>
                <a:pt x="0" y="342956"/>
              </a:lnTo>
              <a:lnTo>
                <a:pt x="0" y="5032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40263-3921-4156-9989-232BCA37E5CE}">
      <dsp:nvSpPr>
        <dsp:cNvPr id="0" name=""/>
        <dsp:cNvSpPr/>
      </dsp:nvSpPr>
      <dsp:spPr>
        <a:xfrm>
          <a:off x="1057963" y="20182"/>
          <a:ext cx="1730406" cy="10988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9285C-9A5C-48A7-ACE1-1D5DBC0F4E9D}">
      <dsp:nvSpPr>
        <dsp:cNvPr id="0" name=""/>
        <dsp:cNvSpPr/>
      </dsp:nvSpPr>
      <dsp:spPr>
        <a:xfrm>
          <a:off x="1250230" y="202836"/>
          <a:ext cx="1730406" cy="1098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Деформация</a:t>
          </a:r>
          <a:endParaRPr lang="ru-RU" sz="1300" kern="1200" dirty="0"/>
        </a:p>
      </dsp:txBody>
      <dsp:txXfrm>
        <a:off x="1282413" y="235019"/>
        <a:ext cx="1666040" cy="1034441"/>
      </dsp:txXfrm>
    </dsp:sp>
    <dsp:sp modelId="{0595C432-1BA2-4F66-83A6-07139C8EB489}">
      <dsp:nvSpPr>
        <dsp:cNvPr id="0" name=""/>
        <dsp:cNvSpPr/>
      </dsp:nvSpPr>
      <dsp:spPr>
        <a:xfrm>
          <a:off x="492" y="1622250"/>
          <a:ext cx="1730406" cy="10988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B4493-036F-4AA6-B012-1A1E3DCDB92B}">
      <dsp:nvSpPr>
        <dsp:cNvPr id="0" name=""/>
        <dsp:cNvSpPr/>
      </dsp:nvSpPr>
      <dsp:spPr>
        <a:xfrm>
          <a:off x="192760" y="1804904"/>
          <a:ext cx="1730406" cy="1098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Упругая </a:t>
          </a:r>
          <a:endParaRPr lang="ru-RU" sz="1300" kern="1200" dirty="0"/>
        </a:p>
      </dsp:txBody>
      <dsp:txXfrm>
        <a:off x="224943" y="1837087"/>
        <a:ext cx="1666040" cy="1034441"/>
      </dsp:txXfrm>
    </dsp:sp>
    <dsp:sp modelId="{C9C79A98-E9B8-4CC2-8527-935BA832E405}">
      <dsp:nvSpPr>
        <dsp:cNvPr id="0" name=""/>
        <dsp:cNvSpPr/>
      </dsp:nvSpPr>
      <dsp:spPr>
        <a:xfrm>
          <a:off x="492" y="3224317"/>
          <a:ext cx="1730406" cy="10988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A1E9A-B2A0-4F55-9950-1C1FF8029EE1}">
      <dsp:nvSpPr>
        <dsp:cNvPr id="0" name=""/>
        <dsp:cNvSpPr/>
      </dsp:nvSpPr>
      <dsp:spPr>
        <a:xfrm>
          <a:off x="192760" y="3406971"/>
          <a:ext cx="1730406" cy="1098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Полностью исчезает, после прекращения действия внешних сил</a:t>
          </a:r>
          <a:endParaRPr lang="ru-RU" sz="1300" kern="1200" dirty="0"/>
        </a:p>
      </dsp:txBody>
      <dsp:txXfrm>
        <a:off x="224943" y="3439154"/>
        <a:ext cx="1666040" cy="1034441"/>
      </dsp:txXfrm>
    </dsp:sp>
    <dsp:sp modelId="{508E4E2A-9268-4AFC-9AEF-62FB4C4C01DE}">
      <dsp:nvSpPr>
        <dsp:cNvPr id="0" name=""/>
        <dsp:cNvSpPr/>
      </dsp:nvSpPr>
      <dsp:spPr>
        <a:xfrm>
          <a:off x="2115433" y="1622250"/>
          <a:ext cx="1730406" cy="10988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8911-036B-4A53-ACE4-CBFF13AF523A}">
      <dsp:nvSpPr>
        <dsp:cNvPr id="0" name=""/>
        <dsp:cNvSpPr/>
      </dsp:nvSpPr>
      <dsp:spPr>
        <a:xfrm>
          <a:off x="2307701" y="1804904"/>
          <a:ext cx="1730406" cy="1098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пластическая</a:t>
          </a:r>
          <a:endParaRPr lang="ru-RU" sz="1300" kern="1200" dirty="0"/>
        </a:p>
      </dsp:txBody>
      <dsp:txXfrm>
        <a:off x="2339884" y="1837087"/>
        <a:ext cx="1666040" cy="1034441"/>
      </dsp:txXfrm>
    </dsp:sp>
    <dsp:sp modelId="{438CE779-54B9-43E0-B852-F37D6D1D3C32}">
      <dsp:nvSpPr>
        <dsp:cNvPr id="0" name=""/>
        <dsp:cNvSpPr/>
      </dsp:nvSpPr>
      <dsp:spPr>
        <a:xfrm>
          <a:off x="2115433" y="3224317"/>
          <a:ext cx="1730406" cy="10988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E0952-46BE-4F6A-8888-8499F2D64131}">
      <dsp:nvSpPr>
        <dsp:cNvPr id="0" name=""/>
        <dsp:cNvSpPr/>
      </dsp:nvSpPr>
      <dsp:spPr>
        <a:xfrm>
          <a:off x="2307701" y="3406971"/>
          <a:ext cx="1730406" cy="10988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 исчезает после прекращения действия внешних сил</a:t>
          </a:r>
          <a:endParaRPr lang="ru-RU" sz="1300" kern="1200" dirty="0"/>
        </a:p>
      </dsp:txBody>
      <dsp:txXfrm>
        <a:off x="2339884" y="3439154"/>
        <a:ext cx="1666040" cy="1034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emf"/><Relationship Id="rId4" Type="http://schemas.openxmlformats.org/officeDocument/2006/relationships/image" Target="../media/image7.gif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Relationship Id="rId9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Сила упругости.</a:t>
            </a:r>
            <a:br>
              <a:rPr lang="ru-RU" dirty="0" smtClean="0"/>
            </a:br>
            <a:r>
              <a:rPr lang="ru-RU" dirty="0" smtClean="0"/>
              <a:t>Закон Гука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 </a:t>
            </a:r>
          </a:p>
          <a:p>
            <a:r>
              <a:rPr lang="ru-RU" dirty="0" smtClean="0"/>
              <a:t>Учитель физики </a:t>
            </a:r>
          </a:p>
          <a:p>
            <a:r>
              <a:rPr lang="ru-RU" dirty="0" err="1" smtClean="0"/>
              <a:t>МарееваЕ.В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3556" name="Picture 4" descr="https://openclipart.org/image/2400px/svg_to_png/171957/bow-and-arro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2490502"/>
            <a:ext cx="3528392" cy="499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Упругие деформации в жизни</a:t>
            </a:r>
            <a:endParaRPr lang="ru-RU" b="1" dirty="0"/>
          </a:p>
        </p:txBody>
      </p:sp>
      <p:pic>
        <p:nvPicPr>
          <p:cNvPr id="24578" name="Picture 2" descr="http://putisporta.ru/_mod_files/ce_images/eshop/d8e7ed91-b532-44ca-85e5-a71771fa8a8b_539a18f9-9c52-11e2-94ac-902b341ae933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09" y="1794458"/>
            <a:ext cx="4038600" cy="207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http://dietywiki.ru/blog/wp-content/uploads/2014/08/72180-kaie-uprozhnieniya-nado-chtoby-sbrosit-v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90528"/>
            <a:ext cx="4038600" cy="4389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http://cs4-1.4pda.to/3416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14908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620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П.25; вопросы к параграфу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03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Деформация 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457200" y="1722438"/>
          <a:ext cx="4038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Физическое явление, при котором изменяются форма или размеры тела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Виды упругих деформаций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Растяжение</a:t>
            </a:r>
          </a:p>
          <a:p>
            <a:endParaRPr lang="ru-RU" dirty="0" smtClean="0"/>
          </a:p>
          <a:p>
            <a:r>
              <a:rPr lang="ru-RU" dirty="0" smtClean="0"/>
              <a:t>Сжатие</a:t>
            </a:r>
          </a:p>
          <a:p>
            <a:endParaRPr lang="ru-RU" dirty="0" smtClean="0"/>
          </a:p>
          <a:p>
            <a:r>
              <a:rPr lang="ru-RU" dirty="0" smtClean="0"/>
              <a:t>Сдвиг</a:t>
            </a:r>
          </a:p>
          <a:p>
            <a:endParaRPr lang="ru-RU" dirty="0" smtClean="0"/>
          </a:p>
          <a:p>
            <a:r>
              <a:rPr lang="ru-RU" dirty="0" smtClean="0"/>
              <a:t>Изгиб</a:t>
            </a:r>
          </a:p>
          <a:p>
            <a:endParaRPr lang="ru-RU" dirty="0" smtClean="0"/>
          </a:p>
          <a:p>
            <a:r>
              <a:rPr lang="ru-RU" dirty="0" smtClean="0"/>
              <a:t>Кручение</a:t>
            </a:r>
          </a:p>
          <a:p>
            <a:endParaRPr lang="ru-RU" dirty="0"/>
          </a:p>
        </p:txBody>
      </p:sp>
      <p:pic>
        <p:nvPicPr>
          <p:cNvPr id="8" name="Picture 7" descr="medved100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5806" y="1300140"/>
            <a:ext cx="1476392" cy="1771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J0095740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2143116"/>
            <a:ext cx="131445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5857884" y="4071942"/>
          <a:ext cx="2324112" cy="1508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CorelPhotoPaint.Image.7" r:id="rId5" imgW="2171429" imgH="1409524" progId="">
                  <p:embed/>
                </p:oleObj>
              </mc:Choice>
              <mc:Fallback>
                <p:oleObj name="CorelPhotoPaint.Image.7" r:id="rId5" imgW="2171429" imgH="1409524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4" y="4071942"/>
                        <a:ext cx="2324112" cy="15082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"/>
          <p:cNvGraphicFramePr>
            <a:graphicFrameLocks noChangeAspect="1"/>
          </p:cNvGraphicFramePr>
          <p:nvPr/>
        </p:nvGraphicFramePr>
        <p:xfrm>
          <a:off x="2643174" y="3768733"/>
          <a:ext cx="1038112" cy="3089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CorelPhotoPaint.Image.7" r:id="rId7" imgW="819048" imgH="1580952" progId="">
                  <p:embed/>
                </p:oleObj>
              </mc:Choice>
              <mc:Fallback>
                <p:oleObj name="CorelPhotoPaint.Image.7" r:id="rId7" imgW="819048" imgH="1580952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3768733"/>
                        <a:ext cx="1038112" cy="30892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786182" y="3214686"/>
            <a:ext cx="1571636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3786182" y="3214686"/>
          <a:ext cx="1943100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CorelDRAW" r:id="rId9" imgW="2250360" imgH="1837080" progId="">
                  <p:embed/>
                </p:oleObj>
              </mc:Choice>
              <mc:Fallback>
                <p:oleObj name="CorelDRAW" r:id="rId9" imgW="2250360" imgH="183708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3214686"/>
                        <a:ext cx="1943100" cy="158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446994"/>
          </a:xfrm>
        </p:spPr>
        <p:txBody>
          <a:bodyPr/>
          <a:lstStyle/>
          <a:p>
            <a:r>
              <a:rPr lang="ru-RU" dirty="0" smtClean="0"/>
              <a:t>Сила упругости </a:t>
            </a:r>
            <a:r>
              <a:rPr lang="en-US" dirty="0" smtClean="0"/>
              <a:t>– F</a:t>
            </a:r>
            <a:r>
              <a:rPr lang="ru-RU" baseline="-25000" dirty="0" err="1" smtClean="0"/>
              <a:t>упр</a:t>
            </a:r>
            <a:r>
              <a:rPr lang="ru-RU" dirty="0" smtClean="0"/>
              <a:t> [Н]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Сила, возникающая при деформации тела и направленная против деформации или против внешней силы, вызывающей эту деформацию.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69979"/>
            <a:ext cx="4038600" cy="323088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Заголовок 54"/>
          <p:cNvSpPr>
            <a:spLocks noGrp="1"/>
          </p:cNvSpPr>
          <p:nvPr>
            <p:ph type="title"/>
          </p:nvPr>
        </p:nvSpPr>
        <p:spPr>
          <a:xfrm>
            <a:off x="182246" y="268690"/>
            <a:ext cx="8229600" cy="242325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Причиной силы упругости являются межмолекулярные силы (электромагнитные силы действующие между молекулами).</a:t>
            </a:r>
          </a:p>
        </p:txBody>
      </p:sp>
      <p:sp>
        <p:nvSpPr>
          <p:cNvPr id="56" name="Объект 55"/>
          <p:cNvSpPr>
            <a:spLocks noGrp="1"/>
          </p:cNvSpPr>
          <p:nvPr>
            <p:ph idx="1"/>
          </p:nvPr>
        </p:nvSpPr>
        <p:spPr>
          <a:xfrm>
            <a:off x="1268620" y="2108341"/>
            <a:ext cx="8229600" cy="4572000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971637" y="2894199"/>
            <a:ext cx="3732977" cy="3788582"/>
            <a:chOff x="839" y="2069"/>
            <a:chExt cx="2948" cy="2811"/>
          </a:xfrm>
        </p:grpSpPr>
        <p:sp>
          <p:nvSpPr>
            <p:cNvPr id="6" name="AutoShape 46"/>
            <p:cNvSpPr>
              <a:spLocks noChangeArrowheads="1"/>
            </p:cNvSpPr>
            <p:nvPr/>
          </p:nvSpPr>
          <p:spPr bwMode="auto">
            <a:xfrm>
              <a:off x="839" y="2069"/>
              <a:ext cx="2948" cy="2811"/>
            </a:xfrm>
            <a:custGeom>
              <a:avLst/>
              <a:gdLst>
                <a:gd name="G0" fmla="+- 2738 0 0"/>
                <a:gd name="G1" fmla="+- 10007060 0 0"/>
                <a:gd name="G2" fmla="+- 0 0 10007060"/>
                <a:gd name="T0" fmla="*/ 0 256 1"/>
                <a:gd name="T1" fmla="*/ 180 256 1"/>
                <a:gd name="G3" fmla="+- 10007060 T0 T1"/>
                <a:gd name="T2" fmla="*/ 0 256 1"/>
                <a:gd name="T3" fmla="*/ 90 256 1"/>
                <a:gd name="G4" fmla="+- 10007060 T2 T3"/>
                <a:gd name="G5" fmla="*/ G4 2 1"/>
                <a:gd name="T4" fmla="*/ 90 256 1"/>
                <a:gd name="T5" fmla="*/ 0 256 1"/>
                <a:gd name="G6" fmla="+- 10007060 T4 T5"/>
                <a:gd name="G7" fmla="*/ G6 2 1"/>
                <a:gd name="G8" fmla="abs 1000706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2738"/>
                <a:gd name="G18" fmla="*/ 2738 1 2"/>
                <a:gd name="G19" fmla="+- G18 5400 0"/>
                <a:gd name="G20" fmla="cos G19 10007060"/>
                <a:gd name="G21" fmla="sin G19 10007060"/>
                <a:gd name="G22" fmla="+- G20 10800 0"/>
                <a:gd name="G23" fmla="+- G21 10800 0"/>
                <a:gd name="G24" fmla="+- 10800 0 G20"/>
                <a:gd name="G25" fmla="+- 2738 10800 0"/>
                <a:gd name="G26" fmla="?: G9 G17 G25"/>
                <a:gd name="G27" fmla="?: G9 0 21600"/>
                <a:gd name="G28" fmla="cos 10800 10007060"/>
                <a:gd name="G29" fmla="sin 10800 10007060"/>
                <a:gd name="G30" fmla="sin 2738 10007060"/>
                <a:gd name="G31" fmla="+- G28 10800 0"/>
                <a:gd name="G32" fmla="+- G29 10800 0"/>
                <a:gd name="G33" fmla="+- G30 10800 0"/>
                <a:gd name="G34" fmla="?: G4 0 G31"/>
                <a:gd name="G35" fmla="?: 10007060 G34 0"/>
                <a:gd name="G36" fmla="?: G6 G35 G31"/>
                <a:gd name="G37" fmla="+- 21600 0 G36"/>
                <a:gd name="G38" fmla="?: G4 0 G33"/>
                <a:gd name="G39" fmla="?: 1000706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785 w 21600"/>
                <a:gd name="T15" fmla="*/ 13905 h 21600"/>
                <a:gd name="T16" fmla="*/ 10800 w 21600"/>
                <a:gd name="T17" fmla="*/ 8062 h 21600"/>
                <a:gd name="T18" fmla="*/ 16815 w 21600"/>
                <a:gd name="T19" fmla="*/ 1390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367" y="12055"/>
                  </a:moveTo>
                  <a:cubicBezTo>
                    <a:pt x="8166" y="11667"/>
                    <a:pt x="8062" y="11237"/>
                    <a:pt x="8062" y="10800"/>
                  </a:cubicBezTo>
                  <a:cubicBezTo>
                    <a:pt x="8062" y="9287"/>
                    <a:pt x="9287" y="8062"/>
                    <a:pt x="10800" y="8062"/>
                  </a:cubicBezTo>
                  <a:cubicBezTo>
                    <a:pt x="12312" y="8062"/>
                    <a:pt x="13538" y="9287"/>
                    <a:pt x="13538" y="10800"/>
                  </a:cubicBezTo>
                  <a:cubicBezTo>
                    <a:pt x="13538" y="11237"/>
                    <a:pt x="13433" y="11667"/>
                    <a:pt x="13232" y="12055"/>
                  </a:cubicBezTo>
                  <a:lnTo>
                    <a:pt x="20396" y="15754"/>
                  </a:lnTo>
                  <a:cubicBezTo>
                    <a:pt x="21187" y="14222"/>
                    <a:pt x="21600" y="12523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2523"/>
                    <a:pt x="412" y="14222"/>
                    <a:pt x="1203" y="15754"/>
                  </a:cubicBezTo>
                  <a:close/>
                </a:path>
              </a:pathLst>
            </a:custGeom>
            <a:solidFill>
              <a:srgbClr val="FFFFFF"/>
            </a:solidFill>
            <a:ln w="38100">
              <a:solidFill>
                <a:srgbClr val="5B524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7" name="Oval 31"/>
            <p:cNvSpPr>
              <a:spLocks noChangeArrowheads="1"/>
            </p:cNvSpPr>
            <p:nvPr/>
          </p:nvSpPr>
          <p:spPr bwMode="auto">
            <a:xfrm>
              <a:off x="2290" y="2205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8" name="Oval 32"/>
            <p:cNvSpPr>
              <a:spLocks noChangeArrowheads="1"/>
            </p:cNvSpPr>
            <p:nvPr/>
          </p:nvSpPr>
          <p:spPr bwMode="auto">
            <a:xfrm>
              <a:off x="1338" y="3113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9" name="Oval 33"/>
            <p:cNvSpPr>
              <a:spLocks noChangeArrowheads="1"/>
            </p:cNvSpPr>
            <p:nvPr/>
          </p:nvSpPr>
          <p:spPr bwMode="auto">
            <a:xfrm>
              <a:off x="930" y="3521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0" name="Oval 34"/>
            <p:cNvSpPr>
              <a:spLocks noChangeArrowheads="1"/>
            </p:cNvSpPr>
            <p:nvPr/>
          </p:nvSpPr>
          <p:spPr bwMode="auto">
            <a:xfrm>
              <a:off x="1746" y="3430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1" name="Oval 35"/>
            <p:cNvSpPr>
              <a:spLocks noChangeArrowheads="1"/>
            </p:cNvSpPr>
            <p:nvPr/>
          </p:nvSpPr>
          <p:spPr bwMode="auto">
            <a:xfrm>
              <a:off x="3606" y="3521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2" name="Oval 36"/>
            <p:cNvSpPr>
              <a:spLocks noChangeArrowheads="1"/>
            </p:cNvSpPr>
            <p:nvPr/>
          </p:nvSpPr>
          <p:spPr bwMode="auto">
            <a:xfrm>
              <a:off x="2653" y="3113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3" name="Oval 37"/>
            <p:cNvSpPr>
              <a:spLocks noChangeArrowheads="1"/>
            </p:cNvSpPr>
            <p:nvPr/>
          </p:nvSpPr>
          <p:spPr bwMode="auto">
            <a:xfrm>
              <a:off x="2699" y="2614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4" name="Oval 38"/>
            <p:cNvSpPr>
              <a:spLocks noChangeArrowheads="1"/>
            </p:cNvSpPr>
            <p:nvPr/>
          </p:nvSpPr>
          <p:spPr bwMode="auto">
            <a:xfrm>
              <a:off x="2336" y="2931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5" name="Oval 39"/>
            <p:cNvSpPr>
              <a:spLocks noChangeArrowheads="1"/>
            </p:cNvSpPr>
            <p:nvPr/>
          </p:nvSpPr>
          <p:spPr bwMode="auto">
            <a:xfrm>
              <a:off x="3288" y="2614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6" name="Oval 40"/>
            <p:cNvSpPr>
              <a:spLocks noChangeArrowheads="1"/>
            </p:cNvSpPr>
            <p:nvPr/>
          </p:nvSpPr>
          <p:spPr bwMode="auto">
            <a:xfrm>
              <a:off x="1927" y="3067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7" name="Oval 41"/>
            <p:cNvSpPr>
              <a:spLocks noChangeArrowheads="1"/>
            </p:cNvSpPr>
            <p:nvPr/>
          </p:nvSpPr>
          <p:spPr bwMode="auto">
            <a:xfrm>
              <a:off x="1882" y="2659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8" name="Oval 42"/>
            <p:cNvSpPr>
              <a:spLocks noChangeArrowheads="1"/>
            </p:cNvSpPr>
            <p:nvPr/>
          </p:nvSpPr>
          <p:spPr bwMode="auto">
            <a:xfrm>
              <a:off x="2789" y="3475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19" name="Oval 43"/>
            <p:cNvSpPr>
              <a:spLocks noChangeArrowheads="1"/>
            </p:cNvSpPr>
            <p:nvPr/>
          </p:nvSpPr>
          <p:spPr bwMode="auto">
            <a:xfrm>
              <a:off x="1247" y="2568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20" name="Oval 44"/>
            <p:cNvSpPr>
              <a:spLocks noChangeArrowheads="1"/>
            </p:cNvSpPr>
            <p:nvPr/>
          </p:nvSpPr>
          <p:spPr bwMode="auto">
            <a:xfrm>
              <a:off x="3198" y="3158"/>
              <a:ext cx="96" cy="96"/>
            </a:xfrm>
            <a:prstGeom prst="ellipse">
              <a:avLst/>
            </a:prstGeom>
            <a:solidFill>
              <a:srgbClr val="3399FF"/>
            </a:solidFill>
            <a:ln w="9525">
              <a:solidFill>
                <a:srgbClr val="5B524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8" name="Group 48"/>
          <p:cNvGrpSpPr>
            <a:grpSpLocks/>
          </p:cNvGrpSpPr>
          <p:nvPr/>
        </p:nvGrpSpPr>
        <p:grpSpPr bwMode="auto">
          <a:xfrm>
            <a:off x="569482" y="3709722"/>
            <a:ext cx="4177442" cy="1555953"/>
            <a:chOff x="1338" y="799"/>
            <a:chExt cx="3120" cy="1200"/>
          </a:xfrm>
          <a:solidFill>
            <a:schemeClr val="tx1"/>
          </a:solidFill>
        </p:grpSpPr>
        <p:sp>
          <p:nvSpPr>
            <p:cNvPr id="39" name="Rectangle 6"/>
            <p:cNvSpPr>
              <a:spLocks noChangeArrowheads="1"/>
            </p:cNvSpPr>
            <p:nvPr/>
          </p:nvSpPr>
          <p:spPr bwMode="auto">
            <a:xfrm>
              <a:off x="1338" y="799"/>
              <a:ext cx="3120" cy="12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ru-RU" sz="2400" b="0" i="0" u="none" strike="noStrike" kern="0" cap="none" spc="0" normalizeH="0" baseline="0" noProof="0" smtClean="0">
                <a:ln>
                  <a:noFill/>
                </a:ln>
                <a:solidFill>
                  <a:srgbClr val="5B5249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grpSp>
          <p:nvGrpSpPr>
            <p:cNvPr id="40" name="Group 7"/>
            <p:cNvGrpSpPr>
              <a:grpSpLocks/>
            </p:cNvGrpSpPr>
            <p:nvPr/>
          </p:nvGrpSpPr>
          <p:grpSpPr bwMode="auto">
            <a:xfrm>
              <a:off x="1514" y="895"/>
              <a:ext cx="2672" cy="912"/>
              <a:chOff x="1424" y="1056"/>
              <a:chExt cx="2672" cy="912"/>
            </a:xfrm>
            <a:grpFill/>
          </p:grpSpPr>
          <p:sp>
            <p:nvSpPr>
              <p:cNvPr id="41" name="Oval 8"/>
              <p:cNvSpPr>
                <a:spLocks noChangeArrowheads="1"/>
              </p:cNvSpPr>
              <p:nvPr/>
            </p:nvSpPr>
            <p:spPr bwMode="auto">
              <a:xfrm>
                <a:off x="1440" y="1056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Oval 9"/>
              <p:cNvSpPr>
                <a:spLocks noChangeArrowheads="1"/>
              </p:cNvSpPr>
              <p:nvPr/>
            </p:nvSpPr>
            <p:spPr bwMode="auto">
              <a:xfrm>
                <a:off x="2080" y="1056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Oval 10"/>
              <p:cNvSpPr>
                <a:spLocks noChangeArrowheads="1"/>
              </p:cNvSpPr>
              <p:nvPr/>
            </p:nvSpPr>
            <p:spPr bwMode="auto">
              <a:xfrm>
                <a:off x="2720" y="1056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Oval 11"/>
              <p:cNvSpPr>
                <a:spLocks noChangeArrowheads="1"/>
              </p:cNvSpPr>
              <p:nvPr/>
            </p:nvSpPr>
            <p:spPr bwMode="auto">
              <a:xfrm>
                <a:off x="3360" y="1056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Oval 12"/>
              <p:cNvSpPr>
                <a:spLocks noChangeArrowheads="1"/>
              </p:cNvSpPr>
              <p:nvPr/>
            </p:nvSpPr>
            <p:spPr bwMode="auto">
              <a:xfrm>
                <a:off x="4000" y="1056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Oval 13"/>
              <p:cNvSpPr>
                <a:spLocks noChangeArrowheads="1"/>
              </p:cNvSpPr>
              <p:nvPr/>
            </p:nvSpPr>
            <p:spPr bwMode="auto">
              <a:xfrm>
                <a:off x="1728" y="1488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Oval 14"/>
              <p:cNvSpPr>
                <a:spLocks noChangeArrowheads="1"/>
              </p:cNvSpPr>
              <p:nvPr/>
            </p:nvSpPr>
            <p:spPr bwMode="auto">
              <a:xfrm>
                <a:off x="2400" y="1488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Oval 15"/>
              <p:cNvSpPr>
                <a:spLocks noChangeArrowheads="1"/>
              </p:cNvSpPr>
              <p:nvPr/>
            </p:nvSpPr>
            <p:spPr bwMode="auto">
              <a:xfrm>
                <a:off x="3024" y="1488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Oval 16"/>
              <p:cNvSpPr>
                <a:spLocks noChangeArrowheads="1"/>
              </p:cNvSpPr>
              <p:nvPr/>
            </p:nvSpPr>
            <p:spPr bwMode="auto">
              <a:xfrm>
                <a:off x="3648" y="1488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Oval 17"/>
              <p:cNvSpPr>
                <a:spLocks noChangeArrowheads="1"/>
              </p:cNvSpPr>
              <p:nvPr/>
            </p:nvSpPr>
            <p:spPr bwMode="auto">
              <a:xfrm>
                <a:off x="1424" y="1872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Oval 18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Oval 19"/>
              <p:cNvSpPr>
                <a:spLocks noChangeArrowheads="1"/>
              </p:cNvSpPr>
              <p:nvPr/>
            </p:nvSpPr>
            <p:spPr bwMode="auto">
              <a:xfrm>
                <a:off x="2704" y="1872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3" name="Oval 20"/>
              <p:cNvSpPr>
                <a:spLocks noChangeArrowheads="1"/>
              </p:cNvSpPr>
              <p:nvPr/>
            </p:nvSpPr>
            <p:spPr bwMode="auto">
              <a:xfrm>
                <a:off x="3344" y="1872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4" name="Oval 21"/>
              <p:cNvSpPr>
                <a:spLocks noChangeArrowheads="1"/>
              </p:cNvSpPr>
              <p:nvPr/>
            </p:nvSpPr>
            <p:spPr bwMode="auto">
              <a:xfrm>
                <a:off x="3984" y="1872"/>
                <a:ext cx="96" cy="9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ru-RU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B5249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" name="Двойная стрелка влево/вправо 58"/>
          <p:cNvSpPr/>
          <p:nvPr/>
        </p:nvSpPr>
        <p:spPr>
          <a:xfrm>
            <a:off x="1879639" y="3873467"/>
            <a:ext cx="635080" cy="12938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войная стрелка влево/вправо 59"/>
          <p:cNvSpPr/>
          <p:nvPr/>
        </p:nvSpPr>
        <p:spPr>
          <a:xfrm rot="20521922">
            <a:off x="5541685" y="3233373"/>
            <a:ext cx="1359099" cy="2381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01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«Без сомнения, все наше знание</a:t>
            </a:r>
            <a:br>
              <a:rPr lang="ru-RU" sz="4000" dirty="0" smtClean="0"/>
            </a:br>
            <a:r>
              <a:rPr lang="ru-RU" sz="4000" dirty="0" smtClean="0"/>
              <a:t> начинается с опыта»</a:t>
            </a:r>
            <a:r>
              <a:rPr lang="ru-RU" sz="4000" i="1" dirty="0" smtClean="0"/>
              <a:t> И.Кант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Подвесим к пружине груз, создающий силу 1 Н.</a:t>
            </a:r>
          </a:p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Измерим удлинение ∆</a:t>
            </a:r>
            <a:r>
              <a:rPr lang="en-US" altLang="ru-RU" b="1" dirty="0" smtClean="0"/>
              <a:t>l</a:t>
            </a:r>
            <a:r>
              <a:rPr lang="ru-RU" altLang="ru-RU" b="1" dirty="0" smtClean="0"/>
              <a:t> и занесём в таблицу.</a:t>
            </a:r>
          </a:p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Увеличим силу в 2 раза .</a:t>
            </a:r>
          </a:p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Измерим новое удлинение ∆</a:t>
            </a:r>
            <a:r>
              <a:rPr lang="en-US" altLang="ru-RU" b="1" dirty="0" smtClean="0"/>
              <a:t>l</a:t>
            </a:r>
            <a:r>
              <a:rPr lang="ru-RU" altLang="ru-RU" b="1" dirty="0" smtClean="0"/>
              <a:t> и занесём его в таблицу.</a:t>
            </a:r>
          </a:p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Увеличим силу в 3 раза.</a:t>
            </a:r>
          </a:p>
          <a:p>
            <a:pPr marL="381000" indent="-381000">
              <a:buFont typeface="Wingdings" pitchFamily="2" charset="2"/>
              <a:buAutoNum type="arabicPeriod"/>
            </a:pPr>
            <a:r>
              <a:rPr lang="ru-RU" altLang="ru-RU" b="1" dirty="0" smtClean="0"/>
              <a:t>Измерим новое удлинение ∆</a:t>
            </a:r>
            <a:r>
              <a:rPr lang="en-US" altLang="ru-RU" b="1" dirty="0" smtClean="0"/>
              <a:t>l</a:t>
            </a:r>
            <a:r>
              <a:rPr lang="ru-RU" altLang="ru-RU" b="1" dirty="0" smtClean="0"/>
              <a:t> . Занесём в таблицу.</a:t>
            </a:r>
          </a:p>
        </p:txBody>
      </p:sp>
      <p:pic>
        <p:nvPicPr>
          <p:cNvPr id="6" name="Picture 5" descr="1-12-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095" y="1857364"/>
            <a:ext cx="3580873" cy="407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71604" y="3857628"/>
            <a:ext cx="5715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   ∆l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Результат эксперимента (Роберт Гук 1660г)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779912" y="1722437"/>
            <a:ext cx="5364088" cy="4525963"/>
          </a:xfrm>
        </p:spPr>
        <p:txBody>
          <a:bodyPr/>
          <a:lstStyle/>
          <a:p>
            <a:r>
              <a:rPr lang="en-US" altLang="ru-RU" sz="4400" b="1" dirty="0" smtClean="0"/>
              <a:t>F</a:t>
            </a:r>
            <a:r>
              <a:rPr lang="ru-RU" altLang="ru-RU" sz="4400" b="1" baseline="-25000" dirty="0" err="1" smtClean="0"/>
              <a:t>упр</a:t>
            </a:r>
            <a:r>
              <a:rPr lang="ru-RU" altLang="ru-RU" sz="4400" b="1" dirty="0" smtClean="0"/>
              <a:t> </a:t>
            </a:r>
            <a:r>
              <a:rPr lang="en-US" altLang="ru-RU" sz="4400" b="1" dirty="0" smtClean="0"/>
              <a:t>~</a:t>
            </a:r>
            <a:r>
              <a:rPr lang="ru-RU" altLang="ru-RU" sz="4400" b="1" dirty="0" smtClean="0"/>
              <a:t> </a:t>
            </a:r>
            <a:r>
              <a:rPr lang="ru-RU" altLang="ru-RU" sz="4400" b="1" dirty="0" err="1" smtClean="0"/>
              <a:t>х</a:t>
            </a:r>
            <a:endParaRPr lang="ru-RU" altLang="ru-RU" sz="4400" b="1" dirty="0" smtClean="0"/>
          </a:p>
          <a:p>
            <a:endParaRPr lang="ru-RU" altLang="ru-RU" sz="2800" b="1" i="1" dirty="0"/>
          </a:p>
          <a:p>
            <a:r>
              <a:rPr lang="ru-RU" altLang="ru-RU" sz="3600" b="1" i="1" dirty="0" smtClean="0"/>
              <a:t>«Каково удлинение, такова и сила».</a:t>
            </a:r>
            <a:endParaRPr lang="en-US" altLang="ru-RU" sz="3600" b="1" i="1" dirty="0" smtClean="0"/>
          </a:p>
          <a:p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6" name="Picture 8" descr="hook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97" y="1722436"/>
            <a:ext cx="3158315" cy="38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87624" y="5805264"/>
            <a:ext cx="21602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Роберт Гук</a:t>
            </a:r>
          </a:p>
          <a:p>
            <a:pPr algn="ctr"/>
            <a:r>
              <a:rPr lang="ru-RU" altLang="ru-RU" dirty="0">
                <a:solidFill>
                  <a:srgbClr val="000000"/>
                </a:solidFill>
              </a:rPr>
              <a:t>1635—1703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Гука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altLang="ru-RU" sz="2800" b="1" i="1" dirty="0" smtClean="0"/>
              <a:t>Модуль силы упругости при растяжении или сжатии тела прямо пропорционален изменению длины тела.</a:t>
            </a:r>
          </a:p>
          <a:p>
            <a:r>
              <a:rPr lang="ru-RU" altLang="ru-RU" sz="2400" b="1" i="1" dirty="0" smtClean="0"/>
              <a:t>Выполняется только для упругих деформаций</a:t>
            </a:r>
          </a:p>
          <a:p>
            <a:endParaRPr lang="ru-RU" dirty="0"/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480286"/>
              </p:ext>
            </p:extLst>
          </p:nvPr>
        </p:nvGraphicFramePr>
        <p:xfrm>
          <a:off x="4786314" y="3143248"/>
          <a:ext cx="2473087" cy="117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Уравнение" r:id="rId3" imgW="520560" imgH="241200" progId="Equation.3">
                  <p:embed/>
                </p:oleObj>
              </mc:Choice>
              <mc:Fallback>
                <p:oleObj name="Уравнение" r:id="rId3" imgW="5205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4" y="3143248"/>
                        <a:ext cx="2473087" cy="117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072330" y="3357562"/>
          <a:ext cx="571504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5" imgW="152268" imgH="164957" progId="Equation.3">
                  <p:embed/>
                </p:oleObj>
              </mc:Choice>
              <mc:Fallback>
                <p:oleObj name="Equation" r:id="rId5" imgW="152268" imgH="16495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30" y="3357562"/>
                        <a:ext cx="571504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7286644" y="3000372"/>
          <a:ext cx="681037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7" imgW="114102" imgH="177492" progId="Equation.3">
                  <p:embed/>
                </p:oleObj>
              </mc:Choice>
              <mc:Fallback>
                <p:oleObj name="Equation" r:id="rId7" imgW="114102" imgH="177492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3000372"/>
                        <a:ext cx="681037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22" name="Picture 18" descr="http://school.xvatit.com/images/archive/1/11/20120222211900%21Fizr7_14_9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06" y="258722"/>
            <a:ext cx="8645066" cy="6194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 – </a:t>
            </a:r>
            <a:r>
              <a:rPr lang="ru-RU" dirty="0" smtClean="0"/>
              <a:t>коэффициент жесткости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Зависит от размеров тела и материала, из которого тело изготовлено</a:t>
            </a:r>
          </a:p>
        </p:txBody>
      </p:sp>
      <p:graphicFrame>
        <p:nvGraphicFramePr>
          <p:cNvPr id="5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479294" y="4143380"/>
          <a:ext cx="3908080" cy="142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Формула" r:id="rId3" imgW="1180588" imgH="431613" progId="Equation.3">
                  <p:embed/>
                </p:oleObj>
              </mc:Choice>
              <mc:Fallback>
                <p:oleObj name="Формула" r:id="rId3" imgW="1180588" imgH="43161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94" y="4143380"/>
                        <a:ext cx="3908080" cy="142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3550" y="2143116"/>
            <a:ext cx="4470450" cy="280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548</TotalTime>
  <Words>216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23" baseType="lpstr">
      <vt:lpstr>Arial</vt:lpstr>
      <vt:lpstr>Century Gothic</vt:lpstr>
      <vt:lpstr>Times New Roman</vt:lpstr>
      <vt:lpstr>Verdana</vt:lpstr>
      <vt:lpstr>Wingdings</vt:lpstr>
      <vt:lpstr>Wingdings 2</vt:lpstr>
      <vt:lpstr>Яркая</vt:lpstr>
      <vt:lpstr>CorelPhotoPaint.Image.7</vt:lpstr>
      <vt:lpstr>CorelDRAW</vt:lpstr>
      <vt:lpstr>Microsoft Equation 3.0</vt:lpstr>
      <vt:lpstr>Equation</vt:lpstr>
      <vt:lpstr>Формула</vt:lpstr>
      <vt:lpstr>Сила упругости. Закон Гука</vt:lpstr>
      <vt:lpstr>Деформация </vt:lpstr>
      <vt:lpstr>Виды упругих деформаций</vt:lpstr>
      <vt:lpstr>Сила упругости – Fупр [Н]</vt:lpstr>
      <vt:lpstr>Причиной силы упругости являются межмолекулярные силы (электромагнитные силы действующие между молекулами).</vt:lpstr>
      <vt:lpstr>«Без сомнения, все наше знание  начинается с опыта» И.Кант  </vt:lpstr>
      <vt:lpstr>Результат эксперимента (Роберт Гук 1660г)</vt:lpstr>
      <vt:lpstr>Закон Гука</vt:lpstr>
      <vt:lpstr>K – коэффициент жесткости</vt:lpstr>
      <vt:lpstr>Упругие деформации в жизни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Сила упругости. Закон Гука</dc:title>
  <dc:creator>Елена</dc:creator>
  <cp:lastModifiedBy>Windows User</cp:lastModifiedBy>
  <cp:revision>20</cp:revision>
  <dcterms:created xsi:type="dcterms:W3CDTF">2015-11-16T17:32:43Z</dcterms:created>
  <dcterms:modified xsi:type="dcterms:W3CDTF">2015-11-18T09:55:34Z</dcterms:modified>
</cp:coreProperties>
</file>