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75" r:id="rId6"/>
    <p:sldId id="276" r:id="rId7"/>
    <p:sldId id="284" r:id="rId8"/>
    <p:sldId id="285" r:id="rId9"/>
    <p:sldId id="260" r:id="rId10"/>
    <p:sldId id="261" r:id="rId11"/>
    <p:sldId id="262" r:id="rId12"/>
    <p:sldId id="263" r:id="rId13"/>
    <p:sldId id="264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7" r:id="rId24"/>
    <p:sldId id="278" r:id="rId25"/>
    <p:sldId id="265" r:id="rId26"/>
    <p:sldId id="279" r:id="rId27"/>
    <p:sldId id="281" r:id="rId28"/>
    <p:sldId id="280" r:id="rId29"/>
    <p:sldId id="282" r:id="rId30"/>
    <p:sldId id="283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62" autoAdjust="0"/>
  </p:normalViewPr>
  <p:slideViewPr>
    <p:cSldViewPr>
      <p:cViewPr varScale="1">
        <p:scale>
          <a:sx n="70" d="100"/>
          <a:sy n="70" d="100"/>
        </p:scale>
        <p:origin x="-10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581AC-3B88-47E5-A160-FCD4E52A3896}" type="datetimeFigureOut">
              <a:rPr lang="ru-RU" smtClean="0"/>
              <a:t>01.09.2021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2603117-350D-4021-B248-BAA7311B67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581AC-3B88-47E5-A160-FCD4E52A3896}" type="datetimeFigureOut">
              <a:rPr lang="ru-RU" smtClean="0"/>
              <a:t>01.09.2021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03117-350D-4021-B248-BAA7311B67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581AC-3B88-47E5-A160-FCD4E52A3896}" type="datetimeFigureOut">
              <a:rPr lang="ru-RU" smtClean="0"/>
              <a:t>01.09.2021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03117-350D-4021-B248-BAA7311B67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581AC-3B88-47E5-A160-FCD4E52A3896}" type="datetimeFigureOut">
              <a:rPr lang="ru-RU" smtClean="0"/>
              <a:t>01.09.2021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2603117-350D-4021-B248-BAA7311B67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581AC-3B88-47E5-A160-FCD4E52A3896}" type="datetimeFigureOut">
              <a:rPr lang="ru-RU" smtClean="0"/>
              <a:t>01.09.2021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03117-350D-4021-B248-BAA7311B675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581AC-3B88-47E5-A160-FCD4E52A3896}" type="datetimeFigureOut">
              <a:rPr lang="ru-RU" smtClean="0"/>
              <a:t>01.09.2021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03117-350D-4021-B248-BAA7311B67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581AC-3B88-47E5-A160-FCD4E52A3896}" type="datetimeFigureOut">
              <a:rPr lang="ru-RU" smtClean="0"/>
              <a:t>01.09.2021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2603117-350D-4021-B248-BAA7311B675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581AC-3B88-47E5-A160-FCD4E52A3896}" type="datetimeFigureOut">
              <a:rPr lang="ru-RU" smtClean="0"/>
              <a:t>01.09.2021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03117-350D-4021-B248-BAA7311B67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581AC-3B88-47E5-A160-FCD4E52A3896}" type="datetimeFigureOut">
              <a:rPr lang="ru-RU" smtClean="0"/>
              <a:t>01.09.2021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03117-350D-4021-B248-BAA7311B67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581AC-3B88-47E5-A160-FCD4E52A3896}" type="datetimeFigureOut">
              <a:rPr lang="ru-RU" smtClean="0"/>
              <a:t>01.09.2021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03117-350D-4021-B248-BAA7311B67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581AC-3B88-47E5-A160-FCD4E52A3896}" type="datetimeFigureOut">
              <a:rPr lang="ru-RU" smtClean="0"/>
              <a:t>01.09.2021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03117-350D-4021-B248-BAA7311B6751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FC581AC-3B88-47E5-A160-FCD4E52A3896}" type="datetimeFigureOut">
              <a:rPr lang="ru-RU" smtClean="0"/>
              <a:t>01.09.2021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2603117-350D-4021-B248-BAA7311B675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slide" Target="slide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slide" Target="slide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4" Type="http://schemas.openxmlformats.org/officeDocument/2006/relationships/slide" Target="slide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3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32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34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36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38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slide" Target="slide10.xml"/><Relationship Id="rId7" Type="http://schemas.openxmlformats.org/officeDocument/2006/relationships/slide" Target="slide14.xml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11" Type="http://schemas.openxmlformats.org/officeDocument/2006/relationships/slide" Target="slide18.xml"/><Relationship Id="rId5" Type="http://schemas.openxmlformats.org/officeDocument/2006/relationships/slide" Target="slide12.xml"/><Relationship Id="rId10" Type="http://schemas.openxmlformats.org/officeDocument/2006/relationships/slide" Target="slide17.xml"/><Relationship Id="rId4" Type="http://schemas.openxmlformats.org/officeDocument/2006/relationships/slide" Target="slide11.xml"/><Relationship Id="rId9" Type="http://schemas.openxmlformats.org/officeDocument/2006/relationships/slide" Target="slide1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3" Type="http://schemas.openxmlformats.org/officeDocument/2006/relationships/slide" Target="slide24.xml"/><Relationship Id="rId7" Type="http://schemas.openxmlformats.org/officeDocument/2006/relationships/slide" Target="slide26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11" Type="http://schemas.openxmlformats.org/officeDocument/2006/relationships/slide" Target="slide28.xml"/><Relationship Id="rId5" Type="http://schemas.openxmlformats.org/officeDocument/2006/relationships/slide" Target="slide20.xml"/><Relationship Id="rId10" Type="http://schemas.openxmlformats.org/officeDocument/2006/relationships/slide" Target="slide23.xml"/><Relationship Id="rId4" Type="http://schemas.openxmlformats.org/officeDocument/2006/relationships/slide" Target="slide25.xml"/><Relationship Id="rId9" Type="http://schemas.openxmlformats.org/officeDocument/2006/relationships/slide" Target="slide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slide" Target="slide2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7.xml"/><Relationship Id="rId5" Type="http://schemas.openxmlformats.org/officeDocument/2006/relationships/slide" Target="slide35.xml"/><Relationship Id="rId4" Type="http://schemas.openxmlformats.org/officeDocument/2006/relationships/slide" Target="slide3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Интерактивная игра</a:t>
            </a:r>
            <a:br>
              <a:rPr lang="ru-RU" dirty="0" smtClean="0"/>
            </a:br>
            <a:r>
              <a:rPr lang="ru-RU" dirty="0" smtClean="0"/>
              <a:t>«Веселая палитра»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Составила учитель МОУ «</a:t>
            </a:r>
            <a:r>
              <a:rPr lang="ru-RU" dirty="0"/>
              <a:t>В</a:t>
            </a:r>
            <a:r>
              <a:rPr lang="ru-RU" dirty="0" smtClean="0"/>
              <a:t>епревская ООШ им.Ф.В.Морина Сонковского района Тверской области»</a:t>
            </a:r>
          </a:p>
          <a:p>
            <a:r>
              <a:rPr lang="ru-RU" dirty="0" err="1" smtClean="0"/>
              <a:t>Сидоровская</a:t>
            </a:r>
            <a:r>
              <a:rPr lang="ru-RU" dirty="0" smtClean="0"/>
              <a:t> Е.С.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195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4294967295"/>
          </p:nvPr>
        </p:nvSpPr>
        <p:spPr>
          <a:xfrm>
            <a:off x="0" y="476250"/>
            <a:ext cx="7761288" cy="5649913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</a:rPr>
              <a:t>Разноцветные сестрицы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</a:rPr>
              <a:t>Заскучали без водицы.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</a:rPr>
              <a:t>Дядя длинный и худой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</a:rPr>
              <a:t>Носит воду бородой.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</a:rPr>
              <a:t>И сестрицы вместе с ним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</a:rPr>
              <a:t>Нарисуют дом и дым.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501008"/>
            <a:ext cx="2438400" cy="2438400"/>
          </a:xfrm>
          <a:prstGeom prst="rect">
            <a:avLst/>
          </a:prstGeom>
        </p:spPr>
      </p:pic>
      <p:sp>
        <p:nvSpPr>
          <p:cNvPr id="8" name="Выноска-облако 7">
            <a:hlinkClick r:id="rId3" action="ppaction://hlinksldjump"/>
          </p:cNvPr>
          <p:cNvSpPr/>
          <p:nvPr/>
        </p:nvSpPr>
        <p:spPr>
          <a:xfrm>
            <a:off x="7524328" y="5733256"/>
            <a:ext cx="820513" cy="697282"/>
          </a:xfrm>
          <a:prstGeom prst="cloudCallou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987824" y="5733256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Краски и кисти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9747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435603"/>
            <a:ext cx="3528392" cy="264629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51520" y="333375"/>
            <a:ext cx="7293868" cy="5792788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</a:rPr>
              <a:t>Вы простым карандашом </a:t>
            </a:r>
            <a:endParaRPr lang="ru-RU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0000"/>
                </a:solidFill>
              </a:rPr>
              <a:t>Нарисуйте </a:t>
            </a:r>
            <a:r>
              <a:rPr lang="ru-RU" dirty="0">
                <a:solidFill>
                  <a:srgbClr val="000000"/>
                </a:solidFill>
              </a:rPr>
              <a:t>школу, дом, </a:t>
            </a:r>
            <a:endParaRPr lang="ru-RU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0000"/>
                </a:solidFill>
              </a:rPr>
              <a:t>А </a:t>
            </a:r>
            <a:r>
              <a:rPr lang="ru-RU" dirty="0">
                <a:solidFill>
                  <a:srgbClr val="000000"/>
                </a:solidFill>
              </a:rPr>
              <a:t>цветным карандашом </a:t>
            </a:r>
            <a:endParaRPr lang="ru-RU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0000"/>
                </a:solidFill>
              </a:rPr>
              <a:t>Свой </a:t>
            </a:r>
            <a:r>
              <a:rPr lang="ru-RU" dirty="0">
                <a:solidFill>
                  <a:srgbClr val="000000"/>
                </a:solidFill>
              </a:rPr>
              <a:t>листок раскрасьте. </a:t>
            </a:r>
            <a:endParaRPr lang="ru-RU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0000"/>
                </a:solidFill>
              </a:rPr>
              <a:t>Чтоб </a:t>
            </a:r>
            <a:r>
              <a:rPr lang="ru-RU" dirty="0">
                <a:solidFill>
                  <a:srgbClr val="000000"/>
                </a:solidFill>
              </a:rPr>
              <a:t>подправить все потом, </a:t>
            </a:r>
            <a:endParaRPr lang="ru-RU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0000"/>
                </a:solidFill>
              </a:rPr>
              <a:t>Пригодится…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Выноска-облако 4">
            <a:hlinkClick r:id="rId3" action="ppaction://hlinksldjump"/>
          </p:cNvPr>
          <p:cNvSpPr/>
          <p:nvPr/>
        </p:nvSpPr>
        <p:spPr>
          <a:xfrm>
            <a:off x="7524328" y="5733256"/>
            <a:ext cx="820513" cy="697282"/>
          </a:xfrm>
          <a:prstGeom prst="cloudCallou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3563888" y="6309320"/>
            <a:ext cx="8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Ластик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1947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276872"/>
            <a:ext cx="3600400" cy="36004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23528" y="404813"/>
            <a:ext cx="8568952" cy="5721350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</a:rPr>
              <a:t>Нарисую панораму. </a:t>
            </a:r>
            <a:endParaRPr lang="ru-RU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0000"/>
                </a:solidFill>
              </a:rPr>
              <a:t>Натяну </a:t>
            </a:r>
            <a:r>
              <a:rPr lang="ru-RU" dirty="0">
                <a:solidFill>
                  <a:srgbClr val="000000"/>
                </a:solidFill>
              </a:rPr>
              <a:t>его на раму. </a:t>
            </a:r>
            <a:endParaRPr lang="ru-RU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0000"/>
                </a:solidFill>
              </a:rPr>
              <a:t>Он </a:t>
            </a:r>
            <a:r>
              <a:rPr lang="ru-RU" dirty="0" err="1">
                <a:solidFill>
                  <a:srgbClr val="000000"/>
                </a:solidFill>
              </a:rPr>
              <a:t>матерчат</a:t>
            </a:r>
            <a:r>
              <a:rPr lang="ru-RU" dirty="0">
                <a:solidFill>
                  <a:srgbClr val="000000"/>
                </a:solidFill>
              </a:rPr>
              <a:t>, плотен, толст. </a:t>
            </a:r>
            <a:endParaRPr lang="ru-RU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0000"/>
                </a:solidFill>
              </a:rPr>
              <a:t>Для </a:t>
            </a:r>
            <a:r>
              <a:rPr lang="ru-RU" dirty="0">
                <a:solidFill>
                  <a:srgbClr val="000000"/>
                </a:solidFill>
              </a:rPr>
              <a:t>картины нужен… </a:t>
            </a:r>
            <a:endParaRPr lang="ru-RU" dirty="0"/>
          </a:p>
        </p:txBody>
      </p:sp>
      <p:sp>
        <p:nvSpPr>
          <p:cNvPr id="5" name="Выноска-облако 4">
            <a:hlinkClick r:id="rId3" action="ppaction://hlinksldjump"/>
          </p:cNvPr>
          <p:cNvSpPr/>
          <p:nvPr/>
        </p:nvSpPr>
        <p:spPr>
          <a:xfrm>
            <a:off x="7524328" y="5733256"/>
            <a:ext cx="820513" cy="697282"/>
          </a:xfrm>
          <a:prstGeom prst="cloudCallou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6349192" y="5404574"/>
            <a:ext cx="710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Холст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4358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56891">
            <a:off x="4944236" y="3618267"/>
            <a:ext cx="3004084" cy="206948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Х2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340768"/>
            <a:ext cx="7859216" cy="4785395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latin typeface="Arial"/>
              </a:rPr>
              <a:t>Краски я на ней мешаю</a:t>
            </a:r>
            <a:r>
              <a:rPr lang="ru-RU" dirty="0" smtClean="0">
                <a:solidFill>
                  <a:srgbClr val="000000"/>
                </a:solidFill>
                <a:latin typeface="Arial"/>
              </a:rPr>
              <a:t>,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0000"/>
                </a:solidFill>
                <a:latin typeface="Arial"/>
              </a:rPr>
              <a:t>Получаю 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новый цвет</a:t>
            </a:r>
            <a:r>
              <a:rPr lang="ru-RU" dirty="0" smtClean="0">
                <a:solidFill>
                  <a:srgbClr val="000000"/>
                </a:solidFill>
                <a:latin typeface="Arial"/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0000"/>
                </a:solidFill>
                <a:latin typeface="Arial"/>
              </a:rPr>
              <a:t>Не 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всегда она большая</a:t>
            </a:r>
            <a:r>
              <a:rPr lang="ru-RU" dirty="0" smtClean="0">
                <a:solidFill>
                  <a:srgbClr val="000000"/>
                </a:solidFill>
                <a:latin typeface="Arial"/>
              </a:rPr>
              <a:t>,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0000"/>
                </a:solidFill>
                <a:latin typeface="Arial"/>
              </a:rPr>
              <a:t>Но 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удобна, спору нет</a:t>
            </a:r>
            <a:r>
              <a:rPr lang="ru-RU" dirty="0" smtClean="0">
                <a:solidFill>
                  <a:srgbClr val="000000"/>
                </a:solidFill>
                <a:latin typeface="Arial"/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0000"/>
                </a:solidFill>
                <a:latin typeface="Arial"/>
              </a:rPr>
              <a:t>С 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красками она дружна</a:t>
            </a:r>
            <a:r>
              <a:rPr lang="ru-RU" dirty="0" smtClean="0">
                <a:solidFill>
                  <a:srgbClr val="000000"/>
                </a:solidFill>
                <a:latin typeface="Arial"/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0000"/>
                </a:solidFill>
                <a:latin typeface="Arial"/>
              </a:rPr>
              <a:t>Ну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, скажите, кто она? </a:t>
            </a:r>
            <a:endParaRPr lang="ru-RU" dirty="0"/>
          </a:p>
        </p:txBody>
      </p:sp>
      <p:sp>
        <p:nvSpPr>
          <p:cNvPr id="5" name="Выноска-облако 4">
            <a:hlinkClick r:id="rId3" action="ppaction://hlinksldjump"/>
          </p:cNvPr>
          <p:cNvSpPr/>
          <p:nvPr/>
        </p:nvSpPr>
        <p:spPr>
          <a:xfrm>
            <a:off x="7524328" y="5733256"/>
            <a:ext cx="820513" cy="697282"/>
          </a:xfrm>
          <a:prstGeom prst="cloudCallou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142106" y="5763470"/>
            <a:ext cx="1003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Палитра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8048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57200" y="476250"/>
            <a:ext cx="8686800" cy="5603875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Если видишь на картине нарисована река</a:t>
            </a:r>
            <a:r>
              <a:rPr lang="ru-RU" dirty="0" smtClean="0"/>
              <a:t>,</a:t>
            </a:r>
          </a:p>
          <a:p>
            <a:pPr marL="0" indent="0">
              <a:buNone/>
            </a:pPr>
            <a:r>
              <a:rPr lang="ru-RU" dirty="0" smtClean="0"/>
              <a:t>Или ель </a:t>
            </a:r>
            <a:r>
              <a:rPr lang="ru-RU" dirty="0"/>
              <a:t>и белый иней, или сад и облака</a:t>
            </a:r>
            <a:r>
              <a:rPr lang="ru-RU" dirty="0" smtClean="0"/>
              <a:t>,</a:t>
            </a:r>
          </a:p>
          <a:p>
            <a:pPr marL="0" indent="0">
              <a:buNone/>
            </a:pPr>
            <a:r>
              <a:rPr lang="ru-RU" dirty="0" smtClean="0"/>
              <a:t>Или снежная </a:t>
            </a:r>
            <a:r>
              <a:rPr lang="ru-RU" dirty="0"/>
              <a:t>равнина, или поле и шалаш</a:t>
            </a:r>
            <a:r>
              <a:rPr lang="ru-RU" dirty="0" smtClean="0"/>
              <a:t>,</a:t>
            </a:r>
          </a:p>
          <a:p>
            <a:pPr marL="0" indent="0">
              <a:buNone/>
            </a:pPr>
            <a:r>
              <a:rPr lang="ru-RU" dirty="0" smtClean="0"/>
              <a:t>То подобная </a:t>
            </a:r>
            <a:r>
              <a:rPr lang="ru-RU" dirty="0"/>
              <a:t>картина называется … 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924944"/>
            <a:ext cx="3995936" cy="26839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79912" y="5872746"/>
            <a:ext cx="944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Пейзаж</a:t>
            </a:r>
            <a:endParaRPr lang="ru-RU" dirty="0"/>
          </a:p>
        </p:txBody>
      </p:sp>
      <p:sp>
        <p:nvSpPr>
          <p:cNvPr id="7" name="Выноска-облако 6">
            <a:hlinkClick r:id="rId3" action="ppaction://hlinksldjump"/>
          </p:cNvPr>
          <p:cNvSpPr/>
          <p:nvPr/>
        </p:nvSpPr>
        <p:spPr>
          <a:xfrm>
            <a:off x="7524328" y="5733256"/>
            <a:ext cx="820513" cy="697282"/>
          </a:xfrm>
          <a:prstGeom prst="cloudCallou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234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571" y="158921"/>
            <a:ext cx="6296025" cy="6296025"/>
          </a:xfrm>
        </p:spPr>
      </p:pic>
      <p:sp>
        <p:nvSpPr>
          <p:cNvPr id="5" name="Выноска-облако 4">
            <a:hlinkClick r:id="rId4" action="ppaction://hlinksldjump"/>
          </p:cNvPr>
          <p:cNvSpPr/>
          <p:nvPr/>
        </p:nvSpPr>
        <p:spPr>
          <a:xfrm>
            <a:off x="7524328" y="5733256"/>
            <a:ext cx="820513" cy="697282"/>
          </a:xfrm>
          <a:prstGeom prst="cloudCallou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175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explode.wav"/>
          </p:stSnd>
        </p:sndAc>
      </p:transition>
    </mc:Choice>
    <mc:Fallback>
      <p:transition spd="slow">
        <p:sndAc>
          <p:stSnd>
            <p:snd r:embed="rId2" name="explod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57200" y="333375"/>
            <a:ext cx="8686800" cy="574675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Если видишь на </a:t>
            </a:r>
            <a:r>
              <a:rPr lang="ru-RU" dirty="0" smtClean="0"/>
              <a:t>картине</a:t>
            </a:r>
          </a:p>
          <a:p>
            <a:pPr marL="0" indent="0">
              <a:buNone/>
            </a:pPr>
            <a:r>
              <a:rPr lang="ru-RU" dirty="0"/>
              <a:t>Ч</a:t>
            </a:r>
            <a:r>
              <a:rPr lang="ru-RU" dirty="0" smtClean="0"/>
              <a:t>ашку </a:t>
            </a:r>
            <a:r>
              <a:rPr lang="ru-RU" dirty="0"/>
              <a:t>кофе на столе</a:t>
            </a:r>
            <a:r>
              <a:rPr lang="ru-RU" dirty="0" smtClean="0"/>
              <a:t>,</a:t>
            </a:r>
          </a:p>
          <a:p>
            <a:pPr marL="0" indent="0">
              <a:buNone/>
            </a:pPr>
            <a:r>
              <a:rPr lang="ru-RU" dirty="0"/>
              <a:t>И</a:t>
            </a:r>
            <a:r>
              <a:rPr lang="ru-RU" dirty="0" smtClean="0"/>
              <a:t>ли </a:t>
            </a:r>
            <a:r>
              <a:rPr lang="ru-RU" dirty="0"/>
              <a:t>розу в хрустале</a:t>
            </a:r>
            <a:r>
              <a:rPr lang="ru-RU" dirty="0" smtClean="0"/>
              <a:t>,</a:t>
            </a:r>
          </a:p>
          <a:p>
            <a:pPr marL="0" indent="0">
              <a:buNone/>
            </a:pPr>
            <a:r>
              <a:rPr lang="ru-RU" dirty="0"/>
              <a:t>И</a:t>
            </a:r>
            <a:r>
              <a:rPr lang="ru-RU" dirty="0" smtClean="0"/>
              <a:t>ли </a:t>
            </a:r>
            <a:r>
              <a:rPr lang="ru-RU" dirty="0"/>
              <a:t>бронзовую вазу</a:t>
            </a:r>
            <a:r>
              <a:rPr lang="ru-RU" dirty="0" smtClean="0"/>
              <a:t>,</a:t>
            </a:r>
          </a:p>
          <a:p>
            <a:pPr marL="0" indent="0">
              <a:buNone/>
            </a:pPr>
            <a:r>
              <a:rPr lang="ru-RU" dirty="0"/>
              <a:t>И</a:t>
            </a:r>
            <a:r>
              <a:rPr lang="ru-RU" dirty="0" smtClean="0"/>
              <a:t>ли </a:t>
            </a:r>
            <a:r>
              <a:rPr lang="ru-RU" dirty="0"/>
              <a:t>грушу или торт</a:t>
            </a:r>
            <a:r>
              <a:rPr lang="ru-RU" dirty="0" smtClean="0"/>
              <a:t>,</a:t>
            </a:r>
          </a:p>
          <a:p>
            <a:pPr marL="0" indent="0">
              <a:buNone/>
            </a:pPr>
            <a:r>
              <a:rPr lang="ru-RU" dirty="0"/>
              <a:t>Т</a:t>
            </a:r>
            <a:r>
              <a:rPr lang="ru-RU" dirty="0" smtClean="0"/>
              <a:t>о </a:t>
            </a:r>
            <a:r>
              <a:rPr lang="ru-RU" dirty="0"/>
              <a:t>подобную картину называют … 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832848"/>
            <a:ext cx="3995936" cy="27772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64088" y="4293096"/>
            <a:ext cx="1311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Натюрморт</a:t>
            </a:r>
            <a:endParaRPr lang="ru-RU" dirty="0"/>
          </a:p>
        </p:txBody>
      </p:sp>
      <p:sp>
        <p:nvSpPr>
          <p:cNvPr id="7" name="Выноска-облако 6">
            <a:hlinkClick r:id="rId3" action="ppaction://hlinksldjump"/>
          </p:cNvPr>
          <p:cNvSpPr/>
          <p:nvPr/>
        </p:nvSpPr>
        <p:spPr>
          <a:xfrm>
            <a:off x="7524328" y="5733256"/>
            <a:ext cx="820513" cy="697282"/>
          </a:xfrm>
          <a:prstGeom prst="cloudCallou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455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57200" y="476250"/>
            <a:ext cx="8686800" cy="626586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Нарисую я войну -</a:t>
            </a:r>
          </a:p>
          <a:p>
            <a:pPr marL="0" indent="0">
              <a:buNone/>
            </a:pPr>
            <a:r>
              <a:rPr lang="ru-RU" dirty="0"/>
              <a:t>Дайте мне альбомный лист.</a:t>
            </a:r>
          </a:p>
          <a:p>
            <a:pPr marL="0" indent="0">
              <a:buNone/>
            </a:pPr>
            <a:r>
              <a:rPr lang="ru-RU" dirty="0"/>
              <a:t>Вышла битва - ну и ну!</a:t>
            </a:r>
          </a:p>
          <a:p>
            <a:pPr marL="0" indent="0">
              <a:buNone/>
            </a:pPr>
            <a:r>
              <a:rPr lang="ru-RU" dirty="0"/>
              <a:t>Я художник...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828836"/>
            <a:ext cx="4824536" cy="334682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52166" y="6307351"/>
            <a:ext cx="1053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Баталист</a:t>
            </a:r>
            <a:endParaRPr lang="ru-RU" dirty="0"/>
          </a:p>
        </p:txBody>
      </p:sp>
      <p:sp>
        <p:nvSpPr>
          <p:cNvPr id="8" name="Выноска-облако 7">
            <a:hlinkClick r:id="rId3" action="ppaction://hlinksldjump"/>
          </p:cNvPr>
          <p:cNvSpPr/>
          <p:nvPr/>
        </p:nvSpPr>
        <p:spPr>
          <a:xfrm>
            <a:off x="7524328" y="5733256"/>
            <a:ext cx="820513" cy="697282"/>
          </a:xfrm>
          <a:prstGeom prst="cloudCallou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348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57200" y="476250"/>
            <a:ext cx="8686800" cy="5603875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Я ходил сегодня в </a:t>
            </a:r>
            <a:r>
              <a:rPr lang="ru-RU" dirty="0" smtClean="0"/>
              <a:t>храм</a:t>
            </a:r>
          </a:p>
          <a:p>
            <a:pPr marL="0" indent="0">
              <a:buNone/>
            </a:pPr>
            <a:r>
              <a:rPr lang="ru-RU" dirty="0" smtClean="0"/>
              <a:t>И </a:t>
            </a:r>
            <a:r>
              <a:rPr lang="ru-RU" dirty="0"/>
              <a:t>картину видел там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Свечи </a:t>
            </a:r>
            <a:r>
              <a:rPr lang="ru-RU" dirty="0"/>
              <a:t>ставили пред нею</a:t>
            </a:r>
            <a:r>
              <a:rPr lang="ru-RU" dirty="0" smtClean="0"/>
              <a:t>,</a:t>
            </a:r>
          </a:p>
          <a:p>
            <a:pPr marL="0" indent="0">
              <a:buNone/>
            </a:pPr>
            <a:r>
              <a:rPr lang="ru-RU" dirty="0" smtClean="0"/>
              <a:t>Назови </a:t>
            </a:r>
            <a:r>
              <a:rPr lang="ru-RU" dirty="0"/>
              <a:t>ее скорее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620688"/>
            <a:ext cx="3607130" cy="482453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35896" y="4437112"/>
            <a:ext cx="807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Икона</a:t>
            </a:r>
            <a:endParaRPr lang="ru-RU" dirty="0"/>
          </a:p>
        </p:txBody>
      </p:sp>
      <p:sp>
        <p:nvSpPr>
          <p:cNvPr id="9" name="Выноска-облако 8">
            <a:hlinkClick r:id="rId3" action="ppaction://hlinksldjump"/>
          </p:cNvPr>
          <p:cNvSpPr/>
          <p:nvPr/>
        </p:nvSpPr>
        <p:spPr>
          <a:xfrm>
            <a:off x="7524328" y="5733256"/>
            <a:ext cx="820513" cy="697282"/>
          </a:xfrm>
          <a:prstGeom prst="cloudCallou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2252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57200" y="404813"/>
            <a:ext cx="8435280" cy="5675312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Какой материал для рисования заливает лицо от </a:t>
            </a:r>
            <a:r>
              <a:rPr lang="ru-RU" dirty="0" smtClean="0">
                <a:solidFill>
                  <a:schemeClr val="tx1"/>
                </a:solidFill>
              </a:rPr>
              <a:t>стыда</a:t>
            </a:r>
            <a:r>
              <a:rPr lang="ru-RU" dirty="0" smtClean="0">
                <a:solidFill>
                  <a:srgbClr val="000000"/>
                </a:solidFill>
                <a:latin typeface="TimesNewRomanPS-BoldMT"/>
              </a:rPr>
              <a:t>?</a:t>
            </a:r>
            <a:r>
              <a:rPr lang="ru-RU" dirty="0" smtClean="0"/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088646"/>
            <a:ext cx="3443064" cy="34430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56176" y="5162378"/>
            <a:ext cx="913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Краска</a:t>
            </a:r>
            <a:endParaRPr lang="ru-RU" dirty="0"/>
          </a:p>
        </p:txBody>
      </p:sp>
      <p:sp>
        <p:nvSpPr>
          <p:cNvPr id="9" name="Выноска-облако 8">
            <a:hlinkClick r:id="rId3" action="ppaction://hlinksldjump"/>
          </p:cNvPr>
          <p:cNvSpPr/>
          <p:nvPr/>
        </p:nvSpPr>
        <p:spPr>
          <a:xfrm>
            <a:off x="7524328" y="5733256"/>
            <a:ext cx="820513" cy="697282"/>
          </a:xfrm>
          <a:prstGeom prst="cloudCallou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888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игры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268760"/>
            <a:ext cx="8884096" cy="540060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Приобщение учащихся к искусству, познанию красоты мира через виды искусства</a:t>
            </a:r>
          </a:p>
          <a:p>
            <a:pPr marL="0" indent="0">
              <a:buNone/>
            </a:pPr>
            <a:r>
              <a:rPr lang="ru-RU" sz="4200" cap="all" dirty="0">
                <a:latin typeface="+mj-lt"/>
              </a:rPr>
              <a:t> </a:t>
            </a:r>
            <a:r>
              <a:rPr lang="ru-RU" sz="4200" cap="all" dirty="0" smtClean="0">
                <a:latin typeface="+mj-lt"/>
              </a:rPr>
              <a:t> </a:t>
            </a:r>
            <a:r>
              <a:rPr lang="ru-RU" sz="4200" u="sng" cap="all" dirty="0" smtClean="0">
                <a:uFill>
                  <a:solidFill>
                    <a:schemeClr val="accent1">
                      <a:lumMod val="75000"/>
                    </a:schemeClr>
                  </a:solidFill>
                </a:uFill>
                <a:latin typeface="+mj-lt"/>
              </a:rPr>
              <a:t>Задачи игры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В игровой форме показать детям основы изобразительной грамоты, учить мыслить, изображать предметы и явления через линии, цвет, формы.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Развивать навыки групповой работы, умение выступать перед аудиторией.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Воспитывать чувство прекрасного, умение видеть красоту окружающего мира; сотрудничество, чувство товарищества, умение выражать свои мысли, эстетическую культуру, уважение к объектам искусства.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441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57200" y="404664"/>
            <a:ext cx="8686800" cy="5675461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Что, </a:t>
            </a:r>
            <a:r>
              <a:rPr lang="ru-RU" dirty="0"/>
              <a:t>по мнению художников, маслом не испортишь? </a:t>
            </a:r>
            <a:endParaRPr lang="ru-RU" dirty="0" smtClean="0"/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336" y="1484784"/>
            <a:ext cx="3865821" cy="39431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99540" y="5073769"/>
            <a:ext cx="998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Картину</a:t>
            </a:r>
            <a:endParaRPr lang="ru-RU" dirty="0"/>
          </a:p>
        </p:txBody>
      </p:sp>
      <p:sp>
        <p:nvSpPr>
          <p:cNvPr id="6" name="Выноска-облако 5">
            <a:hlinkClick r:id="rId3" action="ppaction://hlinksldjump"/>
          </p:cNvPr>
          <p:cNvSpPr/>
          <p:nvPr/>
        </p:nvSpPr>
        <p:spPr>
          <a:xfrm>
            <a:off x="7524328" y="5733256"/>
            <a:ext cx="820513" cy="697282"/>
          </a:xfrm>
          <a:prstGeom prst="cloudCallou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6033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57200" y="548680"/>
            <a:ext cx="8686800" cy="5531445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Полуфабрикат картины - это... Что? 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060848"/>
            <a:ext cx="5508104" cy="30065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51351" y="5473567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Эскиз</a:t>
            </a:r>
            <a:endParaRPr lang="ru-RU" dirty="0"/>
          </a:p>
        </p:txBody>
      </p:sp>
      <p:sp>
        <p:nvSpPr>
          <p:cNvPr id="6" name="Выноска-облако 5">
            <a:hlinkClick r:id="rId3" action="ppaction://hlinksldjump"/>
          </p:cNvPr>
          <p:cNvSpPr/>
          <p:nvPr/>
        </p:nvSpPr>
        <p:spPr>
          <a:xfrm>
            <a:off x="7524328" y="5733256"/>
            <a:ext cx="820513" cy="697282"/>
          </a:xfrm>
          <a:prstGeom prst="cloudCallou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475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60648"/>
            <a:ext cx="6368223" cy="6369947"/>
          </a:xfrm>
        </p:spPr>
      </p:pic>
      <p:sp>
        <p:nvSpPr>
          <p:cNvPr id="5" name="Выноска-облако 4">
            <a:hlinkClick r:id="rId4" action="ppaction://hlinksldjump"/>
          </p:cNvPr>
          <p:cNvSpPr/>
          <p:nvPr/>
        </p:nvSpPr>
        <p:spPr>
          <a:xfrm>
            <a:off x="7524328" y="5733256"/>
            <a:ext cx="820513" cy="697282"/>
          </a:xfrm>
          <a:prstGeom prst="cloudCallou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8446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explode.wav"/>
          </p:stSnd>
        </p:sndAc>
      </p:transition>
    </mc:Choice>
    <mc:Fallback xmlns="">
      <p:transition spd="slow">
        <p:sndAc>
          <p:stSnd>
            <p:snd r:embed="rId5" name="explod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57200" y="476672"/>
            <a:ext cx="8686800" cy="560345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Врач произведений искусств - это... Кто? 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556792"/>
            <a:ext cx="5394176" cy="45513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44208" y="2564904"/>
            <a:ext cx="1426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Реставратор</a:t>
            </a:r>
            <a:endParaRPr lang="ru-RU" dirty="0"/>
          </a:p>
        </p:txBody>
      </p:sp>
      <p:sp>
        <p:nvSpPr>
          <p:cNvPr id="6" name="Выноска-облако 5">
            <a:hlinkClick r:id="rId3" action="ppaction://hlinksldjump"/>
          </p:cNvPr>
          <p:cNvSpPr/>
          <p:nvPr/>
        </p:nvSpPr>
        <p:spPr>
          <a:xfrm>
            <a:off x="7524328" y="5733256"/>
            <a:ext cx="820513" cy="697282"/>
          </a:xfrm>
          <a:prstGeom prst="cloudCallou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0032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Х2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268761"/>
            <a:ext cx="8686800" cy="158417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Если видишь на картине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Трех </a:t>
            </a:r>
            <a:r>
              <a:rPr lang="ru-RU" dirty="0"/>
              <a:t>могучих храбрецов,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Сразу </a:t>
            </a:r>
            <a:r>
              <a:rPr lang="ru-RU" dirty="0"/>
              <a:t>скажешь без сомненья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Что </a:t>
            </a:r>
            <a:r>
              <a:rPr lang="ru-RU" dirty="0"/>
              <a:t>художник ….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983" y="279764"/>
            <a:ext cx="2756461" cy="37890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880060"/>
            <a:ext cx="5436096" cy="34534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41892" y="4180438"/>
            <a:ext cx="319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Васнецов Виктор Михайлович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641892" y="5229200"/>
            <a:ext cx="1125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Богатыри</a:t>
            </a:r>
            <a:endParaRPr lang="ru-RU" dirty="0"/>
          </a:p>
        </p:txBody>
      </p:sp>
      <p:sp>
        <p:nvSpPr>
          <p:cNvPr id="9" name="Выноска-облако 8">
            <a:hlinkClick r:id="rId4" action="ppaction://hlinksldjump"/>
          </p:cNvPr>
          <p:cNvSpPr/>
          <p:nvPr/>
        </p:nvSpPr>
        <p:spPr>
          <a:xfrm>
            <a:off x="7524328" y="5733256"/>
            <a:ext cx="820513" cy="697282"/>
          </a:xfrm>
          <a:prstGeom prst="cloudCallou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814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576263" y="115888"/>
            <a:ext cx="8567737" cy="6742112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Волна за волною стеною вставала,</a:t>
            </a:r>
          </a:p>
          <a:p>
            <a:pPr marL="0" indent="0">
              <a:buNone/>
            </a:pPr>
            <a:r>
              <a:rPr lang="ru-RU" dirty="0"/>
              <a:t>Море кипело и бушевало,</a:t>
            </a:r>
          </a:p>
          <a:p>
            <a:pPr marL="0" indent="0">
              <a:buNone/>
            </a:pPr>
            <a:r>
              <a:rPr lang="ru-RU" dirty="0"/>
              <a:t>И снова душа замирала</a:t>
            </a:r>
          </a:p>
          <a:p>
            <a:pPr marL="0" indent="0">
              <a:buNone/>
            </a:pPr>
            <a:r>
              <a:rPr lang="ru-RU" dirty="0"/>
              <a:t>От «Девятого вала»…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492896"/>
            <a:ext cx="3335221" cy="33569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439" y="6171719"/>
            <a:ext cx="364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Айвазовский Иван Константинович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916832"/>
            <a:ext cx="4724736" cy="3244698"/>
          </a:xfrm>
          <a:prstGeom prst="rect">
            <a:avLst/>
          </a:prstGeom>
        </p:spPr>
      </p:pic>
      <p:sp>
        <p:nvSpPr>
          <p:cNvPr id="7" name="Выноска-облако 6">
            <a:hlinkClick r:id="rId4" action="ppaction://hlinksldjump"/>
          </p:cNvPr>
          <p:cNvSpPr/>
          <p:nvPr/>
        </p:nvSpPr>
        <p:spPr>
          <a:xfrm>
            <a:off x="7524328" y="5733256"/>
            <a:ext cx="820513" cy="697282"/>
          </a:xfrm>
          <a:prstGeom prst="cloudCallou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5852239" y="5332566"/>
            <a:ext cx="1444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Девятый вал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5978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07504" y="116632"/>
            <a:ext cx="8892480" cy="216024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Оттаяло все, </a:t>
            </a:r>
            <a:r>
              <a:rPr lang="ru-RU" dirty="0" smtClean="0"/>
              <a:t>на </a:t>
            </a:r>
            <a:r>
              <a:rPr lang="ru-RU" dirty="0"/>
              <a:t>березах капели.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Ребята</a:t>
            </a:r>
            <a:r>
              <a:rPr lang="ru-RU" dirty="0"/>
              <a:t>, смотрите, грачи прилетели!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Грачи </a:t>
            </a:r>
            <a:r>
              <a:rPr lang="ru-RU" dirty="0"/>
              <a:t>прилетели, грачи прилетели,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И </a:t>
            </a:r>
            <a:r>
              <a:rPr lang="ru-RU" dirty="0"/>
              <a:t>с первого взгляда понятно всем сразу –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Весенний </a:t>
            </a:r>
            <a:r>
              <a:rPr lang="ru-RU" dirty="0"/>
              <a:t>пейзаж, А художник?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916831"/>
            <a:ext cx="3201238" cy="418161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276872"/>
            <a:ext cx="2807528" cy="382157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87061" y="6237312"/>
            <a:ext cx="3543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Саврасов Алексей Кондратьевич 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364088" y="6237312"/>
            <a:ext cx="1866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Грачи прилетели!</a:t>
            </a:r>
            <a:endParaRPr lang="ru-RU" dirty="0"/>
          </a:p>
        </p:txBody>
      </p:sp>
      <p:sp>
        <p:nvSpPr>
          <p:cNvPr id="12" name="Выноска-облако 11">
            <a:hlinkClick r:id="rId4" action="ppaction://hlinksldjump"/>
          </p:cNvPr>
          <p:cNvSpPr/>
          <p:nvPr/>
        </p:nvSpPr>
        <p:spPr>
          <a:xfrm>
            <a:off x="7934584" y="5922968"/>
            <a:ext cx="820513" cy="697282"/>
          </a:xfrm>
          <a:prstGeom prst="cloudCallou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8754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57200" y="116633"/>
            <a:ext cx="8686800" cy="367240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Эта картина нам с детства знакома</a:t>
            </a:r>
            <a:r>
              <a:rPr lang="ru-RU" dirty="0" smtClean="0"/>
              <a:t>:</a:t>
            </a:r>
          </a:p>
          <a:p>
            <a:pPr marL="0" indent="0">
              <a:buNone/>
            </a:pPr>
            <a:r>
              <a:rPr lang="ru-RU" dirty="0" smtClean="0"/>
              <a:t>Утро </a:t>
            </a:r>
            <a:r>
              <a:rPr lang="ru-RU" dirty="0"/>
              <a:t>в лесу посреди </a:t>
            </a:r>
            <a:r>
              <a:rPr lang="ru-RU" dirty="0" smtClean="0"/>
              <a:t>бурелома,</a:t>
            </a:r>
          </a:p>
          <a:p>
            <a:pPr marL="0" indent="0">
              <a:buNone/>
            </a:pPr>
            <a:r>
              <a:rPr lang="ru-RU" dirty="0"/>
              <a:t>На замечательном этом </a:t>
            </a:r>
            <a:r>
              <a:rPr lang="ru-RU" dirty="0" smtClean="0"/>
              <a:t>пейзаже</a:t>
            </a:r>
          </a:p>
          <a:p>
            <a:pPr marL="0" indent="0">
              <a:buNone/>
            </a:pPr>
            <a:r>
              <a:rPr lang="ru-RU" dirty="0" smtClean="0"/>
              <a:t>Сосны </a:t>
            </a:r>
            <a:r>
              <a:rPr lang="ru-RU" dirty="0"/>
              <a:t>рядами стоят, как на </a:t>
            </a:r>
            <a:r>
              <a:rPr lang="ru-RU" dirty="0" smtClean="0"/>
              <a:t>страже.</a:t>
            </a:r>
          </a:p>
          <a:p>
            <a:pPr marL="0" indent="0">
              <a:buNone/>
            </a:pPr>
            <a:r>
              <a:rPr lang="ru-RU" dirty="0" smtClean="0"/>
              <a:t>Вывернут </a:t>
            </a:r>
            <a:r>
              <a:rPr lang="ru-RU" dirty="0"/>
              <a:t>с корнем, покорный </a:t>
            </a:r>
            <a:r>
              <a:rPr lang="ru-RU" dirty="0" smtClean="0"/>
              <a:t>ветрам</a:t>
            </a:r>
          </a:p>
          <a:p>
            <a:pPr marL="0" indent="0">
              <a:buNone/>
            </a:pPr>
            <a:r>
              <a:rPr lang="ru-RU" dirty="0" smtClean="0"/>
              <a:t>Переломился </a:t>
            </a:r>
            <a:r>
              <a:rPr lang="ru-RU" dirty="0"/>
              <a:t>ствол </a:t>
            </a:r>
            <a:r>
              <a:rPr lang="ru-RU" dirty="0" smtClean="0"/>
              <a:t>напополам.</a:t>
            </a:r>
          </a:p>
          <a:p>
            <a:pPr marL="0" indent="0">
              <a:buNone/>
            </a:pPr>
            <a:r>
              <a:rPr lang="ru-RU" dirty="0" smtClean="0"/>
              <a:t>Сосны </a:t>
            </a:r>
            <a:r>
              <a:rPr lang="ru-RU" dirty="0"/>
              <a:t>шумят настороженно, </a:t>
            </a:r>
            <a:r>
              <a:rPr lang="ru-RU" dirty="0" smtClean="0"/>
              <a:t>гулко.</a:t>
            </a:r>
          </a:p>
          <a:p>
            <a:pPr marL="0" indent="0">
              <a:buNone/>
            </a:pPr>
            <a:r>
              <a:rPr lang="ru-RU" dirty="0" smtClean="0"/>
              <a:t>Вывела </a:t>
            </a:r>
            <a:r>
              <a:rPr lang="ru-RU" dirty="0"/>
              <a:t>мать медвежат на </a:t>
            </a:r>
            <a:r>
              <a:rPr lang="ru-RU" dirty="0" smtClean="0"/>
              <a:t>прогулку:</a:t>
            </a:r>
          </a:p>
          <a:p>
            <a:pPr marL="0" indent="0">
              <a:buNone/>
            </a:pPr>
            <a:r>
              <a:rPr lang="ru-RU" dirty="0" smtClean="0"/>
              <a:t>Пусть </a:t>
            </a:r>
            <a:r>
              <a:rPr lang="ru-RU" dirty="0"/>
              <a:t>косолапые бурые </a:t>
            </a:r>
            <a:r>
              <a:rPr lang="ru-RU" dirty="0" smtClean="0"/>
              <a:t>братцы</a:t>
            </a:r>
          </a:p>
          <a:p>
            <a:pPr marL="0" indent="0">
              <a:buNone/>
            </a:pPr>
            <a:r>
              <a:rPr lang="ru-RU" dirty="0" smtClean="0"/>
              <a:t>Возле </a:t>
            </a:r>
            <a:r>
              <a:rPr lang="ru-RU" dirty="0"/>
              <a:t>берлоги своей порезвятся.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160" y="404664"/>
            <a:ext cx="2777016" cy="26642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3501008"/>
            <a:ext cx="4676532" cy="31683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47252" y="3316342"/>
            <a:ext cx="2672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Шишкин Иван Иванович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292080" y="5085183"/>
            <a:ext cx="2326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Утро в сосновом лесу</a:t>
            </a:r>
            <a:endParaRPr lang="ru-RU" dirty="0"/>
          </a:p>
        </p:txBody>
      </p:sp>
      <p:sp>
        <p:nvSpPr>
          <p:cNvPr id="8" name="Выноска-облако 7">
            <a:hlinkClick r:id="rId4" action="ppaction://hlinksldjump"/>
          </p:cNvPr>
          <p:cNvSpPr/>
          <p:nvPr/>
        </p:nvSpPr>
        <p:spPr>
          <a:xfrm>
            <a:off x="7524328" y="5733256"/>
            <a:ext cx="820513" cy="697282"/>
          </a:xfrm>
          <a:prstGeom prst="cloudCallou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313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07950" y="116633"/>
            <a:ext cx="9036050" cy="180019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Вся трепещет на ветру о</a:t>
            </a:r>
            <a:r>
              <a:rPr lang="ru-RU" dirty="0" smtClean="0"/>
              <a:t>сень </a:t>
            </a:r>
            <a:r>
              <a:rPr lang="ru-RU" dirty="0"/>
              <a:t>золотая.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По </a:t>
            </a:r>
            <a:r>
              <a:rPr lang="ru-RU" dirty="0"/>
              <a:t>растрепанным </a:t>
            </a:r>
            <a:r>
              <a:rPr lang="ru-RU" dirty="0" smtClean="0"/>
              <a:t>кустам дождик </a:t>
            </a:r>
            <a:r>
              <a:rPr lang="ru-RU" dirty="0"/>
              <a:t>пролетает.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Стог </a:t>
            </a:r>
            <a:r>
              <a:rPr lang="ru-RU" dirty="0"/>
              <a:t>на скошенном лугу, </a:t>
            </a:r>
            <a:r>
              <a:rPr lang="ru-RU" dirty="0" smtClean="0"/>
              <a:t>над </a:t>
            </a:r>
            <a:r>
              <a:rPr lang="ru-RU" dirty="0"/>
              <a:t>рекой плывет туман.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Догадаться </a:t>
            </a:r>
            <a:r>
              <a:rPr lang="ru-RU" dirty="0"/>
              <a:t>я смогу? Кто же это?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40381"/>
            <a:ext cx="3102875" cy="412146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956" y="1844824"/>
            <a:ext cx="5184576" cy="31561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27389" y="5105989"/>
            <a:ext cx="1603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Золотая осень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39144" y="6196662"/>
            <a:ext cx="2327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Левитан Исаак Ильич</a:t>
            </a:r>
            <a:endParaRPr lang="ru-RU" dirty="0"/>
          </a:p>
        </p:txBody>
      </p:sp>
      <p:sp>
        <p:nvSpPr>
          <p:cNvPr id="9" name="Выноска-облако 8">
            <a:hlinkClick r:id="rId4" action="ppaction://hlinksldjump"/>
          </p:cNvPr>
          <p:cNvSpPr/>
          <p:nvPr/>
        </p:nvSpPr>
        <p:spPr>
          <a:xfrm>
            <a:off x="7524328" y="5733256"/>
            <a:ext cx="820513" cy="697282"/>
          </a:xfrm>
          <a:prstGeom prst="cloudCallou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718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51520" y="151180"/>
            <a:ext cx="8640960" cy="6518180"/>
          </a:xfrm>
        </p:spPr>
        <p:txBody>
          <a:bodyPr>
            <a:normAutofit fontScale="77500" lnSpcReduction="20000"/>
          </a:bodyPr>
          <a:lstStyle/>
          <a:p>
            <a:pPr marL="0" lvl="0" indent="0" algn="just">
              <a:buNone/>
            </a:pPr>
            <a:r>
              <a:rPr lang="ru-RU" dirty="0">
                <a:latin typeface="Arial" pitchFamily="34" charset="0"/>
                <a:cs typeface="Arial" pitchFamily="34" charset="0"/>
              </a:rPr>
              <a:t>В детстве художник много болел. Золотуха на восемь лет уложила его в постель, и единственным развлечением стала грифельная доска, на которой он рисовал.</a:t>
            </a:r>
          </a:p>
          <a:p>
            <a:pPr marL="0" indent="0" algn="just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Развлечение</a:t>
            </a:r>
            <a:r>
              <a:rPr lang="ru-RU" dirty="0">
                <a:latin typeface="Arial" pitchFamily="34" charset="0"/>
                <a:cs typeface="Arial" pitchFamily="34" charset="0"/>
              </a:rPr>
              <a:t>, однако, постепенно становилось делом под требовательным надзором отца. Его отец был учителем старых правил и наставления свои нередко подкреплял пощечинами, одна из которых и сделала Карла тугоухим.</a:t>
            </a:r>
          </a:p>
          <a:p>
            <a:pPr marL="0" indent="0" algn="just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Долгая </a:t>
            </a:r>
            <a:r>
              <a:rPr lang="ru-RU" dirty="0">
                <a:latin typeface="Arial" pitchFamily="34" charset="0"/>
                <a:cs typeface="Arial" pitchFamily="34" charset="0"/>
              </a:rPr>
              <a:t>болезнь навсегда оставила отпечаток на внешности художника. Она заострила его воображение (лежа долго в четырех стенах, поневоле станешь мечтателем), она же и помогла ему овладеть в таком совершенстве искусством рисунка. Художник рисовал с неописуемой легкостью: выражать свои мысли в помощью рисования было для него так же естественно,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как </a:t>
            </a:r>
            <a:r>
              <a:rPr lang="ru-RU" dirty="0">
                <a:latin typeface="Arial" pitchFamily="34" charset="0"/>
                <a:cs typeface="Arial" pitchFamily="34" charset="0"/>
              </a:rPr>
              <a:t>для нас с вами говорить. </a:t>
            </a:r>
          </a:p>
          <a:p>
            <a:pPr marL="0" indent="0" algn="just">
              <a:buNone/>
            </a:pPr>
            <a:r>
              <a:rPr lang="ru-RU" dirty="0">
                <a:latin typeface="Arial" pitchFamily="34" charset="0"/>
                <a:cs typeface="Arial" pitchFamily="34" charset="0"/>
              </a:rPr>
              <a:t>                                           </a:t>
            </a:r>
          </a:p>
          <a:p>
            <a:pPr marL="0" indent="0" algn="just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Назовите </a:t>
            </a:r>
            <a:r>
              <a:rPr lang="ru-RU" dirty="0">
                <a:latin typeface="Arial" pitchFamily="34" charset="0"/>
                <a:cs typeface="Arial" pitchFamily="34" charset="0"/>
              </a:rPr>
              <a:t>имя художника.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-21815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/>
            <a:r>
              <a:rPr lang="ru-RU" dirty="0" smtClean="0">
                <a:latin typeface="Arial" pitchFamily="34" charset="0"/>
                <a:cs typeface="Arial" pitchFamily="34" charset="0"/>
              </a:rPr>
              <a:t>   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Выноска-облако 4">
            <a:hlinkClick r:id="rId2" action="ppaction://hlinksldjump"/>
          </p:cNvPr>
          <p:cNvSpPr/>
          <p:nvPr/>
        </p:nvSpPr>
        <p:spPr>
          <a:xfrm>
            <a:off x="7524328" y="5733256"/>
            <a:ext cx="820513" cy="697282"/>
          </a:xfrm>
          <a:prstGeom prst="cloudCallou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29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Правила игры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68760"/>
            <a:ext cx="8712968" cy="5472608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Команды играют по очереди. Выбирают  тему и вопрос, на который будут отвечать. Каждый вопрос имеет «цену», обозначенную баллами.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За правильный ответ команда получает столько баллов, сколько указано на карточке вопроса. В случае ошибки от общего результата команды отнимаются эти баллы.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 случае, если при открытии вопроса попадается запись «Х2», то в случае правильного ответа команда общий результат команды удваивается. Если команда ошиблась, то из результата команды вычитается удвоенный балл вопроса.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Если команда откроет карточку, на которой будет граната, то увы, все ее очки сгорают.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При правильном ответе на вопрос команда получает дополнительный ход. В случае ошибки ход переходит к соперникам.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302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Брюлов</a:t>
            </a:r>
            <a:r>
              <a:rPr lang="ru-RU" dirty="0" smtClean="0"/>
              <a:t> карл </a:t>
            </a:r>
            <a:r>
              <a:rPr lang="ru-RU" dirty="0"/>
              <a:t>П</a:t>
            </a:r>
            <a:r>
              <a:rPr lang="ru-RU" dirty="0" smtClean="0"/>
              <a:t>авлович </a:t>
            </a:r>
            <a:r>
              <a:rPr lang="ru-RU" dirty="0"/>
              <a:t>(1799-1852) </a:t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953" y="1554163"/>
            <a:ext cx="3790493" cy="4525962"/>
          </a:xfrm>
        </p:spPr>
      </p:pic>
      <p:sp>
        <p:nvSpPr>
          <p:cNvPr id="5" name="Выноска-облако 4">
            <a:hlinkClick r:id="rId3" action="ppaction://hlinksldjump"/>
          </p:cNvPr>
          <p:cNvSpPr/>
          <p:nvPr/>
        </p:nvSpPr>
        <p:spPr>
          <a:xfrm>
            <a:off x="7524328" y="5733256"/>
            <a:ext cx="820513" cy="697282"/>
          </a:xfrm>
          <a:prstGeom prst="cloudCallou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83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4294967295"/>
          </p:nvPr>
        </p:nvSpPr>
        <p:spPr>
          <a:xfrm>
            <a:off x="251520" y="188640"/>
            <a:ext cx="8568952" cy="6336704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>
                <a:latin typeface="Arial" pitchFamily="34" charset="0"/>
                <a:cs typeface="Arial" pitchFamily="34" charset="0"/>
              </a:rPr>
              <a:t>Вопреки невылазной нужде молодой художник любил одеваться с щегольской элегантностью. </a:t>
            </a:r>
          </a:p>
          <a:p>
            <a:pPr marL="0" indent="0" algn="just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Глядя </a:t>
            </a:r>
            <a:r>
              <a:rPr lang="ru-RU" dirty="0">
                <a:latin typeface="Arial" pitchFamily="34" charset="0"/>
                <a:cs typeface="Arial" pitchFamily="34" charset="0"/>
              </a:rPr>
              <a:t>на одетого с иголочки крепыша-чистюлю в лимонных перчатках, с блестящим цилиндром на коротко подстриженных волосах, появляющегося то на академической выставке, то на гулянье, то на артельном «четверге», сыплющего остротами, дерзко и по -детски звонко хохочущего, умеющего, как вспоминает Репин, «кстати вклеить французское, латинское или смешное немецкое словечко», читать ноты и даже к случаю сыграть не рояле какую-нибудь вещицу, кто бы мог подумать, что дома у этого беззаботного барича-весельчака, в убогой, низенькой комнатенке, стоят на дрянных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треножках</a:t>
            </a:r>
            <a:r>
              <a:rPr lang="ru-RU" dirty="0">
                <a:latin typeface="Arial" pitchFamily="34" charset="0"/>
                <a:cs typeface="Arial" pitchFamily="34" charset="0"/>
              </a:rPr>
              <a:t> - мольбертах пейзажи, полные самого искреннего чувства, простоты и неподдельной поэзии?</a:t>
            </a:r>
          </a:p>
          <a:p>
            <a:pPr algn="just"/>
            <a:endParaRPr lang="ru-RU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ru-RU" dirty="0">
                <a:latin typeface="Arial" pitchFamily="34" charset="0"/>
                <a:cs typeface="Arial" pitchFamily="34" charset="0"/>
              </a:rPr>
              <a:t>Назовите имя художника.</a:t>
            </a:r>
          </a:p>
          <a:p>
            <a:endParaRPr lang="ru-RU" dirty="0"/>
          </a:p>
        </p:txBody>
      </p:sp>
      <p:sp>
        <p:nvSpPr>
          <p:cNvPr id="10" name="Выноска-облако 9">
            <a:hlinkClick r:id="rId2" action="ppaction://hlinksldjump"/>
          </p:cNvPr>
          <p:cNvSpPr/>
          <p:nvPr/>
        </p:nvSpPr>
        <p:spPr>
          <a:xfrm>
            <a:off x="7524328" y="5733256"/>
            <a:ext cx="820513" cy="697282"/>
          </a:xfrm>
          <a:prstGeom prst="cloudCallou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437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Васильев Федор </a:t>
            </a:r>
            <a:r>
              <a:rPr lang="ru-RU" dirty="0" smtClean="0"/>
              <a:t>Александрович (</a:t>
            </a:r>
            <a:r>
              <a:rPr lang="ru-RU" dirty="0"/>
              <a:t>1850-1873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554162"/>
            <a:ext cx="3717651" cy="4956869"/>
          </a:xfrm>
        </p:spPr>
      </p:pic>
      <p:sp>
        <p:nvSpPr>
          <p:cNvPr id="5" name="Выноска-облако 4">
            <a:hlinkClick r:id="rId3" action="ppaction://hlinksldjump"/>
          </p:cNvPr>
          <p:cNvSpPr/>
          <p:nvPr/>
        </p:nvSpPr>
        <p:spPr>
          <a:xfrm>
            <a:off x="7524328" y="5733256"/>
            <a:ext cx="820513" cy="697282"/>
          </a:xfrm>
          <a:prstGeom prst="cloudCallou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865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23528" y="332656"/>
            <a:ext cx="8568952" cy="6264695"/>
          </a:xfrm>
        </p:spPr>
        <p:txBody>
          <a:bodyPr>
            <a:normAutofit fontScale="77500" lnSpcReduction="20000"/>
          </a:bodyPr>
          <a:lstStyle/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  <a:tabLst>
                <a:tab pos="342900" algn="l"/>
              </a:tabLst>
            </a:pPr>
            <a:r>
              <a:rPr lang="ru-RU" dirty="0">
                <a:latin typeface="Arial" pitchFamily="34" charset="0"/>
                <a:ea typeface="Times New Roman" pitchFamily="18" charset="0"/>
              </a:rPr>
              <a:t>И среди яркого жизненного успеха, на вершине славы и признания, вдруг – сорокалетним, в расцвете сил и таланта – художник решил «уйти со сцены» и твердо объявил, что отныне и до конца жизни не выставит более ни одной картины.</a:t>
            </a:r>
            <a:endParaRPr lang="ru-RU" dirty="0">
              <a:latin typeface="Arial" pitchFamily="34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342900" algn="l"/>
              </a:tabLst>
            </a:pPr>
            <a:r>
              <a:rPr lang="ru-RU" dirty="0" smtClean="0">
                <a:latin typeface="Arial" pitchFamily="34" charset="0"/>
                <a:ea typeface="Times New Roman" pitchFamily="18" charset="0"/>
              </a:rPr>
              <a:t>Так </a:t>
            </a:r>
            <a:r>
              <a:rPr lang="ru-RU" dirty="0">
                <a:latin typeface="Arial" pitchFamily="34" charset="0"/>
                <a:ea typeface="Times New Roman" pitchFamily="18" charset="0"/>
              </a:rPr>
              <a:t>он и поступил. Когда изумленные друзья спрашивали о причинах неслыханного решения,  отвечал: «У меня спрашивают, почему я бросил выставляться. Ну, так вот это так: художнику надо выступать на выставках, пока у него, как у певца, голос есть. А как только голос спадет, надо уходить, не показываться, чтобы не осмеяли».</a:t>
            </a:r>
            <a:endParaRPr lang="ru-RU" dirty="0">
              <a:latin typeface="Arial" pitchFamily="34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342900" algn="l"/>
              </a:tabLst>
            </a:pPr>
            <a:r>
              <a:rPr lang="ru-RU" dirty="0" smtClean="0">
                <a:latin typeface="Arial" pitchFamily="34" charset="0"/>
                <a:ea typeface="Times New Roman" pitchFamily="18" charset="0"/>
              </a:rPr>
              <a:t>Художник </a:t>
            </a:r>
            <a:r>
              <a:rPr lang="ru-RU" dirty="0">
                <a:latin typeface="Arial" pitchFamily="34" charset="0"/>
                <a:ea typeface="Times New Roman" pitchFamily="18" charset="0"/>
              </a:rPr>
              <a:t>остался верен своему слову. Двадцать лет он не выставлялся, хотя не прекращал работы ни на один день, и только самым близким друзьям, которым он изредка показывал новые свои холсты, были свидетелями непрекращающихся упорных исканий</a:t>
            </a:r>
            <a:r>
              <a:rPr lang="ru-RU" dirty="0" smtClean="0">
                <a:latin typeface="Arial" pitchFamily="34" charset="0"/>
                <a:ea typeface="Times New Roman" pitchFamily="18" charset="0"/>
              </a:rPr>
              <a:t>»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</a:pPr>
            <a:endParaRPr lang="ru-RU" dirty="0">
              <a:latin typeface="Arial" pitchFamily="34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342900" algn="l"/>
              </a:tabLst>
            </a:pPr>
            <a:r>
              <a:rPr lang="ru-RU" dirty="0" smtClean="0">
                <a:latin typeface="Arial" pitchFamily="34" charset="0"/>
              </a:rPr>
              <a:t>Назовите его имя</a:t>
            </a:r>
            <a:endParaRPr lang="ru-RU" dirty="0">
              <a:latin typeface="Arial" pitchFamily="34" charset="0"/>
            </a:endParaRPr>
          </a:p>
          <a:p>
            <a:endParaRPr lang="ru-RU" dirty="0"/>
          </a:p>
        </p:txBody>
      </p:sp>
      <p:sp>
        <p:nvSpPr>
          <p:cNvPr id="5" name="Выноска-облако 4">
            <a:hlinkClick r:id="rId2" action="ppaction://hlinksldjump"/>
          </p:cNvPr>
          <p:cNvSpPr/>
          <p:nvPr/>
        </p:nvSpPr>
        <p:spPr>
          <a:xfrm>
            <a:off x="7524328" y="5733256"/>
            <a:ext cx="820513" cy="697282"/>
          </a:xfrm>
          <a:prstGeom prst="cloudCallou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777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Куинджи Архип </a:t>
            </a:r>
            <a:r>
              <a:rPr lang="ru-RU" dirty="0" smtClean="0"/>
              <a:t>Иванович</a:t>
            </a:r>
            <a:r>
              <a:rPr lang="ru-RU" dirty="0"/>
              <a:t> </a:t>
            </a:r>
            <a:r>
              <a:rPr lang="ru-RU" dirty="0" smtClean="0"/>
              <a:t>(</a:t>
            </a:r>
            <a:r>
              <a:rPr lang="ru-RU" dirty="0"/>
              <a:t>1842-1910)</a:t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356" y="1554163"/>
            <a:ext cx="4167687" cy="4525962"/>
          </a:xfrm>
        </p:spPr>
      </p:pic>
      <p:sp>
        <p:nvSpPr>
          <p:cNvPr id="5" name="Выноска-облако 4">
            <a:hlinkClick r:id="rId3" action="ppaction://hlinksldjump"/>
          </p:cNvPr>
          <p:cNvSpPr/>
          <p:nvPr/>
        </p:nvSpPr>
        <p:spPr>
          <a:xfrm>
            <a:off x="7524328" y="5733256"/>
            <a:ext cx="820513" cy="697282"/>
          </a:xfrm>
          <a:prstGeom prst="cloudCallou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519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79512" y="332656"/>
            <a:ext cx="8784976" cy="6192688"/>
          </a:xfrm>
        </p:spPr>
        <p:txBody>
          <a:bodyPr>
            <a:normAutofit fontScale="85000" lnSpcReduction="20000"/>
          </a:bodyPr>
          <a:lstStyle/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dirty="0">
                <a:latin typeface="Arial" pitchFamily="34" charset="0"/>
                <a:ea typeface="Calibri" pitchFamily="34" charset="0"/>
                <a:cs typeface="Arial" pitchFamily="34" charset="0"/>
              </a:rPr>
              <a:t>Тонкий знаток человеческой души, Стендаль однажды сказал: «Тот не художник, кому не доступно чувство печали».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Одному </a:t>
            </a:r>
            <a:r>
              <a:rPr lang="ru-RU" dirty="0">
                <a:latin typeface="Arial" pitchFamily="34" charset="0"/>
                <a:ea typeface="Calibri" pitchFamily="34" charset="0"/>
                <a:cs typeface="Arial" pitchFamily="34" charset="0"/>
              </a:rPr>
              <a:t>из великих русских художников это было доступно в высокой степени.</a:t>
            </a: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Он </a:t>
            </a:r>
            <a:r>
              <a:rPr lang="ru-RU" dirty="0">
                <a:latin typeface="Arial" pitchFamily="34" charset="0"/>
                <a:ea typeface="Calibri" pitchFamily="34" charset="0"/>
                <a:cs typeface="Arial" pitchFamily="34" charset="0"/>
              </a:rPr>
              <a:t>был любимейшим учеником </a:t>
            </a:r>
            <a:r>
              <a:rPr lang="ru-RU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Саврасова</a:t>
            </a:r>
            <a:r>
              <a:rPr lang="ru-RU" dirty="0">
                <a:latin typeface="Arial" pitchFamily="34" charset="0"/>
                <a:ea typeface="Calibri" pitchFamily="34" charset="0"/>
                <a:cs typeface="Arial" pitchFamily="34" charset="0"/>
              </a:rPr>
              <a:t>, но из училища его выпустили всего лишь с дипломом учителя чистописания. Полиция дважды выдворяла его из Москвы (как не имеющего «права жительства») – не только когда был студентом, но даже тогда, когда его картины известны были уже во всех концах России. </a:t>
            </a: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Судьба </a:t>
            </a:r>
            <a:r>
              <a:rPr lang="ru-RU" dirty="0">
                <a:latin typeface="Arial" pitchFamily="34" charset="0"/>
                <a:ea typeface="Calibri" pitchFamily="34" charset="0"/>
                <a:cs typeface="Arial" pitchFamily="34" charset="0"/>
              </a:rPr>
              <a:t>не баловала его ни крепким здоровьем, ни простыми житейскими радостями. Он был одинок и несчастлив даже в недолгие годы достатка и славы.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dirty="0">
                <a:latin typeface="Arial" pitchFamily="34" charset="0"/>
                <a:ea typeface="Calibri" pitchFamily="34" charset="0"/>
                <a:cs typeface="Arial" pitchFamily="34" charset="0"/>
              </a:rPr>
              <a:t>Назовите имя художника.</a:t>
            </a:r>
            <a:r>
              <a:rPr lang="ru-RU" dirty="0">
                <a:latin typeface="Arial" pitchFamily="34" charset="0"/>
                <a:cs typeface="Arial" pitchFamily="34" charset="0"/>
              </a:rPr>
              <a:t>      </a:t>
            </a:r>
          </a:p>
          <a:p>
            <a:endParaRPr lang="ru-RU" dirty="0"/>
          </a:p>
        </p:txBody>
      </p:sp>
      <p:sp>
        <p:nvSpPr>
          <p:cNvPr id="5" name="Выноска-облако 4">
            <a:hlinkClick r:id="rId2" action="ppaction://hlinksldjump"/>
          </p:cNvPr>
          <p:cNvSpPr/>
          <p:nvPr/>
        </p:nvSpPr>
        <p:spPr>
          <a:xfrm>
            <a:off x="7524328" y="5733256"/>
            <a:ext cx="820513" cy="697282"/>
          </a:xfrm>
          <a:prstGeom prst="cloudCallou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4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Левитан Исаак Ильич </a:t>
            </a:r>
            <a:r>
              <a:rPr lang="ru-RU" dirty="0" smtClean="0"/>
              <a:t>(</a:t>
            </a:r>
            <a:r>
              <a:rPr lang="ru-RU" dirty="0"/>
              <a:t>1861-1900)</a:t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5" y="1289379"/>
            <a:ext cx="3829192" cy="4790746"/>
          </a:xfrm>
        </p:spPr>
      </p:pic>
      <p:sp>
        <p:nvSpPr>
          <p:cNvPr id="5" name="Выноска-облако 4">
            <a:hlinkClick r:id="rId3" action="ppaction://hlinksldjump"/>
          </p:cNvPr>
          <p:cNvSpPr/>
          <p:nvPr/>
        </p:nvSpPr>
        <p:spPr>
          <a:xfrm>
            <a:off x="7524328" y="5733256"/>
            <a:ext cx="820513" cy="697282"/>
          </a:xfrm>
          <a:prstGeom prst="cloudCallou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221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79512" y="260648"/>
            <a:ext cx="8784976" cy="6408712"/>
          </a:xfrm>
        </p:spPr>
        <p:txBody>
          <a:bodyPr>
            <a:normAutofit fontScale="85000" lnSpcReduction="20000"/>
          </a:bodyPr>
          <a:lstStyle/>
          <a:p>
            <a:pPr marL="0" lvl="0" indent="0" algn="just">
              <a:buNone/>
            </a:pPr>
            <a:r>
              <a:rPr lang="ru-RU" dirty="0">
                <a:latin typeface="Arial" pitchFamily="34" charset="0"/>
                <a:cs typeface="Arial" pitchFamily="34" charset="0"/>
              </a:rPr>
              <a:t>До глубокой старости дожил художник и до последнего дня своей жизни не выпускал кисти из рук. Ни возраст, ни болезни не могли заставить его отказаться от любимой работы. 	</a:t>
            </a:r>
          </a:p>
          <a:p>
            <a:pPr marL="0" lvl="0" indent="0" algn="just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Когда </a:t>
            </a:r>
            <a:r>
              <a:rPr lang="ru-RU" dirty="0">
                <a:latin typeface="Arial" pitchFamily="34" charset="0"/>
                <a:cs typeface="Arial" pitchFamily="34" charset="0"/>
              </a:rPr>
              <a:t>художнику было за пятьдесят, у него стала сохнуть правая рука. Он был в расцвете своего дарования, не мог бросить живопись, не выполнив своих замыслов. Пришлось учиться писать левой рукой, для чего он сделал привесную палитру: прикреплял ее к поясу на ремнях. Именно в эти годы он создал замечательные картины, изобразил десятки царских сановников и каждому из них дал яркую и беспощадную характеристику. Глядя сегодня на его творение, трудно даже поверить, что огромное полотно, великолепное по краскам и яркое по образам, престарелый художник писал левой рукой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!</a:t>
            </a:r>
          </a:p>
          <a:p>
            <a:pPr marL="0" lvl="0" indent="0" algn="just">
              <a:buNone/>
            </a:pPr>
            <a:endParaRPr lang="ru-RU" dirty="0">
              <a:latin typeface="Arial" pitchFamily="34" charset="0"/>
              <a:cs typeface="Arial" pitchFamily="34" charset="0"/>
            </a:endParaRPr>
          </a:p>
          <a:p>
            <a:pPr marL="0" lvl="0" indent="0" algn="just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Назовите имя этого художника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5" name="Выноска-облако 4">
            <a:hlinkClick r:id="rId2" action="ppaction://hlinksldjump"/>
          </p:cNvPr>
          <p:cNvSpPr/>
          <p:nvPr/>
        </p:nvSpPr>
        <p:spPr>
          <a:xfrm>
            <a:off x="7524328" y="5733256"/>
            <a:ext cx="820513" cy="697282"/>
          </a:xfrm>
          <a:prstGeom prst="cloudCallou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80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>Репин Илья Ефимович  (1884-1930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765" y="1554163"/>
            <a:ext cx="4068869" cy="4525962"/>
          </a:xfrm>
        </p:spPr>
      </p:pic>
      <p:sp>
        <p:nvSpPr>
          <p:cNvPr id="5" name="Выноска-облако 4">
            <a:hlinkClick r:id="rId3" action="ppaction://hlinksldjump"/>
          </p:cNvPr>
          <p:cNvSpPr/>
          <p:nvPr/>
        </p:nvSpPr>
        <p:spPr>
          <a:xfrm>
            <a:off x="7524328" y="5733256"/>
            <a:ext cx="820513" cy="697282"/>
          </a:xfrm>
          <a:prstGeom prst="cloudCallou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38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Леонид Волынский. Лицо времени. </a:t>
            </a:r>
            <a:r>
              <a:rPr lang="ru-RU" dirty="0" smtClean="0"/>
              <a:t>Книга </a:t>
            </a:r>
            <a:r>
              <a:rPr lang="ru-RU" dirty="0"/>
              <a:t>о русских художниках</a:t>
            </a:r>
            <a:r>
              <a:rPr lang="ru-RU" dirty="0" smtClean="0"/>
              <a:t>. Издательство </a:t>
            </a:r>
            <a:r>
              <a:rPr lang="ru-RU" dirty="0"/>
              <a:t>«Детская литература», 1971 г.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631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 тур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4716917"/>
              </p:ext>
            </p:extLst>
          </p:nvPr>
        </p:nvGraphicFramePr>
        <p:xfrm>
          <a:off x="107504" y="2204864"/>
          <a:ext cx="8856984" cy="3240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8472"/>
                <a:gridCol w="936104"/>
                <a:gridCol w="936104"/>
                <a:gridCol w="936104"/>
                <a:gridCol w="936104"/>
                <a:gridCol w="864096"/>
              </a:tblGrid>
              <a:tr h="15339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ru-RU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Black" pitchFamily="34" charset="0"/>
                          <a:ea typeface="+mn-ea"/>
                          <a:cs typeface="+mn-cs"/>
                        </a:rPr>
                        <a:t>Мастерская художника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063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2800" dirty="0" smtClean="0">
                          <a:latin typeface="Arial Black" pitchFamily="34" charset="0"/>
                        </a:rPr>
                        <a:t>Жанры изобразительного искусства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" name="Скругленный прямоугольник 7">
            <a:hlinkClick r:id="rId2" action="ppaction://hlinksldjump"/>
          </p:cNvPr>
          <p:cNvSpPr/>
          <p:nvPr/>
        </p:nvSpPr>
        <p:spPr>
          <a:xfrm>
            <a:off x="4499992" y="2492896"/>
            <a:ext cx="720080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1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>
            <a:hlinkClick r:id="rId3" action="ppaction://hlinksldjump"/>
          </p:cNvPr>
          <p:cNvSpPr/>
          <p:nvPr/>
        </p:nvSpPr>
        <p:spPr>
          <a:xfrm>
            <a:off x="5443767" y="2492896"/>
            <a:ext cx="720080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4000" b="1" dirty="0" smtClean="0">
                <a:solidFill>
                  <a:prstClr val="white"/>
                </a:solidFill>
              </a:rPr>
              <a:t>2</a:t>
            </a:r>
            <a:endParaRPr lang="ru-RU" sz="4000" b="1" dirty="0">
              <a:solidFill>
                <a:prstClr val="white"/>
              </a:solidFill>
            </a:endParaRPr>
          </a:p>
        </p:txBody>
      </p:sp>
      <p:sp>
        <p:nvSpPr>
          <p:cNvPr id="10" name="Скругленный прямоугольник 9">
            <a:hlinkClick r:id="rId4" action="ppaction://hlinksldjump"/>
          </p:cNvPr>
          <p:cNvSpPr/>
          <p:nvPr/>
        </p:nvSpPr>
        <p:spPr>
          <a:xfrm>
            <a:off x="6402110" y="2492896"/>
            <a:ext cx="720080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4000" b="1" dirty="0" smtClean="0">
                <a:solidFill>
                  <a:prstClr val="white"/>
                </a:solidFill>
              </a:rPr>
              <a:t>3</a:t>
            </a:r>
            <a:endParaRPr lang="ru-RU" sz="4000" b="1" dirty="0">
              <a:solidFill>
                <a:prstClr val="white"/>
              </a:solidFill>
            </a:endParaRPr>
          </a:p>
        </p:txBody>
      </p:sp>
      <p:sp>
        <p:nvSpPr>
          <p:cNvPr id="11" name="Скругленный прямоугольник 10">
            <a:hlinkClick r:id="rId5" action="ppaction://hlinksldjump"/>
          </p:cNvPr>
          <p:cNvSpPr/>
          <p:nvPr/>
        </p:nvSpPr>
        <p:spPr>
          <a:xfrm>
            <a:off x="7308304" y="2492896"/>
            <a:ext cx="720080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4000" b="1" dirty="0" smtClean="0">
                <a:solidFill>
                  <a:prstClr val="white"/>
                </a:solidFill>
              </a:rPr>
              <a:t>4</a:t>
            </a:r>
            <a:endParaRPr lang="ru-RU" sz="4000" b="1" dirty="0">
              <a:solidFill>
                <a:prstClr val="white"/>
              </a:solidFill>
            </a:endParaRPr>
          </a:p>
        </p:txBody>
      </p:sp>
      <p:sp>
        <p:nvSpPr>
          <p:cNvPr id="12" name="Скругленный прямоугольник 11">
            <a:hlinkClick r:id="rId6" action="ppaction://hlinksldjump"/>
          </p:cNvPr>
          <p:cNvSpPr/>
          <p:nvPr/>
        </p:nvSpPr>
        <p:spPr>
          <a:xfrm>
            <a:off x="8250832" y="2492896"/>
            <a:ext cx="720080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4000" b="1" dirty="0" smtClean="0">
                <a:solidFill>
                  <a:prstClr val="white"/>
                </a:solidFill>
              </a:rPr>
              <a:t>5</a:t>
            </a:r>
            <a:endParaRPr lang="ru-RU" sz="4000" b="1" dirty="0">
              <a:solidFill>
                <a:prstClr val="white"/>
              </a:solidFill>
            </a:endParaRPr>
          </a:p>
        </p:txBody>
      </p:sp>
      <p:sp>
        <p:nvSpPr>
          <p:cNvPr id="13" name="Скругленный прямоугольник 12">
            <a:hlinkClick r:id="rId7" action="ppaction://hlinksldjump"/>
          </p:cNvPr>
          <p:cNvSpPr/>
          <p:nvPr/>
        </p:nvSpPr>
        <p:spPr>
          <a:xfrm>
            <a:off x="4519317" y="4077072"/>
            <a:ext cx="720080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4000" b="1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14" name="Скругленный прямоугольник 13">
            <a:hlinkClick r:id="rId8" action="ppaction://hlinksldjump"/>
          </p:cNvPr>
          <p:cNvSpPr/>
          <p:nvPr/>
        </p:nvSpPr>
        <p:spPr>
          <a:xfrm>
            <a:off x="5474746" y="4077072"/>
            <a:ext cx="720080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4000" b="1" dirty="0" smtClean="0">
                <a:solidFill>
                  <a:prstClr val="white"/>
                </a:solidFill>
              </a:rPr>
              <a:t>2</a:t>
            </a:r>
            <a:endParaRPr lang="ru-RU" sz="4000" b="1" dirty="0">
              <a:solidFill>
                <a:prstClr val="white"/>
              </a:solidFill>
            </a:endParaRPr>
          </a:p>
        </p:txBody>
      </p:sp>
      <p:sp>
        <p:nvSpPr>
          <p:cNvPr id="15" name="Скругленный прямоугольник 14">
            <a:hlinkClick r:id="rId9" action="ppaction://hlinksldjump"/>
          </p:cNvPr>
          <p:cNvSpPr/>
          <p:nvPr/>
        </p:nvSpPr>
        <p:spPr>
          <a:xfrm>
            <a:off x="6402110" y="4077072"/>
            <a:ext cx="720080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4000" b="1" dirty="0">
                <a:solidFill>
                  <a:prstClr val="white"/>
                </a:solidFill>
              </a:rPr>
              <a:t>3</a:t>
            </a:r>
          </a:p>
        </p:txBody>
      </p:sp>
      <p:sp>
        <p:nvSpPr>
          <p:cNvPr id="16" name="Скругленный прямоугольник 15">
            <a:hlinkClick r:id="rId10" action="ppaction://hlinksldjump"/>
          </p:cNvPr>
          <p:cNvSpPr/>
          <p:nvPr/>
        </p:nvSpPr>
        <p:spPr>
          <a:xfrm>
            <a:off x="7308304" y="4067588"/>
            <a:ext cx="720080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4000" b="1" dirty="0">
                <a:solidFill>
                  <a:prstClr val="white"/>
                </a:solidFill>
              </a:rPr>
              <a:t>4</a:t>
            </a:r>
          </a:p>
        </p:txBody>
      </p:sp>
      <p:sp>
        <p:nvSpPr>
          <p:cNvPr id="17" name="Скругленный прямоугольник 16">
            <a:hlinkClick r:id="rId11" action="ppaction://hlinksldjump"/>
          </p:cNvPr>
          <p:cNvSpPr/>
          <p:nvPr/>
        </p:nvSpPr>
        <p:spPr>
          <a:xfrm>
            <a:off x="8225858" y="4054090"/>
            <a:ext cx="720080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4000" b="1" dirty="0">
                <a:solidFill>
                  <a:prstClr val="white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453223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 тур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2101535"/>
              </p:ext>
            </p:extLst>
          </p:nvPr>
        </p:nvGraphicFramePr>
        <p:xfrm>
          <a:off x="304800" y="2227160"/>
          <a:ext cx="8686800" cy="3179967"/>
        </p:xfrm>
        <a:graphic>
          <a:graphicData uri="http://schemas.openxmlformats.org/drawingml/2006/table">
            <a:tbl>
              <a:tblPr firstRow="1" bandRow="1"/>
              <a:tblGrid>
                <a:gridCol w="4161713"/>
                <a:gridCol w="919304"/>
                <a:gridCol w="919304"/>
                <a:gridCol w="919304"/>
                <a:gridCol w="919304"/>
                <a:gridCol w="847871"/>
              </a:tblGrid>
              <a:tr h="1505421">
                <a:tc>
                  <a:txBody>
                    <a:bodyPr/>
                    <a:lstStyle/>
                    <a:p>
                      <a:pPr marL="0" marR="0" indent="0" algn="l" rtl="0" eaLnBrk="1" fontAlgn="auto" latinLnBrk="0" hangingPunct="1">
                        <a:spcBef>
                          <a:spcPts val="672"/>
                        </a:spcBef>
                        <a:spcAft>
                          <a:spcPts val="0"/>
                        </a:spcAft>
                      </a:pPr>
                      <a:endParaRPr lang="ru-RU" sz="2700" b="0" i="0" u="none" strike="noStrike" kern="1200" spc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/>
                      </a:endParaRPr>
                    </a:p>
                    <a:p>
                      <a:pPr marL="0" marR="0" indent="0" algn="l" rtl="0" eaLnBrk="1" fontAlgn="auto" latinLnBrk="0" hangingPunct="1">
                        <a:spcBef>
                          <a:spcPts val="672"/>
                        </a:spcBef>
                        <a:spcAft>
                          <a:spcPts val="0"/>
                        </a:spcAft>
                      </a:pPr>
                      <a:r>
                        <a:rPr lang="ru-RU" sz="2700" b="0" i="0" u="none" strike="noStrike" kern="1200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Художники шутят</a:t>
                      </a:r>
                      <a:endParaRPr lang="ru-RU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89735" marR="89735" marT="44867" marB="4486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89735" marR="89735" marT="44867" marB="4486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b="0" i="0" u="none" strike="noStrike">
                        <a:effectLst/>
                        <a:latin typeface="Arial"/>
                      </a:endParaRPr>
                    </a:p>
                  </a:txBody>
                  <a:tcPr marL="89735" marR="89735" marT="44867" marB="4486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b="0" i="0" u="none" strike="noStrike">
                        <a:effectLst/>
                        <a:latin typeface="Arial"/>
                      </a:endParaRPr>
                    </a:p>
                  </a:txBody>
                  <a:tcPr marL="89735" marR="89735" marT="44867" marB="4486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b="0" i="0" u="none" strike="noStrike">
                        <a:effectLst/>
                        <a:latin typeface="Arial"/>
                      </a:endParaRPr>
                    </a:p>
                  </a:txBody>
                  <a:tcPr marL="89735" marR="89735" marT="44867" marB="4486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b="0" i="0" u="none" strike="noStrike">
                        <a:effectLst/>
                        <a:latin typeface="Arial"/>
                      </a:endParaRPr>
                    </a:p>
                  </a:txBody>
                  <a:tcPr marL="89735" marR="89735" marT="44867" marB="4486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4546">
                <a:tc>
                  <a:txBody>
                    <a:bodyPr/>
                    <a:lstStyle/>
                    <a:p>
                      <a:pPr marL="0" marR="0" indent="0" algn="l" rtl="0" eaLnBrk="1" fontAlgn="auto" latinLnBrk="0" hangingPunct="1">
                        <a:spcBef>
                          <a:spcPts val="672"/>
                        </a:spcBef>
                        <a:spcAft>
                          <a:spcPts val="0"/>
                        </a:spcAft>
                      </a:pPr>
                      <a:r>
                        <a:rPr lang="ru-RU" sz="27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Художники и их произведения</a:t>
                      </a:r>
                      <a:endParaRPr lang="ru-RU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89735" marR="89735" marT="44867" marB="4486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b="0" i="0" u="none" strike="noStrike">
                        <a:effectLst/>
                        <a:latin typeface="Arial"/>
                      </a:endParaRPr>
                    </a:p>
                  </a:txBody>
                  <a:tcPr marL="89735" marR="89735" marT="44867" marB="4486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b="0" i="0" u="none" strike="noStrike">
                        <a:effectLst/>
                        <a:latin typeface="Arial"/>
                      </a:endParaRPr>
                    </a:p>
                  </a:txBody>
                  <a:tcPr marL="89735" marR="89735" marT="44867" marB="4486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b="0" i="0" u="none" strike="noStrike">
                        <a:effectLst/>
                        <a:latin typeface="Arial"/>
                      </a:endParaRPr>
                    </a:p>
                  </a:txBody>
                  <a:tcPr marL="89735" marR="89735" marT="44867" marB="4486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b="0" i="0" u="none" strike="noStrike">
                        <a:effectLst/>
                        <a:latin typeface="Arial"/>
                      </a:endParaRPr>
                    </a:p>
                  </a:txBody>
                  <a:tcPr marL="89735" marR="89735" marT="44867" marB="4486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89735" marR="89735" marT="44867" marB="4486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Скругленный прямоугольник 4">
            <a:hlinkClick r:id="rId2" action="ppaction://hlinksldjump"/>
          </p:cNvPr>
          <p:cNvSpPr/>
          <p:nvPr/>
        </p:nvSpPr>
        <p:spPr>
          <a:xfrm>
            <a:off x="4624505" y="2564904"/>
            <a:ext cx="720080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2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4624505" y="4005064"/>
            <a:ext cx="720080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2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>
            <a:hlinkClick r:id="rId4" action="ppaction://hlinksldjump"/>
          </p:cNvPr>
          <p:cNvSpPr/>
          <p:nvPr/>
        </p:nvSpPr>
        <p:spPr>
          <a:xfrm>
            <a:off x="5508104" y="4005064"/>
            <a:ext cx="720080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4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8" name="Скругленный прямоугольник 7">
            <a:hlinkClick r:id="rId5" action="ppaction://hlinksldjump"/>
          </p:cNvPr>
          <p:cNvSpPr/>
          <p:nvPr/>
        </p:nvSpPr>
        <p:spPr>
          <a:xfrm>
            <a:off x="5479860" y="2564904"/>
            <a:ext cx="720080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4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>
            <a:hlinkClick r:id="rId6" action="ppaction://hlinksldjump"/>
          </p:cNvPr>
          <p:cNvSpPr/>
          <p:nvPr/>
        </p:nvSpPr>
        <p:spPr>
          <a:xfrm>
            <a:off x="6372200" y="2564904"/>
            <a:ext cx="720080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6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>
            <a:hlinkClick r:id="rId7" action="ppaction://hlinksldjump"/>
          </p:cNvPr>
          <p:cNvSpPr/>
          <p:nvPr/>
        </p:nvSpPr>
        <p:spPr>
          <a:xfrm>
            <a:off x="6393191" y="4005064"/>
            <a:ext cx="720080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6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1" name="Скругленный прямоугольник 10">
            <a:hlinkClick r:id="rId8" action="ppaction://hlinksldjump"/>
          </p:cNvPr>
          <p:cNvSpPr/>
          <p:nvPr/>
        </p:nvSpPr>
        <p:spPr>
          <a:xfrm>
            <a:off x="7308304" y="4005064"/>
            <a:ext cx="720080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8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2" name="Скругленный прямоугольник 11">
            <a:hlinkClick r:id="rId9" action="ppaction://hlinksldjump"/>
          </p:cNvPr>
          <p:cNvSpPr/>
          <p:nvPr/>
        </p:nvSpPr>
        <p:spPr>
          <a:xfrm>
            <a:off x="7308304" y="2564904"/>
            <a:ext cx="720080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8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3" name="Скругленный прямоугольник 12">
            <a:hlinkClick r:id="rId10" action="ppaction://hlinksldjump"/>
          </p:cNvPr>
          <p:cNvSpPr/>
          <p:nvPr/>
        </p:nvSpPr>
        <p:spPr>
          <a:xfrm>
            <a:off x="8244408" y="2564904"/>
            <a:ext cx="720080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10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4" name="Скругленный прямоугольник 13">
            <a:hlinkClick r:id="rId11" action="ppaction://hlinksldjump"/>
          </p:cNvPr>
          <p:cNvSpPr/>
          <p:nvPr/>
        </p:nvSpPr>
        <p:spPr>
          <a:xfrm>
            <a:off x="8244408" y="4005064"/>
            <a:ext cx="720080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10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717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Суперигра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трелка вправо 2">
            <a:hlinkClick r:id="rId2" action="ppaction://hlinksldjump"/>
          </p:cNvPr>
          <p:cNvSpPr/>
          <p:nvPr/>
        </p:nvSpPr>
        <p:spPr>
          <a:xfrm>
            <a:off x="7967415" y="1772816"/>
            <a:ext cx="43204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>
            <a:hlinkClick r:id="rId3" action="ppaction://hlinksldjump"/>
          </p:cNvPr>
          <p:cNvSpPr/>
          <p:nvPr/>
        </p:nvSpPr>
        <p:spPr>
          <a:xfrm>
            <a:off x="7967415" y="2511811"/>
            <a:ext cx="43204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>
            <a:hlinkClick r:id="rId4" action="ppaction://hlinksldjump"/>
          </p:cNvPr>
          <p:cNvSpPr/>
          <p:nvPr/>
        </p:nvSpPr>
        <p:spPr>
          <a:xfrm>
            <a:off x="7967415" y="3248980"/>
            <a:ext cx="43204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>
            <a:hlinkClick r:id="rId5" action="ppaction://hlinksldjump"/>
          </p:cNvPr>
          <p:cNvSpPr/>
          <p:nvPr/>
        </p:nvSpPr>
        <p:spPr>
          <a:xfrm>
            <a:off x="7999640" y="3969060"/>
            <a:ext cx="43204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>
            <a:hlinkClick r:id="rId6" action="ppaction://hlinksldjump"/>
          </p:cNvPr>
          <p:cNvSpPr/>
          <p:nvPr/>
        </p:nvSpPr>
        <p:spPr>
          <a:xfrm>
            <a:off x="7999640" y="4725144"/>
            <a:ext cx="43204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926750" y="1664804"/>
            <a:ext cx="403244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Болезнь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932217" y="2403799"/>
            <a:ext cx="4016047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Денди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932216" y="3140968"/>
            <a:ext cx="4016047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Уйти со </a:t>
            </a:r>
            <a:r>
              <a:rPr lang="ru-RU" sz="2400" b="1" dirty="0" smtClean="0">
                <a:solidFill>
                  <a:schemeClr val="tx1"/>
                </a:solidFill>
              </a:rPr>
              <a:t>сцены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910369" y="3861048"/>
            <a:ext cx="4021512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«Без права жительства</a:t>
            </a:r>
            <a:r>
              <a:rPr lang="ru-RU" sz="2400" b="1" dirty="0" smtClean="0">
                <a:solidFill>
                  <a:schemeClr val="tx1"/>
                </a:solidFill>
              </a:rPr>
              <a:t>»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932217" y="4617132"/>
            <a:ext cx="401604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Левша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389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2492896"/>
            <a:ext cx="8686800" cy="841248"/>
          </a:xfrm>
        </p:spPr>
        <p:txBody>
          <a:bodyPr/>
          <a:lstStyle/>
          <a:p>
            <a:pPr algn="ctr"/>
            <a:r>
              <a:rPr lang="ru-RU" dirty="0" smtClean="0"/>
              <a:t>Подведем итоги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825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492896"/>
            <a:ext cx="8686800" cy="841248"/>
          </a:xfrm>
        </p:spPr>
        <p:txBody>
          <a:bodyPr/>
          <a:lstStyle/>
          <a:p>
            <a:pPr algn="ctr"/>
            <a:r>
              <a:rPr lang="ru-RU" dirty="0" smtClean="0"/>
              <a:t>Спасибо за игру!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584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885950" y="765175"/>
            <a:ext cx="7258050" cy="5360988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</a:rPr>
              <a:t>Если ты его отточишь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</a:rPr>
              <a:t>Нарисуешь всё что хочешь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</a:rPr>
              <a:t>Солнце, море, горы, пляж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</a:rPr>
              <a:t>Что же это </a:t>
            </a:r>
            <a:r>
              <a:rPr lang="ru-RU" dirty="0" smtClean="0">
                <a:solidFill>
                  <a:srgbClr val="000000"/>
                </a:solidFill>
              </a:rPr>
              <a:t>?</a:t>
            </a:r>
            <a:endParaRPr lang="ru-RU" dirty="0">
              <a:solidFill>
                <a:srgbClr val="000000"/>
              </a:solidFill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6837">
            <a:off x="5167209" y="2589481"/>
            <a:ext cx="2438405" cy="3456439"/>
          </a:xfrm>
          <a:prstGeom prst="rect">
            <a:avLst/>
          </a:prstGeom>
        </p:spPr>
      </p:pic>
      <p:sp>
        <p:nvSpPr>
          <p:cNvPr id="5" name="Выноска-облако 4">
            <a:hlinkClick r:id="rId3" action="ppaction://hlinksldjump"/>
          </p:cNvPr>
          <p:cNvSpPr/>
          <p:nvPr/>
        </p:nvSpPr>
        <p:spPr>
          <a:xfrm>
            <a:off x="7524328" y="5733256"/>
            <a:ext cx="820513" cy="697282"/>
          </a:xfrm>
          <a:prstGeom prst="cloudCallou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3131840" y="4725144"/>
            <a:ext cx="1229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Карандаш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9940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627</TotalTime>
  <Words>1325</Words>
  <Application>Microsoft Office PowerPoint</Application>
  <PresentationFormat>Экран (4:3)</PresentationFormat>
  <Paragraphs>183</Paragraphs>
  <Slides>39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Трек</vt:lpstr>
      <vt:lpstr>Интерактивная игра «Веселая палитра»</vt:lpstr>
      <vt:lpstr>Цель игры</vt:lpstr>
      <vt:lpstr>Правила игры</vt:lpstr>
      <vt:lpstr>1 тур</vt:lpstr>
      <vt:lpstr>2 тур</vt:lpstr>
      <vt:lpstr>Суперигра</vt:lpstr>
      <vt:lpstr>Подведем итоги</vt:lpstr>
      <vt:lpstr>Спасибо за игру!</vt:lpstr>
      <vt:lpstr>Презентация PowerPoint</vt:lpstr>
      <vt:lpstr>Презентация PowerPoint</vt:lpstr>
      <vt:lpstr>Презентация PowerPoint</vt:lpstr>
      <vt:lpstr>Презентация PowerPoint</vt:lpstr>
      <vt:lpstr>Х2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Х2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Брюлов карл Павлович (1799-1852)  </vt:lpstr>
      <vt:lpstr>Презентация PowerPoint</vt:lpstr>
      <vt:lpstr>Васильев Федор Александрович (1850-1873)</vt:lpstr>
      <vt:lpstr>Презентация PowerPoint</vt:lpstr>
      <vt:lpstr>Куинджи Архип Иванович (1842-1910) </vt:lpstr>
      <vt:lpstr>Презентация PowerPoint</vt:lpstr>
      <vt:lpstr>Левитан Исаак Ильич (1861-1900) </vt:lpstr>
      <vt:lpstr>Презентация PowerPoint</vt:lpstr>
      <vt:lpstr>Репин Илья Ефимович  (1884-1930)</vt:lpstr>
      <vt:lpstr>Источники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Интерактивная игра «Веселая палитра»</dc:title>
  <dc:creator>Пользователь</dc:creator>
  <cp:lastModifiedBy>Computer</cp:lastModifiedBy>
  <cp:revision>59</cp:revision>
  <dcterms:created xsi:type="dcterms:W3CDTF">2020-07-01T09:42:46Z</dcterms:created>
  <dcterms:modified xsi:type="dcterms:W3CDTF">2021-09-01T16:15:13Z</dcterms:modified>
</cp:coreProperties>
</file>