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12.03.24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12.03.24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12.03.24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12.03.24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12.03.24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12.03.24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12.03.24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12.03.24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12.03.24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12.03.24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12.03.24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вт 12.03.24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i="1" dirty="0">
                <a:solidFill>
                  <a:srgbClr val="C00000"/>
                </a:solidFill>
              </a:rPr>
              <a:t>Береги землю родимую как мать любимую</a:t>
            </a:r>
            <a:endParaRPr lang="ru-RU" sz="5400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25838" y="4365104"/>
            <a:ext cx="5398690" cy="2063080"/>
          </a:xfrm>
        </p:spPr>
        <p:txBody>
          <a:bodyPr>
            <a:normAutofit fontScale="47500" lnSpcReduction="20000"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Муниципальное общеобразовательное учреждение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i="1" dirty="0">
                <a:solidFill>
                  <a:schemeClr val="tx1"/>
                </a:solidFill>
              </a:rPr>
              <a:t>«Вепревская основная общеобразовательная школа им.Ф.В.Морина»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разработка </a:t>
            </a:r>
            <a:r>
              <a:rPr lang="ru-RU" b="1" i="1" dirty="0">
                <a:solidFill>
                  <a:schemeClr val="tx1"/>
                </a:solidFill>
              </a:rPr>
              <a:t>урока по основам духовно-нравственной культуры народов </a:t>
            </a:r>
            <a:r>
              <a:rPr lang="ru-RU" b="1" i="1" dirty="0" smtClean="0">
                <a:solidFill>
                  <a:schemeClr val="tx1"/>
                </a:solidFill>
              </a:rPr>
              <a:t>России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5 </a:t>
            </a:r>
            <a:r>
              <a:rPr lang="ru-RU" dirty="0">
                <a:solidFill>
                  <a:schemeClr val="tx1"/>
                </a:solidFill>
              </a:rPr>
              <a:t>класс, урок № </a:t>
            </a:r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</a:rPr>
              <a:t>Сидоровская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Е.С., учитель ОДНКНР </a:t>
            </a:r>
          </a:p>
          <a:p>
            <a:r>
              <a:rPr lang="ru-RU" dirty="0">
                <a:solidFill>
                  <a:schemeClr val="tx1"/>
                </a:solidFill>
              </a:rPr>
              <a:t>д. Вепрь, </a:t>
            </a:r>
            <a:r>
              <a:rPr lang="ru-RU" dirty="0" err="1">
                <a:solidFill>
                  <a:schemeClr val="tx1"/>
                </a:solidFill>
              </a:rPr>
              <a:t>Сонковский</a:t>
            </a:r>
            <a:r>
              <a:rPr lang="ru-RU" dirty="0">
                <a:solidFill>
                  <a:schemeClr val="tx1"/>
                </a:solidFill>
              </a:rPr>
              <a:t> район</a:t>
            </a:r>
          </a:p>
          <a:p>
            <a:r>
              <a:rPr lang="ru-RU" dirty="0">
                <a:solidFill>
                  <a:schemeClr val="tx1"/>
                </a:solidFill>
              </a:rPr>
              <a:t>2023 г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354388"/>
            <a:ext cx="338137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86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Добрыня Никитич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50" y="1600200"/>
            <a:ext cx="6637099" cy="4525963"/>
          </a:xfrm>
        </p:spPr>
      </p:pic>
    </p:spTree>
    <p:extLst>
      <p:ext uri="{BB962C8B-B14F-4D97-AF65-F5344CB8AC3E}">
        <p14:creationId xmlns:p14="http://schemas.microsoft.com/office/powerpoint/2010/main" val="1522652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C00000"/>
                </a:solidFill>
              </a:rPr>
              <a:t>В.М.Васнецов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>
                <a:solidFill>
                  <a:srgbClr val="C00000"/>
                </a:solidFill>
              </a:rPr>
              <a:t>«Богатыри»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70893"/>
            <a:ext cx="7128792" cy="5346595"/>
          </a:xfrm>
        </p:spPr>
      </p:pic>
    </p:spTree>
    <p:extLst>
      <p:ext uri="{BB962C8B-B14F-4D97-AF65-F5344CB8AC3E}">
        <p14:creationId xmlns:p14="http://schemas.microsoft.com/office/powerpoint/2010/main" val="3741284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36104"/>
          </a:xfrm>
        </p:spPr>
        <p:txBody>
          <a:bodyPr>
            <a:noAutofit/>
          </a:bodyPr>
          <a:lstStyle/>
          <a:p>
            <a:pPr lvl="0"/>
            <a:r>
              <a:rPr lang="ru-RU" b="1" i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Богатыри народов </a:t>
            </a:r>
            <a:r>
              <a:rPr lang="ru-RU" b="1" i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России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209735"/>
              </p:ext>
            </p:extLst>
          </p:nvPr>
        </p:nvGraphicFramePr>
        <p:xfrm>
          <a:off x="539552" y="1196752"/>
          <a:ext cx="8064897" cy="5120600"/>
        </p:xfrm>
        <a:graphic>
          <a:graphicData uri="http://schemas.openxmlformats.org/drawingml/2006/table">
            <a:tbl>
              <a:tblPr firstRow="1" firstCol="1" bandRow="1"/>
              <a:tblGrid>
                <a:gridCol w="1614138"/>
                <a:gridCol w="1290648"/>
                <a:gridCol w="1289821"/>
                <a:gridCol w="1289821"/>
                <a:gridCol w="1289821"/>
                <a:gridCol w="1290648"/>
              </a:tblGrid>
              <a:tr h="14630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Имя героя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Нюргун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Боотур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Урал-Батыр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Добрыня Никитич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Алеша Попович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Илья Муромец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Эпос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0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Подвиги и черты характера героя.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970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Рефлексия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/>
              <a:t>Мне </a:t>
            </a:r>
            <a:r>
              <a:rPr lang="ru-RU" b="1" i="1" dirty="0"/>
              <a:t>понравилось...</a:t>
            </a:r>
            <a:endParaRPr lang="ru-RU" b="1" dirty="0"/>
          </a:p>
          <a:p>
            <a:pPr marL="0" indent="0">
              <a:buNone/>
            </a:pPr>
            <a:r>
              <a:rPr lang="ru-RU" b="1" i="1" dirty="0"/>
              <a:t>Мне не понравилось...</a:t>
            </a:r>
            <a:endParaRPr lang="ru-RU" b="1" dirty="0"/>
          </a:p>
          <a:p>
            <a:pPr marL="0" indent="0">
              <a:buNone/>
            </a:pPr>
            <a:r>
              <a:rPr lang="ru-RU" b="1" i="1" dirty="0"/>
              <a:t>Я сегодня узнал...</a:t>
            </a:r>
            <a:endParaRPr lang="ru-RU" b="1" dirty="0"/>
          </a:p>
          <a:p>
            <a:pPr marL="0" indent="0">
              <a:buNone/>
            </a:pPr>
            <a:r>
              <a:rPr lang="ru-RU" b="1" i="1" dirty="0"/>
              <a:t>Я хочу дополнительно узнать...</a:t>
            </a:r>
            <a:endParaRPr lang="ru-RU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221088"/>
            <a:ext cx="1951339" cy="201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66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i="1" dirty="0">
                <a:solidFill>
                  <a:srgbClr val="C00000"/>
                </a:solidFill>
              </a:rPr>
              <a:t>Домашнее задание (по выбору</a:t>
            </a:r>
            <a:r>
              <a:rPr lang="ru-RU" sz="4900" b="1" i="1" dirty="0" smtClean="0">
                <a:solidFill>
                  <a:srgbClr val="C00000"/>
                </a:solidFill>
              </a:rPr>
              <a:t>):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1.Сочинить </a:t>
            </a:r>
            <a:r>
              <a:rPr lang="ru-RU" dirty="0"/>
              <a:t>стихотворение о Родине, о родной природе.</a:t>
            </a:r>
          </a:p>
          <a:p>
            <a:pPr marL="0" indent="0">
              <a:buNone/>
            </a:pPr>
            <a:r>
              <a:rPr lang="ru-RU" dirty="0"/>
              <a:t>2.Написать мини-сочинение на тему: «Моя малая Родина – село…».</a:t>
            </a:r>
          </a:p>
          <a:p>
            <a:pPr marL="0" indent="0">
              <a:buNone/>
            </a:pPr>
            <a:r>
              <a:rPr lang="ru-RU" dirty="0"/>
              <a:t>3.Нарисовать рисунок на тему «Край кудрявых берёз».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688" y="1988840"/>
            <a:ext cx="332504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55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СПАСИБО ЗА РАБОТУ!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i="1" dirty="0">
                <a:solidFill>
                  <a:srgbClr val="C00000"/>
                </a:solidFill>
              </a:rPr>
              <a:t>Родина</a:t>
            </a:r>
            <a:r>
              <a:rPr lang="ru-RU" i="1" dirty="0">
                <a:solidFill>
                  <a:srgbClr val="C00000"/>
                </a:solidFill>
              </a:rPr>
              <a:t/>
            </a:r>
            <a:br>
              <a:rPr lang="ru-RU" i="1" dirty="0">
                <a:solidFill>
                  <a:srgbClr val="C00000"/>
                </a:solidFill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6635080" cy="56886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Если </a:t>
            </a:r>
            <a:r>
              <a:rPr lang="ru-RU" b="1" dirty="0"/>
              <a:t>скажут слово «Родина»,</a:t>
            </a:r>
          </a:p>
          <a:p>
            <a:pPr marL="0" indent="0">
              <a:buNone/>
            </a:pPr>
            <a:r>
              <a:rPr lang="ru-RU" b="1" dirty="0"/>
              <a:t>Сразу в памяти встаёт</a:t>
            </a:r>
          </a:p>
          <a:p>
            <a:pPr marL="0" indent="0">
              <a:buNone/>
            </a:pPr>
            <a:r>
              <a:rPr lang="ru-RU" b="1" dirty="0"/>
              <a:t>Старый дом, в саду смородина,</a:t>
            </a:r>
          </a:p>
          <a:p>
            <a:pPr marL="0" indent="0">
              <a:buNone/>
            </a:pPr>
            <a:r>
              <a:rPr lang="ru-RU" b="1" dirty="0"/>
              <a:t>Толстый тополь у ворот.</a:t>
            </a:r>
          </a:p>
          <a:p>
            <a:pPr marL="0" indent="0">
              <a:buNone/>
            </a:pPr>
            <a:r>
              <a:rPr lang="ru-RU" b="1" dirty="0"/>
              <a:t>У реки берёзка-скромница</a:t>
            </a:r>
          </a:p>
          <a:p>
            <a:pPr marL="0" indent="0">
              <a:buNone/>
            </a:pPr>
            <a:r>
              <a:rPr lang="ru-RU" b="1" dirty="0"/>
              <a:t>И ромашковый бугор…</a:t>
            </a:r>
          </a:p>
          <a:p>
            <a:pPr marL="0" indent="0">
              <a:buNone/>
            </a:pPr>
            <a:r>
              <a:rPr lang="ru-RU" b="1" dirty="0"/>
              <a:t>А другим, наверно, вспомнится</a:t>
            </a:r>
          </a:p>
          <a:p>
            <a:pPr marL="0" indent="0">
              <a:buNone/>
            </a:pPr>
            <a:r>
              <a:rPr lang="ru-RU" b="1" dirty="0"/>
              <a:t>Свой родной московский двор…</a:t>
            </a:r>
          </a:p>
          <a:p>
            <a:pPr marL="0" indent="0">
              <a:buNone/>
            </a:pPr>
            <a:r>
              <a:rPr lang="ru-RU" b="1" dirty="0"/>
              <a:t>В лужах первые кораблики,</a:t>
            </a:r>
          </a:p>
          <a:p>
            <a:pPr marL="0" indent="0">
              <a:buNone/>
            </a:pPr>
            <a:r>
              <a:rPr lang="ru-RU" b="1" dirty="0"/>
              <a:t>Над скакалкой топот ног</a:t>
            </a:r>
          </a:p>
          <a:p>
            <a:pPr marL="0" indent="0">
              <a:buNone/>
            </a:pPr>
            <a:r>
              <a:rPr lang="ru-RU" b="1" dirty="0"/>
              <a:t>И большой соседней фабрики</a:t>
            </a:r>
          </a:p>
          <a:p>
            <a:pPr marL="0" indent="0">
              <a:buNone/>
            </a:pPr>
            <a:r>
              <a:rPr lang="ru-RU" b="1" dirty="0"/>
              <a:t>Громкий радостный гудок.</a:t>
            </a:r>
          </a:p>
          <a:p>
            <a:pPr marL="0" indent="0">
              <a:buNone/>
            </a:pPr>
            <a:r>
              <a:rPr lang="ru-RU" b="1" dirty="0"/>
              <a:t>Или степь от маков красная,</a:t>
            </a:r>
          </a:p>
          <a:p>
            <a:pPr marL="0" indent="0">
              <a:buNone/>
            </a:pPr>
            <a:r>
              <a:rPr lang="ru-RU" b="1" dirty="0"/>
              <a:t>Золотая целина…</a:t>
            </a:r>
          </a:p>
          <a:p>
            <a:pPr marL="0" indent="0">
              <a:buNone/>
            </a:pPr>
            <a:r>
              <a:rPr lang="ru-RU" b="1" dirty="0"/>
              <a:t>Родина бывает разная,</a:t>
            </a:r>
          </a:p>
          <a:p>
            <a:pPr marL="0" indent="0">
              <a:buNone/>
            </a:pPr>
            <a:r>
              <a:rPr lang="ru-RU" b="1" dirty="0"/>
              <a:t>Но у всех она одна!</a:t>
            </a:r>
          </a:p>
          <a:p>
            <a:pPr marL="800100" lvl="2" indent="0">
              <a:buNone/>
            </a:pPr>
            <a:r>
              <a:rPr lang="ru-RU" b="1" dirty="0"/>
              <a:t>Зинаида </a:t>
            </a:r>
            <a:r>
              <a:rPr lang="ru-RU" b="1" dirty="0" smtClean="0"/>
              <a:t>Александрова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2776"/>
            <a:ext cx="3561827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i="1" dirty="0" err="1">
                <a:solidFill>
                  <a:srgbClr val="C00000"/>
                </a:solidFill>
              </a:rPr>
              <a:t>К.Д.Ушинский</a:t>
            </a:r>
            <a:r>
              <a:rPr lang="ru-RU" dirty="0"/>
              <a:t>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3826942"/>
            <a:ext cx="4032448" cy="3031057"/>
          </a:xfrm>
        </p:spPr>
      </p:pic>
      <p:sp>
        <p:nvSpPr>
          <p:cNvPr id="4" name="Прямоугольник 3"/>
          <p:cNvSpPr/>
          <p:nvPr/>
        </p:nvSpPr>
        <p:spPr>
          <a:xfrm>
            <a:off x="315322" y="980728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«</a:t>
            </a:r>
            <a:r>
              <a:rPr lang="ru-RU" sz="2400" b="1" dirty="0"/>
              <a:t>Наше Отечество, наша Родина – матушка Россия. Отечеством мы зовём Россию потому, что в ней жили испокон веку отцы и деды наши. Родиной мы зовем ее потому, что в ней мы родились, в ней говорят родным нам языком и все в ней для нас родное, а матерью – потому, что она вскормила нас своим хлебом, вспоила своими водами, выучила языку, как мать, защищает и бережет нас. Одна у человека мать, одна у него и Родина»</a:t>
            </a:r>
          </a:p>
        </p:txBody>
      </p:sp>
    </p:spTree>
    <p:extLst>
      <p:ext uri="{BB962C8B-B14F-4D97-AF65-F5344CB8AC3E}">
        <p14:creationId xmlns:p14="http://schemas.microsoft.com/office/powerpoint/2010/main" val="3833692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О чем говорят пословицы?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b="1" dirty="0"/>
              <a:t>Человек без родины, что соловей без песни.</a:t>
            </a:r>
          </a:p>
          <a:p>
            <a:pPr lvl="0"/>
            <a:r>
              <a:rPr lang="ru-RU" b="1" dirty="0"/>
              <a:t>Жить – Родине служить.</a:t>
            </a:r>
          </a:p>
          <a:p>
            <a:pPr lvl="0"/>
            <a:r>
              <a:rPr lang="ru-RU" b="1" dirty="0"/>
              <a:t>У чужой еды и вкус чужой.</a:t>
            </a:r>
          </a:p>
          <a:p>
            <a:pPr lvl="0"/>
            <a:r>
              <a:rPr lang="ru-RU" b="1" dirty="0"/>
              <a:t>На родной стороне даже дым сладок.</a:t>
            </a:r>
          </a:p>
          <a:p>
            <a:pPr lvl="0"/>
            <a:r>
              <a:rPr lang="ru-RU" b="1" dirty="0"/>
              <a:t>Смело иди в бой, Родина за тобой.</a:t>
            </a:r>
          </a:p>
          <a:p>
            <a:pPr lvl="0"/>
            <a:r>
              <a:rPr lang="ru-RU" b="1" dirty="0"/>
              <a:t>Родина – мать, умей за нее постоять.</a:t>
            </a:r>
          </a:p>
          <a:p>
            <a:pPr lvl="0"/>
            <a:r>
              <a:rPr lang="ru-RU" b="1" dirty="0"/>
              <a:t>Кто за Родину дерется, тому сила двойная дается.</a:t>
            </a:r>
          </a:p>
          <a:p>
            <a:pPr lvl="0"/>
            <a:r>
              <a:rPr lang="ru-RU" b="1" dirty="0"/>
              <a:t>Если народ един, он непобедим.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049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ru-RU" b="1" i="1" dirty="0" err="1">
                <a:solidFill>
                  <a:srgbClr val="C00000"/>
                </a:solidFill>
              </a:rPr>
              <a:t>Нюргун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Боотур</a:t>
            </a:r>
            <a:r>
              <a:rPr lang="ru-RU" b="1" i="1" dirty="0">
                <a:solidFill>
                  <a:srgbClr val="C00000"/>
                </a:solidFill>
              </a:rPr>
              <a:t> Стремительный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84784"/>
            <a:ext cx="3595409" cy="4927555"/>
          </a:xfrm>
        </p:spPr>
      </p:pic>
    </p:spTree>
    <p:extLst>
      <p:ext uri="{BB962C8B-B14F-4D97-AF65-F5344CB8AC3E}">
        <p14:creationId xmlns:p14="http://schemas.microsoft.com/office/powerpoint/2010/main" val="1849030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Отважное сердце Урал-батыра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319" y="1600200"/>
            <a:ext cx="5779362" cy="4525963"/>
          </a:xfrm>
        </p:spPr>
      </p:pic>
    </p:spTree>
    <p:extLst>
      <p:ext uri="{BB962C8B-B14F-4D97-AF65-F5344CB8AC3E}">
        <p14:creationId xmlns:p14="http://schemas.microsoft.com/office/powerpoint/2010/main" val="4139457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Физкультминутка «Богатыри»</a:t>
            </a:r>
            <a:br>
              <a:rPr lang="ru-RU" b="1" i="1" dirty="0">
                <a:solidFill>
                  <a:srgbClr val="C00000"/>
                </a:solidFill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124744"/>
            <a:ext cx="6635080" cy="54726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Дружно </a:t>
            </a:r>
            <a:r>
              <a:rPr lang="ru-RU" b="1" dirty="0"/>
              <a:t>встали, раз, два, три!</a:t>
            </a:r>
          </a:p>
          <a:p>
            <a:pPr marL="0" indent="0">
              <a:buNone/>
            </a:pPr>
            <a:r>
              <a:rPr lang="ru-RU" b="1" dirty="0"/>
              <a:t>Мы теперь богатыри.</a:t>
            </a:r>
          </a:p>
          <a:p>
            <a:pPr marL="0" indent="0">
              <a:buNone/>
            </a:pPr>
            <a:r>
              <a:rPr lang="ru-RU" b="1" dirty="0"/>
              <a:t>Мы ладонь к глазам приставим,</a:t>
            </a:r>
          </a:p>
          <a:p>
            <a:pPr marL="0" indent="0">
              <a:buNone/>
            </a:pPr>
            <a:r>
              <a:rPr lang="ru-RU" b="1" dirty="0"/>
              <a:t>Ноги крепкие расставим.</a:t>
            </a:r>
          </a:p>
          <a:p>
            <a:pPr marL="0" indent="0">
              <a:buNone/>
            </a:pPr>
            <a:r>
              <a:rPr lang="ru-RU" b="1" dirty="0"/>
              <a:t>Поворачиваясь вправо,</a:t>
            </a:r>
          </a:p>
          <a:p>
            <a:pPr marL="0" indent="0">
              <a:buNone/>
            </a:pPr>
            <a:r>
              <a:rPr lang="ru-RU" b="1" dirty="0"/>
              <a:t>Оглядимся величаво.</a:t>
            </a:r>
          </a:p>
          <a:p>
            <a:pPr marL="0" indent="0">
              <a:buNone/>
            </a:pPr>
            <a:r>
              <a:rPr lang="ru-RU" b="1" dirty="0"/>
              <a:t>И налево надо тоже </a:t>
            </a:r>
          </a:p>
          <a:p>
            <a:pPr marL="0" indent="0">
              <a:buNone/>
            </a:pPr>
            <a:r>
              <a:rPr lang="ru-RU" b="1" dirty="0"/>
              <a:t>Поглядеть из-под ладошек.</a:t>
            </a:r>
          </a:p>
          <a:p>
            <a:pPr marL="0" indent="0">
              <a:buNone/>
            </a:pPr>
            <a:r>
              <a:rPr lang="ru-RU" b="1" dirty="0"/>
              <a:t>И направо, и еще</a:t>
            </a:r>
          </a:p>
          <a:p>
            <a:pPr marL="0" indent="0">
              <a:buNone/>
            </a:pPr>
            <a:r>
              <a:rPr lang="ru-RU" b="1" dirty="0"/>
              <a:t>Через левое плечо.</a:t>
            </a:r>
          </a:p>
          <a:p>
            <a:pPr marL="0" indent="0">
              <a:buNone/>
            </a:pPr>
            <a:r>
              <a:rPr lang="ru-RU" b="1" dirty="0"/>
              <a:t>Мы дозором обошли </a:t>
            </a:r>
          </a:p>
          <a:p>
            <a:pPr marL="0" indent="0">
              <a:buNone/>
            </a:pPr>
            <a:r>
              <a:rPr lang="ru-RU" b="1" dirty="0"/>
              <a:t>Все владения свои.</a:t>
            </a:r>
          </a:p>
          <a:p>
            <a:pPr marL="0" indent="0">
              <a:buNone/>
            </a:pPr>
            <a:r>
              <a:rPr lang="ru-RU" b="1" dirty="0"/>
              <a:t>Все спокойно на пути.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066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Алеша Попович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342833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Илья Муромец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3" y="1248074"/>
            <a:ext cx="3869881" cy="5205262"/>
          </a:xfrm>
        </p:spPr>
      </p:pic>
    </p:spTree>
    <p:extLst>
      <p:ext uri="{BB962C8B-B14F-4D97-AF65-F5344CB8AC3E}">
        <p14:creationId xmlns:p14="http://schemas.microsoft.com/office/powerpoint/2010/main" val="6557862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440</Words>
  <Application>Microsoft Office PowerPoint</Application>
  <PresentationFormat>Экран (4:3)</PresentationFormat>
  <Paragraphs>86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Береги землю родимую как мать любимую</vt:lpstr>
      <vt:lpstr>Родина </vt:lpstr>
      <vt:lpstr>К.Д.Ушинский </vt:lpstr>
      <vt:lpstr>О чем говорят пословицы?</vt:lpstr>
      <vt:lpstr>Нюргун Боотур Стремительный</vt:lpstr>
      <vt:lpstr>Отважное сердце Урал-батыра</vt:lpstr>
      <vt:lpstr>Физкультминутка «Богатыри» </vt:lpstr>
      <vt:lpstr>Алеша Попович</vt:lpstr>
      <vt:lpstr>Илья Муромец</vt:lpstr>
      <vt:lpstr>Добрыня Никитич</vt:lpstr>
      <vt:lpstr>В.М.Васнецов «Богатыри»</vt:lpstr>
      <vt:lpstr> Богатыри народов России</vt:lpstr>
      <vt:lpstr>Рефлексия</vt:lpstr>
      <vt:lpstr>Домашнее задание (по выбору):</vt:lpstr>
      <vt:lpstr>СПАСИБО ЗА РАБОТУ!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Береги землю родимую как мать любимую</dc:title>
  <cp:lastModifiedBy>Пользователь</cp:lastModifiedBy>
  <cp:revision>9</cp:revision>
  <dcterms:modified xsi:type="dcterms:W3CDTF">2024-03-12T11:32:16Z</dcterms:modified>
</cp:coreProperties>
</file>