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54BD7C1-E3CA-4355-9B33-AFA5619F0FEC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4D1E518-9D02-4EB4-B664-99A0AA68AF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280920" cy="147002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Нахождение </a:t>
            </a:r>
            <a:r>
              <a:rPr lang="ru-RU" b="1" dirty="0"/>
              <a:t>числа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 </a:t>
            </a:r>
            <a:r>
              <a:rPr lang="ru-RU" b="1" dirty="0"/>
              <a:t>его дроби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3886200"/>
            <a:ext cx="4680520" cy="199107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МОУ «</a:t>
            </a:r>
            <a:r>
              <a:rPr lang="ru-RU" dirty="0" err="1" smtClean="0"/>
              <a:t>Вепревская</a:t>
            </a:r>
            <a:r>
              <a:rPr lang="ru-RU" dirty="0" smtClean="0"/>
              <a:t> ООШ </a:t>
            </a:r>
            <a:r>
              <a:rPr lang="ru-RU" dirty="0" err="1" smtClean="0"/>
              <a:t>им.Ф.В.Морина</a:t>
            </a:r>
            <a:r>
              <a:rPr lang="ru-RU" dirty="0" smtClean="0"/>
              <a:t> </a:t>
            </a:r>
            <a:r>
              <a:rPr lang="ru-RU" dirty="0" err="1" smtClean="0"/>
              <a:t>Сонковского</a:t>
            </a:r>
            <a:r>
              <a:rPr lang="ru-RU" dirty="0" smtClean="0"/>
              <a:t> района Тверской области» </a:t>
            </a:r>
          </a:p>
          <a:p>
            <a:pPr algn="l"/>
            <a:r>
              <a:rPr lang="ru-RU" dirty="0" smtClean="0"/>
              <a:t>6 класс</a:t>
            </a:r>
          </a:p>
          <a:p>
            <a:pPr algn="l"/>
            <a:r>
              <a:rPr lang="ru-RU" dirty="0" smtClean="0"/>
              <a:t>Подготовила  </a:t>
            </a:r>
            <a:r>
              <a:rPr lang="ru-RU" dirty="0" err="1" smtClean="0"/>
              <a:t>Сидоровская</a:t>
            </a:r>
            <a:r>
              <a:rPr lang="ru-RU" dirty="0" smtClean="0"/>
              <a:t> </a:t>
            </a:r>
            <a:r>
              <a:rPr lang="ru-RU" dirty="0"/>
              <a:t>Е.С.</a:t>
            </a:r>
          </a:p>
          <a:p>
            <a:pPr algn="l"/>
            <a:r>
              <a:rPr lang="ru-RU" dirty="0" smtClean="0"/>
              <a:t>Д</a:t>
            </a:r>
            <a:r>
              <a:rPr lang="ru-RU" dirty="0"/>
              <a:t>. Вепрь, 2021</a:t>
            </a:r>
          </a:p>
          <a:p>
            <a:endParaRPr lang="ru-RU" dirty="0"/>
          </a:p>
        </p:txBody>
      </p:sp>
      <p:sp>
        <p:nvSpPr>
          <p:cNvPr id="4" name="5-конечная звезда 3">
            <a:hlinkClick r:id="rId2" action="ppaction://hlinksldjump"/>
          </p:cNvPr>
          <p:cNvSpPr/>
          <p:nvPr/>
        </p:nvSpPr>
        <p:spPr>
          <a:xfrm>
            <a:off x="8028384" y="5805264"/>
            <a:ext cx="504056" cy="4320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06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2664296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Спасибо за </a:t>
            </a:r>
            <a:r>
              <a:rPr lang="ru-RU" sz="5400" dirty="0" smtClean="0"/>
              <a:t>работу!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До новой встречи!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105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dirty="0"/>
              <a:t>Актуализация знаний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0060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Найдите </a:t>
            </a:r>
            <a:r>
              <a:rPr lang="ru-RU" dirty="0"/>
              <a:t>число, 5/6 которого равно 15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Найдите 2/3 от 9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Чему равно 20% от </a:t>
            </a:r>
            <a:r>
              <a:rPr lang="ru-RU" dirty="0" smtClean="0"/>
              <a:t>48?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Найди число, обратное числу 0,8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Половина блокнота составляет 24 листа. Сколько листов в блокноте?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Для новогодних подарков купили шоколадки «Аленка», «Мишка на севере», «Россия». 9 шоколадок «Аленка» составили треть всей покупки. Сколько всего шоколадок купили?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 магазин поступили искусственные елки. В ноябре продали 1/5 всех елок – 20 штук. Сколько елочек поступило в магазин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29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324036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Как найти число по данному значению его дроби?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5-конечная звезда 2">
            <a:hlinkClick r:id="rId2" action="ppaction://hlinksldjump"/>
          </p:cNvPr>
          <p:cNvSpPr/>
          <p:nvPr/>
        </p:nvSpPr>
        <p:spPr>
          <a:xfrm>
            <a:off x="8244408" y="5661248"/>
            <a:ext cx="360040" cy="4320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85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805840"/>
          </a:xfrm>
        </p:spPr>
        <p:txBody>
          <a:bodyPr/>
          <a:lstStyle/>
          <a:p>
            <a:pPr algn="ctr"/>
            <a:r>
              <a:rPr lang="ru-RU" dirty="0" smtClean="0"/>
              <a:t>Снежки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Как найти дробь от числа?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Как найти число по заданному значению дроби?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Какие числа называют взаимно-обратными?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Сформулируйте правило деления дробей.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Приведите примеры взаимно-обратных чисел.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Сформулируйте правило умножения дробей.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Сформулируйте правило умножения смешанных чисел.</a:t>
            </a:r>
          </a:p>
        </p:txBody>
      </p:sp>
    </p:spTree>
    <p:extLst>
      <p:ext uri="{BB962C8B-B14F-4D97-AF65-F5344CB8AC3E}">
        <p14:creationId xmlns:p14="http://schemas.microsoft.com/office/powerpoint/2010/main" val="123295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Цели </a:t>
            </a:r>
            <a:r>
              <a:rPr lang="ru-RU" dirty="0"/>
              <a:t>и задачи </a:t>
            </a:r>
            <a:r>
              <a:rPr lang="ru-RU" dirty="0" smtClean="0"/>
              <a:t>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507288" cy="3633267"/>
          </a:xfrm>
        </p:spPr>
        <p:txBody>
          <a:bodyPr/>
          <a:lstStyle/>
          <a:p>
            <a:pPr algn="ctr"/>
            <a:r>
              <a:rPr lang="ru-RU" sz="4400" dirty="0"/>
              <a:t>Повторить действия с дробями, нахождение числа по его дроби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732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Проверка</a:t>
            </a:r>
            <a:br>
              <a:rPr lang="ru-RU" dirty="0" smtClean="0"/>
            </a:br>
            <a:r>
              <a:rPr lang="ru-RU" dirty="0" smtClean="0"/>
              <a:t>самостоятельной работы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585236"/>
              </p:ext>
            </p:extLst>
          </p:nvPr>
        </p:nvGraphicFramePr>
        <p:xfrm>
          <a:off x="467544" y="1844824"/>
          <a:ext cx="8183564" cy="4497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891"/>
                <a:gridCol w="2045891"/>
                <a:gridCol w="2045891"/>
                <a:gridCol w="2045891"/>
              </a:tblGrid>
              <a:tr h="4803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itchFamily="34" charset="0"/>
                        </a:rPr>
                        <a:t>№ задания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itchFamily="34" charset="0"/>
                        </a:rPr>
                        <a:t>1 вариант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itchFamily="34" charset="0"/>
                        </a:rPr>
                        <a:t>2 вариант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itchFamily="34" charset="0"/>
                        </a:rPr>
                        <a:t>3 вариант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</a:tr>
              <a:tr h="70038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800" dirty="0" smtClean="0">
                          <a:latin typeface="Arial Black" pitchFamily="34" charset="0"/>
                        </a:rPr>
                        <a:t>1</a:t>
                      </a: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kern="50" dirty="0" smtClean="0">
                          <a:effectLst/>
                          <a:latin typeface="Arial Black" pitchFamily="34" charset="0"/>
                          <a:ea typeface="Arial Unicode MS"/>
                        </a:rPr>
                        <a:t>216</a:t>
                      </a:r>
                      <a:endParaRPr lang="ru-RU" sz="1800" dirty="0" smtClean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154</a:t>
                      </a:r>
                    </a:p>
                  </a:txBody>
                  <a:tcPr marL="90930" marR="90930" anchor="ctr"/>
                </a:tc>
              </a:tr>
              <a:tr h="82909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800" dirty="0" smtClean="0">
                          <a:latin typeface="Arial Black" pitchFamily="34" charset="0"/>
                        </a:rPr>
                        <a:t>2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kern="50" dirty="0" smtClean="0">
                          <a:effectLst/>
                          <a:latin typeface="Arial Black" pitchFamily="34" charset="0"/>
                          <a:ea typeface="Arial Unicode MS"/>
                        </a:rPr>
                        <a:t>270</a:t>
                      </a:r>
                      <a:endParaRPr lang="ru-RU" sz="1800" dirty="0" smtClean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243</a:t>
                      </a: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marL="90930" marR="90930" anchor="ctr"/>
                </a:tc>
              </a:tr>
              <a:tr h="82909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800" dirty="0" smtClean="0">
                          <a:latin typeface="Arial Black" pitchFamily="34" charset="0"/>
                        </a:rPr>
                        <a:t>3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kern="50" dirty="0" smtClean="0">
                          <a:effectLst/>
                          <a:latin typeface="Arial Black" pitchFamily="34" charset="0"/>
                          <a:ea typeface="Arial Unicode MS"/>
                        </a:rPr>
                        <a:t>108</a:t>
                      </a:r>
                      <a:endParaRPr lang="ru-RU" sz="1800" dirty="0" smtClean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marL="90930" marR="90930" anchor="ctr"/>
                </a:tc>
              </a:tr>
              <a:tr h="82909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800" dirty="0" smtClean="0">
                          <a:latin typeface="Arial Black" pitchFamily="34" charset="0"/>
                        </a:rPr>
                        <a:t>4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kern="50" dirty="0" smtClean="0">
                          <a:effectLst/>
                          <a:latin typeface="Arial Black" pitchFamily="34" charset="0"/>
                          <a:ea typeface="Arial Unicode MS"/>
                        </a:rPr>
                        <a:t>100</a:t>
                      </a:r>
                      <a:endParaRPr lang="ru-RU" sz="1800" dirty="0" smtClean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0930" marR="90930" anchor="ctr"/>
                </a:tc>
              </a:tr>
              <a:tr h="829094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800" dirty="0" smtClean="0">
                          <a:latin typeface="Arial Black" pitchFamily="34" charset="0"/>
                        </a:rPr>
                        <a:t>5</a:t>
                      </a:r>
                      <a:endParaRPr lang="ru-RU" sz="1800" dirty="0">
                        <a:latin typeface="Arial Black" pitchFamily="34" charset="0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kern="50" dirty="0" smtClean="0">
                          <a:effectLst/>
                          <a:latin typeface="Arial Black" pitchFamily="34" charset="0"/>
                          <a:ea typeface="Arial Unicode MS"/>
                        </a:rPr>
                        <a:t>18</a:t>
                      </a:r>
                      <a:endParaRPr lang="ru-RU" sz="1800" dirty="0">
                        <a:effectLst/>
                        <a:latin typeface="Arial Black" pitchFamily="34" charset="0"/>
                        <a:ea typeface="Times New Roman"/>
                      </a:endParaRP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0930" marR="9093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Arial Black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0930" marR="9093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95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ый треугольник 13"/>
          <p:cNvSpPr/>
          <p:nvPr/>
        </p:nvSpPr>
        <p:spPr>
          <a:xfrm>
            <a:off x="107504" y="116632"/>
            <a:ext cx="9036496" cy="6552728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7676" y="116632"/>
            <a:ext cx="248170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Найти 30% от 600.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23528" y="681480"/>
            <a:ext cx="508204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</a:rPr>
              <a:t> Найти число, если 0,2 его равны 50.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1266820"/>
            <a:ext cx="247585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Найти 3/5  от 30.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4712" y="1799975"/>
            <a:ext cx="628753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Найдите длину отрезка, если 2/3 его равны 12 м.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23528" y="2420888"/>
            <a:ext cx="626871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В книге 150 страниц. Ученик прочитал 7/15 всей книги. Сколько страниц прочитал ученик?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87944" y="3208330"/>
            <a:ext cx="251143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Найти 3/4 от 32.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3789040"/>
            <a:ext cx="698477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У Димы 120 марок на тему «Космос», что составляет 3/4 всей его коллекции. Сколько у Димы марок?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17676" y="4763808"/>
            <a:ext cx="699062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Число 28 – 4/7 от задуманного числа. Какое число задумано?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32840" y="5457785"/>
            <a:ext cx="27990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Найти  5/6 от 12%.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87944" y="5991622"/>
            <a:ext cx="63043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</a:rPr>
              <a:t>Найдите длину отрезка, если 3/5 его равны 15 м.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459100" y="116632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452320" y="670630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250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459100" y="1255970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18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485205" y="1794550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18 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496984" y="2554815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70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551654" y="3209183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551654" y="3922114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160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566462" y="4752958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599909" y="5452360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10%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640626" y="5991622"/>
            <a:ext cx="936104" cy="3801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25 м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92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Итоги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183880" cy="418795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 smtClean="0"/>
              <a:t>Цели и задачи урока</a:t>
            </a:r>
          </a:p>
          <a:p>
            <a:pPr algn="ctr"/>
            <a:r>
              <a:rPr lang="ru-RU" sz="3600" b="1" dirty="0" smtClean="0"/>
              <a:t>Повторить действия с дробями, нахождение числа по его дроби.</a:t>
            </a:r>
          </a:p>
          <a:p>
            <a:pPr algn="ctr"/>
            <a:endParaRPr lang="ru-RU" sz="3600" b="1" dirty="0"/>
          </a:p>
          <a:p>
            <a:r>
              <a:rPr lang="ru-RU" dirty="0" smtClean="0"/>
              <a:t>Достигнута ли цель урока? </a:t>
            </a:r>
          </a:p>
          <a:p>
            <a:r>
              <a:rPr lang="ru-RU" dirty="0" smtClean="0"/>
              <a:t>Все </a:t>
            </a:r>
            <a:r>
              <a:rPr lang="ru-RU" dirty="0"/>
              <a:t>ли задачи, поставленные в начале урока, выполнены?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39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2420888"/>
            <a:ext cx="8183880" cy="2297416"/>
          </a:xfrm>
        </p:spPr>
        <p:txBody>
          <a:bodyPr/>
          <a:lstStyle/>
          <a:p>
            <a:pPr algn="ctr"/>
            <a:r>
              <a:rPr lang="ru-RU" dirty="0"/>
              <a:t>Учебник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err="1" smtClean="0"/>
              <a:t>Виленкин</a:t>
            </a:r>
            <a:r>
              <a:rPr lang="ru-RU" dirty="0" smtClean="0"/>
              <a:t> </a:t>
            </a:r>
            <a:r>
              <a:rPr lang="ru-RU" dirty="0"/>
              <a:t>Н.Я</a:t>
            </a:r>
            <a:r>
              <a:rPr lang="ru-RU" dirty="0" smtClean="0"/>
              <a:t>., Математика. </a:t>
            </a:r>
            <a:r>
              <a:rPr lang="ru-RU" dirty="0"/>
              <a:t>6 класс, 1 часть, </a:t>
            </a:r>
          </a:p>
          <a:p>
            <a:pPr marL="0" indent="0" algn="ctr">
              <a:buNone/>
            </a:pPr>
            <a:r>
              <a:rPr lang="ru-RU" dirty="0"/>
              <a:t>С. 121, № 692, 694</a:t>
            </a:r>
          </a:p>
        </p:txBody>
      </p:sp>
    </p:spTree>
    <p:extLst>
      <p:ext uri="{BB962C8B-B14F-4D97-AF65-F5344CB8AC3E}">
        <p14:creationId xmlns:p14="http://schemas.microsoft.com/office/powerpoint/2010/main" val="63299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229</TotalTime>
  <Words>381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Нахождение числа  по его дроби</vt:lpstr>
      <vt:lpstr>Актуализация знаний </vt:lpstr>
      <vt:lpstr>Как найти число по данному значению его дроби?   </vt:lpstr>
      <vt:lpstr>Снежки</vt:lpstr>
      <vt:lpstr>Цели и задачи урока</vt:lpstr>
      <vt:lpstr>Проверка самостоятельной работы</vt:lpstr>
      <vt:lpstr>Презентация PowerPoint</vt:lpstr>
      <vt:lpstr>Итоги урока</vt:lpstr>
      <vt:lpstr>Домашнее задание</vt:lpstr>
      <vt:lpstr>Спасибо за работу! До новой встречи!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Нахождение числа по его дроби</dc:title>
  <dc:creator>Computer</dc:creator>
  <cp:lastModifiedBy>Computer</cp:lastModifiedBy>
  <cp:revision>16</cp:revision>
  <dcterms:created xsi:type="dcterms:W3CDTF">2021-12-08T16:57:57Z</dcterms:created>
  <dcterms:modified xsi:type="dcterms:W3CDTF">2021-12-09T16:46:06Z</dcterms:modified>
</cp:coreProperties>
</file>