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Копейка рубль бережет</a:t>
            </a:r>
            <a:b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классный час, 6-7 классы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861048"/>
            <a:ext cx="4464496" cy="208823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Подготовила и провела классный руководитель 7 класса МОУ «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Вепревская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ООШ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им.Ф.В.Морина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» </a:t>
            </a:r>
          </a:p>
          <a:p>
            <a:pPr algn="l">
              <a:spcBef>
                <a:spcPts val="0"/>
              </a:spcBef>
            </a:pP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Сидоровская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Елена Станиславовна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33056"/>
            <a:ext cx="3275856" cy="245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Памятка </a:t>
            </a:r>
            <a:r>
              <a:rPr lang="ru-RU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Arial Black" pitchFamily="34" charset="0"/>
              </a:rPr>
            </a:b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47260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Старайтесь </a:t>
            </a:r>
            <a:r>
              <a:rPr lang="ru-RU" dirty="0">
                <a:solidFill>
                  <a:srgbClr val="002060"/>
                </a:solidFill>
              </a:rPr>
              <a:t>тратить деньги с умом! Родители зарабатывают деньги своим трудом.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Учитесь </a:t>
            </a:r>
            <a:r>
              <a:rPr lang="ru-RU" dirty="0">
                <a:solidFill>
                  <a:srgbClr val="002060"/>
                </a:solidFill>
              </a:rPr>
              <a:t>отличать «потребности» от «желаний». Первые, обычно, менее затратные, чем желания.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Заведите </a:t>
            </a:r>
            <a:r>
              <a:rPr lang="ru-RU" dirty="0">
                <a:solidFill>
                  <a:srgbClr val="002060"/>
                </a:solidFill>
              </a:rPr>
              <a:t>копилку и вносите в нее сдачу от своих покупок. Так вы сможете накопить сбережения.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Когда </a:t>
            </a:r>
            <a:r>
              <a:rPr lang="ru-RU" dirty="0">
                <a:solidFill>
                  <a:srgbClr val="002060"/>
                </a:solidFill>
              </a:rPr>
              <a:t>вы идете за покупками, то старайтесь выбрать те товары, в которых нуждаетесь. Если выберете сразу несколько товаров с одинаковыми функциями, то научитесь сравнивать цены и делать грамотный выбор.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Купите </a:t>
            </a:r>
            <a:r>
              <a:rPr lang="ru-RU" dirty="0">
                <a:solidFill>
                  <a:srgbClr val="002060"/>
                </a:solidFill>
              </a:rPr>
              <a:t>игру «Монополия» (или аналог) и регулярно играйте в неё. Это будет весело и научит вас понимать всю ценность денег.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Запомните</a:t>
            </a:r>
            <a:r>
              <a:rPr lang="ru-RU" dirty="0">
                <a:solidFill>
                  <a:srgbClr val="002060"/>
                </a:solidFill>
              </a:rPr>
              <a:t>, что финансовая грамотность играет огромную роль в вашем будущем и вашей независимости!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3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СПАСИБО ЗА РАБОТУ!</a:t>
            </a:r>
            <a:b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ДО НОВЫХ ВСТРЕЧ!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8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Отгадай загадки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Маленькая, кругленькая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Из кармана в карман скачет.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		(</a:t>
            </a:r>
            <a:r>
              <a:rPr lang="ru-RU" dirty="0">
                <a:solidFill>
                  <a:srgbClr val="002060"/>
                </a:solidFill>
              </a:rPr>
              <a:t>Монета)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Для всех мы в обилии рождаемся на свет.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У одних нас много, а у других нас нет.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		(</a:t>
            </a:r>
            <a:r>
              <a:rPr lang="ru-RU" dirty="0">
                <a:solidFill>
                  <a:srgbClr val="002060"/>
                </a:solidFill>
              </a:rPr>
              <a:t>Деньги)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75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8569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Финансы (</a:t>
            </a:r>
            <a:r>
              <a:rPr lang="ru-RU" sz="3200" dirty="0" smtClean="0">
                <a:solidFill>
                  <a:srgbClr val="002060"/>
                </a:solidFill>
              </a:rPr>
              <a:t>от лат.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finansia</a:t>
            </a:r>
            <a:r>
              <a:rPr lang="ru-RU" sz="3200" dirty="0" smtClean="0">
                <a:solidFill>
                  <a:srgbClr val="002060"/>
                </a:solidFill>
              </a:rPr>
              <a:t> – наличные </a:t>
            </a:r>
            <a:r>
              <a:rPr lang="ru-RU" sz="3200" dirty="0">
                <a:solidFill>
                  <a:srgbClr val="002060"/>
                </a:solidFill>
              </a:rPr>
              <a:t>средства, доход) </a:t>
            </a:r>
            <a:r>
              <a:rPr lang="ru-RU" sz="3200" dirty="0" smtClean="0">
                <a:solidFill>
                  <a:srgbClr val="002060"/>
                </a:solidFill>
              </a:rPr>
              <a:t>– система </a:t>
            </a:r>
            <a:r>
              <a:rPr lang="ru-RU" sz="3200" dirty="0">
                <a:solidFill>
                  <a:srgbClr val="002060"/>
                </a:solidFill>
              </a:rPr>
              <a:t>денежных отношений между населением и государством по поводу образования государственных фондов денежных </a:t>
            </a:r>
            <a:r>
              <a:rPr lang="ru-RU" sz="3200" dirty="0" smtClean="0">
                <a:solidFill>
                  <a:srgbClr val="002060"/>
                </a:solidFill>
              </a:rPr>
              <a:t>средств (наличные </a:t>
            </a:r>
            <a:r>
              <a:rPr lang="ru-RU" sz="3200" dirty="0">
                <a:solidFill>
                  <a:srgbClr val="002060"/>
                </a:solidFill>
              </a:rPr>
              <a:t>деньги, денежные средства на счетах в банках, и </a:t>
            </a:r>
            <a:r>
              <a:rPr lang="ru-RU" sz="3200" dirty="0" smtClean="0">
                <a:solidFill>
                  <a:srgbClr val="002060"/>
                </a:solidFill>
              </a:rPr>
              <a:t>др. </a:t>
            </a:r>
            <a:r>
              <a:rPr lang="ru-RU" sz="3200" dirty="0">
                <a:solidFill>
                  <a:srgbClr val="002060"/>
                </a:solidFill>
              </a:rPr>
              <a:t>финансовые инструменты.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Финансовая </a:t>
            </a:r>
            <a:r>
              <a:rPr lang="ru-RU" sz="3200" b="1" dirty="0">
                <a:solidFill>
                  <a:srgbClr val="002060"/>
                </a:solidFill>
              </a:rPr>
              <a:t>грамотность</a:t>
            </a:r>
            <a:r>
              <a:rPr lang="ru-RU" sz="3200" dirty="0">
                <a:solidFill>
                  <a:srgbClr val="002060"/>
                </a:solidFill>
              </a:rPr>
              <a:t> – это понимание основных финансовых понятий и использование этой информации для принятия разумных решений, способствующих благосостоянию людей: решения о тратах и сбережениях, планирование бюджета, накопление средств на будущие цели.</a:t>
            </a:r>
          </a:p>
        </p:txBody>
      </p:sp>
    </p:spTree>
    <p:extLst>
      <p:ext uri="{BB962C8B-B14F-4D97-AF65-F5344CB8AC3E}">
        <p14:creationId xmlns:p14="http://schemas.microsoft.com/office/powerpoint/2010/main" val="3779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Не </a:t>
            </a:r>
            <a:r>
              <a:rPr lang="ru-RU" dirty="0">
                <a:solidFill>
                  <a:srgbClr val="7030A0"/>
                </a:solidFill>
                <a:latin typeface="Arial Black" pitchFamily="34" charset="0"/>
              </a:rPr>
              <a:t>в деньгах счастье?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Ученик спросил Мастера: «Насколько верны слова, что не в деньгах счастье?»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Тот </a:t>
            </a:r>
            <a:r>
              <a:rPr lang="ru-RU" dirty="0">
                <a:solidFill>
                  <a:srgbClr val="002060"/>
                </a:solidFill>
              </a:rPr>
              <a:t>ответил, что они верны полностью. И доказать это просто.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Потому </a:t>
            </a:r>
            <a:r>
              <a:rPr lang="ru-RU" dirty="0">
                <a:solidFill>
                  <a:srgbClr val="002060"/>
                </a:solidFill>
              </a:rPr>
              <a:t>что за деньги можно купить постель, но не сон; еду, но не аппетит; лекарства, но не здоровье; слуг, но не друзей; жилище, но не домашний очаг; развлечения, но не радость; образование, но не </a:t>
            </a:r>
            <a:r>
              <a:rPr lang="ru-RU" dirty="0" smtClean="0">
                <a:solidFill>
                  <a:srgbClr val="002060"/>
                </a:solidFill>
              </a:rPr>
              <a:t>ум.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7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        Монета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7776864" cy="405915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227" y="188640"/>
            <a:ext cx="4431261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Игра 1 «За покупками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»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1 кг. мяса – 300 рублей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1 литр подсолнечного масла – 120 рублей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1 десяток яиц – 100 рублей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1 </a:t>
            </a:r>
            <a:r>
              <a:rPr lang="ru-RU" dirty="0">
                <a:solidFill>
                  <a:srgbClr val="002060"/>
                </a:solidFill>
              </a:rPr>
              <a:t>кг. сахарного песка – 95 рублей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1 кг. макарон – 80 </a:t>
            </a:r>
            <a:r>
              <a:rPr lang="ru-RU" dirty="0" smtClean="0">
                <a:solidFill>
                  <a:srgbClr val="002060"/>
                </a:solidFill>
              </a:rPr>
              <a:t>рублей</a:t>
            </a:r>
            <a:endParaRPr lang="ru-RU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1 литр молока – 80 рублей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1 буханка черного хлеба – 45 рублей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1 </a:t>
            </a:r>
            <a:r>
              <a:rPr lang="ru-RU" dirty="0">
                <a:solidFill>
                  <a:srgbClr val="002060"/>
                </a:solidFill>
              </a:rPr>
              <a:t>кг. лука </a:t>
            </a:r>
            <a:r>
              <a:rPr lang="ru-RU" dirty="0" smtClean="0">
                <a:solidFill>
                  <a:srgbClr val="002060"/>
                </a:solidFill>
              </a:rPr>
              <a:t>– 50 рублей</a:t>
            </a:r>
            <a:endParaRPr lang="ru-RU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1 </a:t>
            </a:r>
            <a:r>
              <a:rPr lang="ru-RU" dirty="0">
                <a:solidFill>
                  <a:srgbClr val="002060"/>
                </a:solidFill>
              </a:rPr>
              <a:t>кг. капусты </a:t>
            </a:r>
            <a:r>
              <a:rPr lang="ru-RU" dirty="0" smtClean="0">
                <a:solidFill>
                  <a:srgbClr val="002060"/>
                </a:solidFill>
              </a:rPr>
              <a:t>– 40 рублей</a:t>
            </a:r>
            <a:endParaRPr lang="ru-RU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1 кг. картофеля – 40 рублей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1 </a:t>
            </a:r>
            <a:r>
              <a:rPr lang="ru-RU" dirty="0">
                <a:solidFill>
                  <a:srgbClr val="002060"/>
                </a:solidFill>
              </a:rPr>
              <a:t>кг. соли – 15 </a:t>
            </a:r>
            <a:r>
              <a:rPr lang="ru-RU" dirty="0" smtClean="0">
                <a:solidFill>
                  <a:srgbClr val="002060"/>
                </a:solidFill>
              </a:rPr>
              <a:t>рублей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Игра 2 «Картина желаний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»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878" y="1484784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Ежедневно на карманные расходы вам родители дают 50 рублей. Вечером вы остаток наличных денег откладываете в копилку. Сколько вы смогли скопить за неделю, если в понедельник смогли положить 7 рублей, во вторник – 12, в среду – 5, в четверг – 15, в пятницу – 8, в субботу – 3 рубля, а в воскресенье взяли из копилки 25 рублей на мороженое?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33257" y="5805263"/>
                <a:ext cx="76774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ru-RU" sz="32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𝟏𝟐</m:t>
                          </m:r>
                          <m:r>
                            <m:rPr>
                              <m:nor/>
                            </m:rPr>
                            <a:rPr lang="ru-RU" sz="3200" b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+5+15+8+3</m:t>
                          </m:r>
                          <m:r>
                            <m:rPr>
                              <m:nor/>
                            </m:rPr>
                            <a:rPr lang="ru-RU" sz="3200" b="1" dirty="0">
                              <a:solidFill>
                                <a:srgbClr val="002060"/>
                              </a:solidFill>
                            </a:rPr>
                            <m:t> </m:t>
                          </m:r>
                        </m:e>
                      </m:d>
                      <m:r>
                        <a:rPr lang="ru-RU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𝟐𝟓</m:t>
                      </m:r>
                      <m:r>
                        <a:rPr lang="ru-RU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𝟐𝟓</m:t>
                      </m:r>
                      <m:r>
                        <a:rPr lang="ru-RU" sz="3200" b="1" i="1">
                          <a:solidFill>
                            <a:srgbClr val="002060"/>
                          </a:solidFill>
                          <a:latin typeface="Cambria Math"/>
                        </a:rPr>
                        <m:t> рублей</m:t>
                      </m:r>
                    </m:oMath>
                  </m:oMathPara>
                </a14:m>
                <a:endParaRPr lang="ru-RU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57" y="5805263"/>
                <a:ext cx="7677486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20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96159"/>
            <a:ext cx="3458228" cy="23054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23889"/>
            <a:ext cx="2808312" cy="2468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31" y="1499816"/>
            <a:ext cx="4104456" cy="231007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Назойливая реклама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Игра 3. «Супермаркет»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024055"/>
              </p:ext>
            </p:extLst>
          </p:nvPr>
        </p:nvGraphicFramePr>
        <p:xfrm>
          <a:off x="107503" y="1124744"/>
          <a:ext cx="8928994" cy="5636969"/>
        </p:xfrm>
        <a:graphic>
          <a:graphicData uri="http://schemas.openxmlformats.org/drawingml/2006/table">
            <a:tbl>
              <a:tblPr firstRow="1" firstCol="1" bandRow="1"/>
              <a:tblGrid>
                <a:gridCol w="1788411"/>
                <a:gridCol w="1354601"/>
                <a:gridCol w="1394672"/>
                <a:gridCol w="1390582"/>
                <a:gridCol w="1404498"/>
                <a:gridCol w="1596230"/>
              </a:tblGrid>
              <a:tr h="685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Наименование товара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Стоимость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товара (общие расходы)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Израсходовано в магазине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Необходимые расходы 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Полезные покупки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Бесполезные покупки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Макаронные изделия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Рис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Гречка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Сахарный песок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Масло сливочное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Мука пшеничная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Рыбу мороженую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Бройлерные цыплята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450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450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450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450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Сосиски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280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280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280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Йогурт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270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270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270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Молоко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Цветы комнатные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500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Корм коту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380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380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Шампунь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Яйца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4080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3360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3030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2310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1050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706" marR="43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10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545</Words>
  <Application>Microsoft Office PowerPoint</Application>
  <PresentationFormat>Экран (4:3)</PresentationFormat>
  <Paragraphs>123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Копейка рубль бережет классный час, 6-7 классы</vt:lpstr>
      <vt:lpstr>Отгадай загадки</vt:lpstr>
      <vt:lpstr>Презентация PowerPoint</vt:lpstr>
      <vt:lpstr>Не в деньгах счастье?</vt:lpstr>
      <vt:lpstr>        Монета</vt:lpstr>
      <vt:lpstr>Игра 1 «За покупками»</vt:lpstr>
      <vt:lpstr>Игра 2 «Картина желаний»</vt:lpstr>
      <vt:lpstr>Назойливая реклама</vt:lpstr>
      <vt:lpstr>Игра 3. «Супермаркет»</vt:lpstr>
      <vt:lpstr>Памятка  </vt:lpstr>
      <vt:lpstr>СПАСИБО ЗА РАБОТУ! ДО НОВЫХ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Копейка рубль бережет классный час, 6-7 классы</dc:title>
  <dc:creator>Елена Сидоровская</dc:creator>
  <cp:lastModifiedBy>Пользователь</cp:lastModifiedBy>
  <cp:revision>10</cp:revision>
  <dcterms:created xsi:type="dcterms:W3CDTF">2023-02-02T03:48:04Z</dcterms:created>
  <dcterms:modified xsi:type="dcterms:W3CDTF">2023-02-03T06:54:32Z</dcterms:modified>
</cp:coreProperties>
</file>