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46AA2F9-46A8-4035-A277-320EA13247E6}" type="datetimeFigureOut">
              <a:rPr lang="ru-RU" smtClean="0"/>
              <a:t>12.01.2023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367D07B-207A-4712-B0D2-4A067704B7D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jpeg"/><Relationship Id="rId9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348880"/>
            <a:ext cx="8458200" cy="1222375"/>
          </a:xfrm>
        </p:spPr>
        <p:txBody>
          <a:bodyPr/>
          <a:lstStyle/>
          <a:p>
            <a:r>
              <a:rPr lang="ru-RU" b="1" dirty="0"/>
              <a:t>Кислородные соединения углерода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984" y="3933056"/>
            <a:ext cx="4479032" cy="13716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Подготовила </a:t>
            </a:r>
            <a:r>
              <a:rPr lang="ru-RU" dirty="0" err="1" smtClean="0"/>
              <a:t>Сидоровская</a:t>
            </a:r>
            <a:r>
              <a:rPr lang="ru-RU" dirty="0" smtClean="0"/>
              <a:t> Е.С.,  учитель химии МОУ «Вепревская ООШ им.Ф.В.Морина»</a:t>
            </a:r>
          </a:p>
          <a:p>
            <a:r>
              <a:rPr lang="ru-RU" dirty="0" smtClean="0"/>
              <a:t>Вепрь, 2023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869" y="4046989"/>
            <a:ext cx="1673931" cy="114720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80778"/>
            <a:ext cx="1918171" cy="144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7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996952"/>
            <a:ext cx="8326760" cy="841248"/>
          </a:xfrm>
        </p:spPr>
        <p:txBody>
          <a:bodyPr/>
          <a:lstStyle/>
          <a:p>
            <a:r>
              <a:rPr lang="ru-RU" dirty="0" smtClean="0"/>
              <a:t>Всем большое спасибо за работу!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8241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71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О каком химическом элементе идёт речь?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556792"/>
            <a:ext cx="6552728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dirty="0" err="1"/>
              <a:t>Он</a:t>
            </a:r>
            <a:r>
              <a:rPr lang="de-DE" dirty="0"/>
              <a:t> </a:t>
            </a:r>
            <a:r>
              <a:rPr lang="de-DE" dirty="0" err="1"/>
              <a:t>имеет</a:t>
            </a:r>
            <a:r>
              <a:rPr lang="de-DE" dirty="0"/>
              <a:t> </a:t>
            </a:r>
            <a:r>
              <a:rPr lang="de-DE" dirty="0" err="1"/>
              <a:t>несколько</a:t>
            </a:r>
            <a:r>
              <a:rPr lang="de-DE" dirty="0"/>
              <a:t> </a:t>
            </a:r>
            <a:r>
              <a:rPr lang="de-DE" dirty="0" err="1"/>
              <a:t>аллотропных</a:t>
            </a:r>
            <a:r>
              <a:rPr lang="de-DE" dirty="0"/>
              <a:t> </a:t>
            </a:r>
            <a:r>
              <a:rPr lang="de-DE" dirty="0" err="1"/>
              <a:t>модификаций</a:t>
            </a:r>
            <a:r>
              <a:rPr lang="de-DE" dirty="0"/>
              <a:t>, </a:t>
            </a:r>
            <a:r>
              <a:rPr lang="de-DE" dirty="0" err="1"/>
              <a:t>бывает</a:t>
            </a:r>
            <a:r>
              <a:rPr lang="de-DE" dirty="0"/>
              <a:t> </a:t>
            </a:r>
            <a:r>
              <a:rPr lang="de-DE" dirty="0" err="1"/>
              <a:t>мягким</a:t>
            </a:r>
            <a:r>
              <a:rPr lang="de-DE" dirty="0"/>
              <a:t> и </a:t>
            </a:r>
            <a:r>
              <a:rPr lang="de-DE" dirty="0" err="1"/>
              <a:t>хрупким</a:t>
            </a:r>
            <a:r>
              <a:rPr lang="de-DE" dirty="0"/>
              <a:t>, </a:t>
            </a:r>
            <a:r>
              <a:rPr lang="de-DE" dirty="0" err="1"/>
              <a:t>серым</a:t>
            </a:r>
            <a:r>
              <a:rPr lang="de-DE" dirty="0"/>
              <a:t> и </a:t>
            </a:r>
            <a:r>
              <a:rPr lang="de-DE" dirty="0" err="1"/>
              <a:t>малопривлекательным</a:t>
            </a:r>
            <a:r>
              <a:rPr lang="de-DE" dirty="0"/>
              <a:t>, </a:t>
            </a:r>
            <a:r>
              <a:rPr lang="de-DE" dirty="0" err="1"/>
              <a:t>но</a:t>
            </a:r>
            <a:r>
              <a:rPr lang="de-DE" dirty="0"/>
              <a:t>, </a:t>
            </a:r>
            <a:r>
              <a:rPr lang="de-DE" dirty="0" err="1"/>
              <a:t>когда</a:t>
            </a:r>
            <a:r>
              <a:rPr lang="de-DE" dirty="0"/>
              <a:t> </a:t>
            </a:r>
            <a:r>
              <a:rPr lang="de-DE" dirty="0" err="1"/>
              <a:t>на</a:t>
            </a:r>
            <a:r>
              <a:rPr lang="de-DE" dirty="0"/>
              <a:t> </a:t>
            </a:r>
            <a:r>
              <a:rPr lang="de-DE" dirty="0" err="1"/>
              <a:t>него</a:t>
            </a:r>
            <a:r>
              <a:rPr lang="de-DE" dirty="0"/>
              <a:t> </a:t>
            </a:r>
            <a:r>
              <a:rPr lang="de-DE" dirty="0" err="1"/>
              <a:t>оказывают</a:t>
            </a:r>
            <a:r>
              <a:rPr lang="de-DE" dirty="0"/>
              <a:t> </a:t>
            </a:r>
            <a:r>
              <a:rPr lang="de-DE" dirty="0" err="1"/>
              <a:t>давление</a:t>
            </a:r>
            <a:r>
              <a:rPr lang="de-DE" dirty="0"/>
              <a:t> и </a:t>
            </a:r>
            <a:r>
              <a:rPr lang="de-DE" dirty="0" err="1"/>
              <a:t>доводят</a:t>
            </a:r>
            <a:r>
              <a:rPr lang="de-DE" dirty="0"/>
              <a:t> </a:t>
            </a:r>
            <a:r>
              <a:rPr lang="de-DE" dirty="0" err="1"/>
              <a:t>до</a:t>
            </a:r>
            <a:r>
              <a:rPr lang="de-DE" dirty="0"/>
              <a:t> «</a:t>
            </a:r>
            <a:r>
              <a:rPr lang="de-DE" dirty="0" err="1"/>
              <a:t>белого</a:t>
            </a:r>
            <a:r>
              <a:rPr lang="de-DE" dirty="0"/>
              <a:t> </a:t>
            </a:r>
            <a:r>
              <a:rPr lang="de-DE" dirty="0" err="1"/>
              <a:t>каления</a:t>
            </a:r>
            <a:r>
              <a:rPr lang="de-DE" dirty="0"/>
              <a:t>», </a:t>
            </a:r>
            <a:r>
              <a:rPr lang="de-DE" dirty="0" err="1"/>
              <a:t>становится</a:t>
            </a:r>
            <a:r>
              <a:rPr lang="de-DE" dirty="0"/>
              <a:t> </a:t>
            </a:r>
            <a:r>
              <a:rPr lang="de-DE" dirty="0" err="1"/>
              <a:t>совсем</a:t>
            </a:r>
            <a:r>
              <a:rPr lang="de-DE" dirty="0"/>
              <a:t> </a:t>
            </a:r>
            <a:r>
              <a:rPr lang="de-DE" dirty="0" err="1"/>
              <a:t>другим</a:t>
            </a:r>
            <a:r>
              <a:rPr lang="de-DE" dirty="0"/>
              <a:t>, </a:t>
            </a:r>
            <a:r>
              <a:rPr lang="de-DE" dirty="0" err="1"/>
              <a:t>непохожим</a:t>
            </a:r>
            <a:r>
              <a:rPr lang="de-DE" dirty="0"/>
              <a:t> </a:t>
            </a:r>
            <a:r>
              <a:rPr lang="de-DE" dirty="0" err="1"/>
              <a:t>на</a:t>
            </a:r>
            <a:r>
              <a:rPr lang="de-DE" dirty="0"/>
              <a:t> </a:t>
            </a:r>
            <a:r>
              <a:rPr lang="de-DE" dirty="0" err="1"/>
              <a:t>самого</a:t>
            </a:r>
            <a:r>
              <a:rPr lang="de-DE" dirty="0"/>
              <a:t> </a:t>
            </a:r>
            <a:r>
              <a:rPr lang="de-DE" dirty="0" err="1"/>
              <a:t>себя</a:t>
            </a:r>
            <a:r>
              <a:rPr lang="de-DE" dirty="0"/>
              <a:t>: </a:t>
            </a:r>
            <a:r>
              <a:rPr lang="de-DE" dirty="0" err="1"/>
              <a:t>очень</a:t>
            </a:r>
            <a:r>
              <a:rPr lang="de-DE" dirty="0"/>
              <a:t> </a:t>
            </a:r>
            <a:r>
              <a:rPr lang="de-DE" dirty="0" err="1"/>
              <a:t>твердым</a:t>
            </a:r>
            <a:r>
              <a:rPr lang="de-DE" dirty="0"/>
              <a:t>, </a:t>
            </a:r>
            <a:r>
              <a:rPr lang="de-DE" dirty="0" err="1"/>
              <a:t>бесцветным</a:t>
            </a:r>
            <a:r>
              <a:rPr lang="de-DE" dirty="0"/>
              <a:t> и </a:t>
            </a:r>
            <a:r>
              <a:rPr lang="de-DE" dirty="0" err="1"/>
              <a:t>прозрачным</a:t>
            </a:r>
            <a:r>
              <a:rPr lang="de-DE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5085184"/>
            <a:ext cx="2173220" cy="149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3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4955381"/>
          </a:xfrm>
        </p:spPr>
        <p:txBody>
          <a:bodyPr/>
          <a:lstStyle/>
          <a:p>
            <a:r>
              <a:rPr lang="ru-RU" dirty="0"/>
              <a:t>Почему алмаз и графит состоят из одного и того же химического элемента, но так отличаются по физическим свойствам?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3356992"/>
            <a:ext cx="4392488" cy="285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06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/>
          <a:lstStyle/>
          <a:p>
            <a:pPr lvl="0"/>
            <a:r>
              <a:rPr lang="de-DE" dirty="0" err="1"/>
              <a:t>Какие</a:t>
            </a:r>
            <a:r>
              <a:rPr lang="de-DE" dirty="0"/>
              <a:t> </a:t>
            </a:r>
            <a:r>
              <a:rPr lang="de-DE" dirty="0" err="1"/>
              <a:t>ещё</a:t>
            </a:r>
            <a:r>
              <a:rPr lang="de-DE" dirty="0"/>
              <a:t> </a:t>
            </a:r>
            <a:r>
              <a:rPr lang="de-DE" dirty="0" err="1"/>
              <a:t>вещества</a:t>
            </a:r>
            <a:r>
              <a:rPr lang="de-DE" dirty="0"/>
              <a:t>, </a:t>
            </a:r>
            <a:r>
              <a:rPr lang="de-DE" dirty="0" err="1"/>
              <a:t>состоящие</a:t>
            </a:r>
            <a:r>
              <a:rPr lang="de-DE" dirty="0"/>
              <a:t> </a:t>
            </a:r>
            <a:r>
              <a:rPr lang="de-DE" dirty="0" err="1"/>
              <a:t>из</a:t>
            </a:r>
            <a:r>
              <a:rPr lang="de-DE" dirty="0"/>
              <a:t> </a:t>
            </a:r>
            <a:r>
              <a:rPr lang="de-DE" dirty="0" err="1"/>
              <a:t>атомов</a:t>
            </a:r>
            <a:r>
              <a:rPr lang="de-DE" dirty="0"/>
              <a:t> </a:t>
            </a:r>
            <a:r>
              <a:rPr lang="de-DE" dirty="0" err="1"/>
              <a:t>углерода</a:t>
            </a:r>
            <a:r>
              <a:rPr lang="de-DE" dirty="0"/>
              <a:t>, </a:t>
            </a:r>
            <a:r>
              <a:rPr lang="de-DE" dirty="0" err="1"/>
              <a:t>вы</a:t>
            </a:r>
            <a:r>
              <a:rPr lang="de-DE" dirty="0"/>
              <a:t> </a:t>
            </a:r>
            <a:r>
              <a:rPr lang="de-DE" dirty="0" err="1"/>
              <a:t>знаете</a:t>
            </a:r>
            <a:r>
              <a:rPr lang="de-DE" dirty="0" smtClean="0"/>
              <a:t>?</a:t>
            </a:r>
            <a:endParaRPr lang="ru-RU" dirty="0" smtClean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lvl="0"/>
            <a:r>
              <a:rPr lang="de-DE" dirty="0" err="1"/>
              <a:t>Где</a:t>
            </a:r>
            <a:r>
              <a:rPr lang="de-DE" dirty="0"/>
              <a:t> </a:t>
            </a:r>
            <a:r>
              <a:rPr lang="de-DE" dirty="0" err="1"/>
              <a:t>применяются</a:t>
            </a:r>
            <a:r>
              <a:rPr lang="de-DE" dirty="0"/>
              <a:t> </a:t>
            </a:r>
            <a:r>
              <a:rPr lang="de-DE" dirty="0" err="1"/>
              <a:t>данные</a:t>
            </a:r>
            <a:r>
              <a:rPr lang="de-DE" dirty="0"/>
              <a:t> </a:t>
            </a:r>
            <a:r>
              <a:rPr lang="de-DE" dirty="0" err="1"/>
              <a:t>вещества</a:t>
            </a:r>
            <a:r>
              <a:rPr lang="de-DE" dirty="0"/>
              <a:t>?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429" y="2258870"/>
            <a:ext cx="1440160" cy="10801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1820" y="4174647"/>
            <a:ext cx="1224136" cy="105264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164" y="2231867"/>
            <a:ext cx="1512168" cy="113412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65" y="4174647"/>
            <a:ext cx="1403528" cy="105264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7565" y="5456134"/>
            <a:ext cx="1052646" cy="105264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174647"/>
            <a:ext cx="1080120" cy="108012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556" y="4160910"/>
            <a:ext cx="1080120" cy="108012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665" y="5465800"/>
            <a:ext cx="1403528" cy="1052646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624" y="5456134"/>
            <a:ext cx="1100396" cy="110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9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химические свойства углерода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591" y="1117184"/>
            <a:ext cx="8686800" cy="488337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поисках ответа на вопрос о природе драгоценного камня алмаза английскому химику в 18 веке пришлось осуществить дорогостоящий опыт. Он сжег алмаз в плотно закрытом тигле.</a:t>
            </a:r>
          </a:p>
          <a:p>
            <a:r>
              <a:rPr lang="ru-RU" dirty="0"/>
              <a:t>Сможете ли вы назвать два продукта реакции, которые образовались при горении алмаза в результате данного опыта? Назовите их.</a:t>
            </a:r>
          </a:p>
          <a:p>
            <a:endParaRPr lang="ru-RU" dirty="0" smtClean="0"/>
          </a:p>
          <a:p>
            <a:r>
              <a:rPr lang="ru-RU" dirty="0" smtClean="0"/>
              <a:t>            СО                            СО</a:t>
            </a:r>
            <a:r>
              <a:rPr lang="ru-RU" sz="1600" dirty="0" smtClean="0"/>
              <a:t>2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748" y="5250829"/>
            <a:ext cx="981875" cy="77690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53285" y="5250828"/>
            <a:ext cx="1182102" cy="77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8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Кислородные соединения углерода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</a:p>
          <a:p>
            <a:r>
              <a:rPr lang="ru-RU" dirty="0" smtClean="0"/>
              <a:t>- Узнать </a:t>
            </a:r>
            <a:r>
              <a:rPr lang="ru-RU" dirty="0"/>
              <a:t>состав, строение, физические и химические свойства оксидов углерода (II и IV).</a:t>
            </a:r>
          </a:p>
          <a:p>
            <a:r>
              <a:rPr lang="ru-RU" dirty="0"/>
              <a:t>- </a:t>
            </a:r>
            <a:r>
              <a:rPr lang="ru-RU" dirty="0" smtClean="0"/>
              <a:t>Узнать, </a:t>
            </a:r>
            <a:r>
              <a:rPr lang="ru-RU" dirty="0"/>
              <a:t>в чем причины их сходства и отличия.</a:t>
            </a:r>
          </a:p>
          <a:p>
            <a:r>
              <a:rPr lang="ru-RU" dirty="0"/>
              <a:t>- </a:t>
            </a:r>
            <a:r>
              <a:rPr lang="ru-RU" dirty="0" smtClean="0"/>
              <a:t>Рассмотреть </a:t>
            </a:r>
            <a:r>
              <a:rPr lang="ru-RU" dirty="0"/>
              <a:t>свойства и значение угольной кислоты и ее солей.</a:t>
            </a:r>
          </a:p>
        </p:txBody>
      </p:sp>
    </p:spTree>
    <p:extLst>
      <p:ext uri="{BB962C8B-B14F-4D97-AF65-F5344CB8AC3E}">
        <p14:creationId xmlns:p14="http://schemas.microsoft.com/office/powerpoint/2010/main" val="1459102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effectLst/>
              </a:rPr>
              <a:t>Сравнение свойств угарного и углекислого газов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978697"/>
              </p:ext>
            </p:extLst>
          </p:nvPr>
        </p:nvGraphicFramePr>
        <p:xfrm>
          <a:off x="323529" y="1124745"/>
          <a:ext cx="8640958" cy="5574812"/>
        </p:xfrm>
        <a:graphic>
          <a:graphicData uri="http://schemas.openxmlformats.org/drawingml/2006/table">
            <a:tbl>
              <a:tblPr firstRow="1" firstCol="1" bandRow="1"/>
              <a:tblGrid>
                <a:gridCol w="1800808"/>
                <a:gridCol w="3420075"/>
                <a:gridCol w="3420075"/>
              </a:tblGrid>
              <a:tr h="357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Химическая формула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Угарный газ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оксид углерода </a:t>
                      </a: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(II)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Углекислый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газ, оксид углерода (</a:t>
                      </a:r>
                      <a:r>
                        <a:rPr lang="en-US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IV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)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</a:t>
                      </a:r>
                      <a:r>
                        <a:rPr lang="ru-RU" sz="1400" baseline="-25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7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Строение молекулы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С≡О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О=С=О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7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Физические свойства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Газ, без цвета, без вкуса, без запаха, ядовит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Газ, без цвета, без запаха, без вкуса, растворим в воде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2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Химические свойства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Несолеобразующий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Степень окисления +2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Восстановитель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Горит, восстанавливает металлы из их оксидов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Солеобразующий: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+ Н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 = Н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Степень окисления + 4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Слабый окислитель, не поддерживает горения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15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Получение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 + СО</a:t>
                      </a:r>
                      <a:r>
                        <a:rPr lang="ru-RU" sz="1400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= 2СО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или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  <a:cs typeface="Calibri"/>
                        </a:rPr>
                        <a:t>в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газогенераторах через раскалённый уголь продувают водяной пар: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С + Н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О = СО + Н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– Q,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Выхлопные газы автомобилей, горение угля (дров) в условиях недостатка кислорода, 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Calibri"/>
                          <a:ea typeface="Times New Roman"/>
                        </a:rPr>
                        <a:t>В лаборатории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- термическим разложением муравьиной или щавелевой кислоты в присутствии H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SO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4(</a:t>
                      </a:r>
                      <a:r>
                        <a:rPr lang="ru-RU" sz="1400" baseline="-25000" dirty="0" err="1">
                          <a:effectLst/>
                          <a:latin typeface="Calibri"/>
                          <a:ea typeface="Times New Roman"/>
                        </a:rPr>
                        <a:t>конц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.)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: 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HCOOH  </a:t>
                      </a:r>
                      <a:r>
                        <a:rPr lang="en-US" sz="1400" i="1" baseline="30000" dirty="0" err="1">
                          <a:effectLst/>
                          <a:latin typeface="Calibri"/>
                          <a:ea typeface="Times New Roman"/>
                        </a:rPr>
                        <a:t>t˚C</a:t>
                      </a:r>
                      <a:r>
                        <a:rPr lang="en-US" sz="1400" i="1" baseline="30000" dirty="0">
                          <a:effectLst/>
                          <a:latin typeface="Calibri"/>
                          <a:ea typeface="Times New Roman"/>
                        </a:rPr>
                        <a:t>, H2SO4 </a:t>
                      </a:r>
                      <a:r>
                        <a:rPr lang="en-US" sz="1400" i="1" dirty="0">
                          <a:effectLst/>
                          <a:latin typeface="Calibri"/>
                          <a:ea typeface="Times New Roman"/>
                        </a:rPr>
                        <a:t>→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H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O + CO­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H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C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O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4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r>
                        <a:rPr lang="en-US" sz="1400" i="1" baseline="30000" dirty="0">
                          <a:effectLst/>
                          <a:latin typeface="Calibri"/>
                          <a:ea typeface="Times New Roman"/>
                        </a:rPr>
                        <a:t>t˚C,H2SO4</a:t>
                      </a:r>
                      <a:r>
                        <a:rPr lang="en-US" sz="1400" i="1" dirty="0">
                          <a:effectLst/>
                          <a:latin typeface="Calibri"/>
                          <a:ea typeface="Times New Roman"/>
                        </a:rPr>
                        <a:t>→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 CO­ + CO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­ + H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O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 + О</a:t>
                      </a:r>
                      <a:r>
                        <a:rPr lang="ru-RU" sz="1400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 изб.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= СО</a:t>
                      </a:r>
                      <a:r>
                        <a:rPr lang="ru-RU" sz="1400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 лабораторных условиях и в промышленных разложением карбоната: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СаСО</a:t>
                      </a:r>
                      <a:r>
                        <a:rPr lang="ru-RU" sz="1400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= СО</a:t>
                      </a:r>
                      <a:r>
                        <a:rPr lang="ru-RU" sz="1400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+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СаО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Или действием сильных кислот на карбонаты и гидрокарбонаты –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CaCO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3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+ 2HCl </a:t>
                      </a:r>
                      <a:r>
                        <a:rPr lang="en-US" sz="1400" i="1" dirty="0">
                          <a:effectLst/>
                          <a:latin typeface="Calibri"/>
                          <a:ea typeface="Times New Roman"/>
                        </a:rPr>
                        <a:t>→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CaCl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+ H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O + CO</a:t>
                      </a:r>
                      <a:r>
                        <a:rPr lang="en-US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­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NaHCO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3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+ </a:t>
                      </a:r>
                      <a:r>
                        <a:rPr lang="ru-RU" sz="1400" dirty="0" err="1">
                          <a:effectLst/>
                          <a:latin typeface="Calibri"/>
                          <a:ea typeface="Times New Roman"/>
                        </a:rPr>
                        <a:t>HCl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r>
                        <a:rPr lang="ru-RU" sz="1400" i="1" dirty="0">
                          <a:effectLst/>
                          <a:latin typeface="Calibri"/>
                          <a:ea typeface="Times New Roman"/>
                        </a:rPr>
                        <a:t>→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r>
                        <a:rPr lang="ru-RU" sz="1400" dirty="0" err="1">
                          <a:effectLst/>
                          <a:latin typeface="Calibri"/>
                          <a:ea typeface="Times New Roman"/>
                        </a:rPr>
                        <a:t>NaCl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 + H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r>
                        <a:rPr lang="ru-RU" sz="1400" dirty="0">
                          <a:effectLst/>
                          <a:latin typeface="Calibri"/>
                          <a:ea typeface="Times New Roman"/>
                        </a:rPr>
                        <a:t>O + CO</a:t>
                      </a:r>
                      <a:r>
                        <a:rPr lang="ru-RU" sz="1400" baseline="-25000" dirty="0">
                          <a:effectLst/>
                          <a:latin typeface="Calibri"/>
                          <a:ea typeface="Times New Roman"/>
                        </a:rPr>
                        <a:t>2</a:t>
                      </a:r>
                      <a:endParaRPr lang="ru-RU" sz="12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 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2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Применение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  металлургии для получения металлов из их оксидов: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4СО + 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Fe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3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O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= 4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CO</a:t>
                      </a:r>
                      <a:r>
                        <a:rPr lang="ru-RU" sz="1400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+ 3</a:t>
                      </a: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Fe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 пищевой промышленности: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 твердом виде – сухой лед; в газообразном – газирование напитков.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Углекислотные огнетушители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31285" marR="3128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618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73955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Кислородные </a:t>
            </a:r>
            <a:r>
              <a:rPr lang="ru-RU" b="1" dirty="0"/>
              <a:t>соединения углерода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24744"/>
            <a:ext cx="8686800" cy="573325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657661"/>
              </p:ext>
            </p:extLst>
          </p:nvPr>
        </p:nvGraphicFramePr>
        <p:xfrm>
          <a:off x="0" y="1268759"/>
          <a:ext cx="9144000" cy="558924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9144000"/>
              </a:tblGrid>
              <a:tr h="4317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1. Первый противогаз был изобретён </a:t>
                      </a:r>
                      <a:r>
                        <a:rPr lang="ru-RU" sz="1600" dirty="0" smtClean="0"/>
                        <a:t>                                                                        </a:t>
                      </a:r>
                      <a:r>
                        <a:rPr lang="ru-RU" sz="1600" b="0" u="sng" dirty="0" smtClean="0"/>
                        <a:t>В)Зелинским</a:t>
                      </a:r>
                      <a:endParaRPr lang="ru-RU" sz="1600" b="0" dirty="0" smtClean="0"/>
                    </a:p>
                  </a:txBody>
                  <a:tcPr/>
                </a:tc>
              </a:tr>
              <a:tr h="4317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2. Ядовитым является вещество                                                                                  </a:t>
                      </a:r>
                      <a:r>
                        <a:rPr lang="ru-RU" sz="1600" u="sng" dirty="0" smtClean="0"/>
                        <a:t>Б)оксид углерода (II)</a:t>
                      </a:r>
                      <a:endParaRPr lang="ru-RU" sz="1600" dirty="0" smtClean="0"/>
                    </a:p>
                  </a:txBody>
                  <a:tcPr/>
                </a:tc>
              </a:tr>
              <a:tr h="6131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3. Все возможные степени окисления атомов углерода в сложных неорганических веществах                                               </a:t>
                      </a:r>
                      <a:r>
                        <a:rPr lang="ru-RU" sz="1600" dirty="0" smtClean="0"/>
                        <a:t>В)</a:t>
                      </a:r>
                      <a:r>
                        <a:rPr lang="ru-RU" sz="1600" u="sng" dirty="0" smtClean="0"/>
                        <a:t> -4,0, +2,+4                                </a:t>
                      </a:r>
                      <a:endParaRPr lang="ru-RU" sz="1600" b="1" dirty="0" smtClean="0"/>
                    </a:p>
                  </a:txBody>
                  <a:tcPr/>
                </a:tc>
              </a:tr>
              <a:tr h="4317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4. Способность твердого вещества поглощать газы и растворенные вещества   </a:t>
                      </a:r>
                      <a:r>
                        <a:rPr lang="ru-RU" sz="1600" dirty="0" smtClean="0"/>
                        <a:t>А)</a:t>
                      </a:r>
                      <a:r>
                        <a:rPr lang="ru-RU" sz="1600" u="sng" dirty="0" smtClean="0"/>
                        <a:t>адсорбция</a:t>
                      </a:r>
                      <a:endParaRPr lang="ru-RU" sz="1600" dirty="0" smtClean="0"/>
                    </a:p>
                  </a:txBody>
                  <a:tcPr/>
                </a:tc>
              </a:tr>
              <a:tr h="441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5. Продукт сгорания сажи, каменного угля, графита в избытке воздуха   </a:t>
                      </a:r>
                      <a:r>
                        <a:rPr lang="ru-RU" sz="1600" dirty="0" smtClean="0"/>
                        <a:t>             В)</a:t>
                      </a:r>
                      <a:r>
                        <a:rPr lang="ru-RU" sz="1600" u="sng" dirty="0" smtClean="0"/>
                        <a:t>оксид углерода (IV)</a:t>
                      </a:r>
                      <a:endParaRPr lang="ru-RU" sz="1600" dirty="0" smtClean="0"/>
                    </a:p>
                  </a:txBody>
                  <a:tcPr/>
                </a:tc>
              </a:tr>
              <a:tr h="441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6. Оксид углерода (IV) является                                                                                   </a:t>
                      </a:r>
                      <a:r>
                        <a:rPr lang="ru-RU" sz="1600" dirty="0" smtClean="0"/>
                        <a:t>Б) </a:t>
                      </a:r>
                      <a:r>
                        <a:rPr lang="ru-RU" sz="1600" u="sng" dirty="0" smtClean="0"/>
                        <a:t>кислотным</a:t>
                      </a:r>
                      <a:endParaRPr lang="ru-RU" sz="1600" dirty="0" smtClean="0"/>
                    </a:p>
                  </a:txBody>
                  <a:tcPr/>
                </a:tc>
              </a:tr>
              <a:tr h="441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7. В отличие от алмаза для графита характерно                            </a:t>
                      </a:r>
                      <a:r>
                        <a:rPr lang="ru-RU" sz="1600" dirty="0" smtClean="0"/>
                        <a:t>Г)</a:t>
                      </a:r>
                      <a:r>
                        <a:rPr lang="ru-RU" sz="1600" u="sng" dirty="0" smtClean="0"/>
                        <a:t> проводимость электрического тока</a:t>
                      </a:r>
                      <a:endParaRPr lang="ru-RU" sz="1600" dirty="0" smtClean="0"/>
                    </a:p>
                  </a:txBody>
                  <a:tcPr/>
                </a:tc>
              </a:tr>
              <a:tr h="441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8. В промышленности углекислый газ получают                                                      </a:t>
                      </a:r>
                      <a:r>
                        <a:rPr lang="ru-RU" sz="1600" dirty="0" smtClean="0"/>
                        <a:t>В) </a:t>
                      </a:r>
                      <a:r>
                        <a:rPr lang="ru-RU" sz="1600" u="sng" dirty="0" smtClean="0"/>
                        <a:t>обжигом известняка</a:t>
                      </a:r>
                      <a:endParaRPr lang="ru-RU" sz="1600" dirty="0" smtClean="0"/>
                    </a:p>
                  </a:txBody>
                  <a:tcPr/>
                </a:tc>
              </a:tr>
              <a:tr h="441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9. Угольная кислота является                                                                                      </a:t>
                      </a:r>
                      <a:r>
                        <a:rPr lang="ru-RU" sz="1600" dirty="0" smtClean="0"/>
                        <a:t>Б)</a:t>
                      </a:r>
                      <a:r>
                        <a:rPr lang="ru-RU" sz="1600" u="sng" dirty="0" smtClean="0"/>
                        <a:t> неустойчивой</a:t>
                      </a:r>
                      <a:endParaRPr lang="ru-RU" sz="1600" dirty="0" smtClean="0"/>
                    </a:p>
                  </a:txBody>
                  <a:tcPr/>
                </a:tc>
              </a:tr>
              <a:tr h="4415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10. Соли, которые может образовывать угольная кислота</a:t>
                      </a:r>
                      <a:r>
                        <a:rPr lang="ru-RU" sz="1600" b="1" baseline="0" dirty="0"/>
                        <a:t> </a:t>
                      </a:r>
                      <a:r>
                        <a:rPr lang="ru-RU" sz="1600" b="1" baseline="0" dirty="0" smtClean="0"/>
                        <a:t>         </a:t>
                      </a:r>
                      <a:r>
                        <a:rPr lang="ru-RU" sz="1600" baseline="0" dirty="0" smtClean="0"/>
                        <a:t>В) </a:t>
                      </a:r>
                      <a:r>
                        <a:rPr lang="ru-RU" sz="1600" u="sng" dirty="0" smtClean="0"/>
                        <a:t>карбонаты, гидрокарбонаты</a:t>
                      </a:r>
                      <a:endParaRPr lang="ru-RU" sz="1600" dirty="0" smtClean="0"/>
                    </a:p>
                  </a:txBody>
                  <a:tcPr/>
                </a:tc>
              </a:tr>
              <a:tr h="418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11. Карбонаты и гидрокарбонаты можно обнаружить в растворе с помощью   </a:t>
                      </a:r>
                      <a:r>
                        <a:rPr lang="ru-RU" sz="1600" dirty="0" smtClean="0"/>
                        <a:t>А)</a:t>
                      </a:r>
                      <a:r>
                        <a:rPr lang="ru-RU" sz="1600" u="sng" dirty="0" smtClean="0"/>
                        <a:t> сильных кислот</a:t>
                      </a:r>
                      <a:endParaRPr lang="ru-RU" sz="1600" dirty="0" smtClean="0"/>
                    </a:p>
                  </a:txBody>
                  <a:tcPr/>
                </a:tc>
              </a:tr>
              <a:tr h="61317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12. При пропускании углекислого газа через известковую воду наблюдается                                         </a:t>
                      </a:r>
                      <a:r>
                        <a:rPr lang="ru-RU" sz="1600" dirty="0" smtClean="0"/>
                        <a:t>Б) </a:t>
                      </a:r>
                      <a:r>
                        <a:rPr lang="ru-RU" sz="1600" u="sng" dirty="0" smtClean="0"/>
                        <a:t>помутнение раствора</a:t>
                      </a:r>
                      <a:endParaRPr lang="ru-RU" sz="16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6378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Домашнее задание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§21, №№ 7, 8, 9 (одно из трех по </a:t>
            </a:r>
            <a:r>
              <a:rPr lang="ru-RU" b="1" dirty="0" smtClean="0"/>
              <a:t>вашему желанию)</a:t>
            </a:r>
          </a:p>
          <a:p>
            <a:pPr algn="ctr"/>
            <a:endParaRPr lang="ru-RU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49032">
            <a:off x="4931220" y="3187527"/>
            <a:ext cx="1505038" cy="67138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5442">
            <a:off x="1541421" y="4627671"/>
            <a:ext cx="1331640" cy="704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58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207</TotalTime>
  <Words>536</Words>
  <Application>Microsoft Office PowerPoint</Application>
  <PresentationFormat>Экран (4:3)</PresentationFormat>
  <Paragraphs>76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Кислородные соединения углерода</vt:lpstr>
      <vt:lpstr>О каком химическом элементе идёт речь?</vt:lpstr>
      <vt:lpstr>Презентация PowerPoint</vt:lpstr>
      <vt:lpstr>Презентация PowerPoint</vt:lpstr>
      <vt:lpstr>химические свойства углерода</vt:lpstr>
      <vt:lpstr>Кислородные соединения углерода</vt:lpstr>
      <vt:lpstr>Сравнение свойств угарного и углекислого газов </vt:lpstr>
      <vt:lpstr>Кислородные соединения углерода </vt:lpstr>
      <vt:lpstr>Домашнее задание</vt:lpstr>
      <vt:lpstr>Всем большое спасибо за работу!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Кислородные соединения углерода</dc:title>
  <dc:creator>Пользователь</dc:creator>
  <cp:lastModifiedBy>Computer</cp:lastModifiedBy>
  <cp:revision>17</cp:revision>
  <dcterms:created xsi:type="dcterms:W3CDTF">2023-01-11T11:55:43Z</dcterms:created>
  <dcterms:modified xsi:type="dcterms:W3CDTF">2023-01-12T15:09:32Z</dcterms:modified>
</cp:coreProperties>
</file>