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75" r:id="rId3"/>
    <p:sldId id="290" r:id="rId4"/>
    <p:sldId id="289" r:id="rId5"/>
    <p:sldId id="276" r:id="rId6"/>
    <p:sldId id="277" r:id="rId7"/>
    <p:sldId id="274" r:id="rId8"/>
    <p:sldId id="278" r:id="rId9"/>
    <p:sldId id="279" r:id="rId10"/>
    <p:sldId id="292" r:id="rId11"/>
    <p:sldId id="293" r:id="rId12"/>
    <p:sldId id="280" r:id="rId13"/>
    <p:sldId id="281" r:id="rId14"/>
    <p:sldId id="291" r:id="rId15"/>
    <p:sldId id="294" r:id="rId16"/>
    <p:sldId id="282" r:id="rId17"/>
    <p:sldId id="262" r:id="rId18"/>
    <p:sldId id="271" r:id="rId19"/>
    <p:sldId id="295" r:id="rId20"/>
    <p:sldId id="296" r:id="rId21"/>
    <p:sldId id="297" r:id="rId22"/>
    <p:sldId id="263" r:id="rId23"/>
    <p:sldId id="298" r:id="rId24"/>
    <p:sldId id="257" r:id="rId25"/>
    <p:sldId id="299" r:id="rId26"/>
    <p:sldId id="259" r:id="rId27"/>
    <p:sldId id="300" r:id="rId28"/>
    <p:sldId id="273" r:id="rId29"/>
    <p:sldId id="283" r:id="rId30"/>
    <p:sldId id="286" r:id="rId31"/>
    <p:sldId id="301" r:id="rId32"/>
    <p:sldId id="284" r:id="rId33"/>
    <p:sldId id="302" r:id="rId34"/>
    <p:sldId id="285" r:id="rId35"/>
    <p:sldId id="287" r:id="rId36"/>
    <p:sldId id="288" r:id="rId37"/>
    <p:sldId id="30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8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513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59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217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2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9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7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9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8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4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1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9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3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1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20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yandex.ru/clck/jsredir?from=yandex.ru;images/search;images;;&amp;text=&amp;etext=1372.1-D9vVa2v6Z2QTG9KlPwj2Jb42XNzw_KpMILi4XepMnXjuM_K23C1uk8VEaFZci4jHkskl5StA4EVcxqncur1w.95c0cc1426642def31740b7217e096e53062f130&amp;uuid=&amp;state=tid_Wvm4RM28ca_MiO4Ne9osTPtpHS9wicjEF5X7fRziVPIHCd9FyQ,,&amp;data=UlNrNmk5WktYejR0eWJFYk1LdmtxdDNzSS1wS1JNWDlLd0FDV3ZtZ2lmZkstMV9vdUsyRFhHWmF3VkJGZ243dnFSMmV6bFZsYjhXT2htc181dlltNW5pTjZJSl9kQndod3RyampCWC01SWh1dnhHejRCSXkwSG5BMDExSEF1ZE5wUDFVcEdWcmpCTTZCR25OanNNSk1wVVFndGM5WDFwVGxWOTQ5R3M3Ny1TcmQwR1J1aWJlQmlFZkc3TVJmTnUwaVI0LVhtN2oxZ2ZNY3laVmFzX2RGVW91SndieHlaVnl0eWNxakQ4NWp5USw,&amp;sign=248273d1961d7808a60335a71d8ebedc&amp;keyno=0&amp;b64e=2&amp;l10n=ru" TargetMode="Externa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1825" y="669702"/>
            <a:ext cx="98137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6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Klassenfahrt</a:t>
            </a:r>
            <a:r>
              <a:rPr lang="en-US" sz="6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durch</a:t>
            </a:r>
            <a:r>
              <a:rPr lang="en-US" sz="6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Deutschland</a:t>
            </a:r>
            <a:r>
              <a:rPr lang="ru-RU" sz="6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</a:p>
          <a:p>
            <a:pPr algn="ctr"/>
            <a:endParaRPr lang="ru-RU" sz="800" b="1" i="1" dirty="0" smtClean="0">
              <a:latin typeface="Times New Roman" panose="02020603050405020304" pitchFamily="18" charset="0"/>
            </a:endParaRPr>
          </a:p>
          <a:p>
            <a:pPr algn="ctr"/>
            <a:endParaRPr lang="ru-RU" sz="800" b="1" i="1" dirty="0">
              <a:latin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</a:rPr>
              <a:t>Урок немецкого языка в 6 классе</a:t>
            </a:r>
          </a:p>
          <a:p>
            <a:pPr algn="ctr"/>
            <a:endParaRPr lang="ru-RU" sz="4800" b="1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</a:rPr>
              <a:t>Учитель: Шилова Евгения Борисовна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200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/>
          <a:stretch/>
        </p:blipFill>
        <p:spPr>
          <a:xfrm>
            <a:off x="2762306" y="30112"/>
            <a:ext cx="6420331" cy="6827888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4649272" y="2929094"/>
            <a:ext cx="664937" cy="12102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9" y="166657"/>
            <a:ext cx="4048887" cy="3036665"/>
          </a:xfrm>
          <a:prstGeom prst="rect">
            <a:avLst/>
          </a:prstGeom>
        </p:spPr>
      </p:pic>
      <p:pic>
        <p:nvPicPr>
          <p:cNvPr id="3074" name="Рисунок 1" descr="http://avia-mir.ru/stranovedenie/goroda/k_gete%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52" y="166657"/>
            <a:ext cx="4587302" cy="303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3" descr="https://booking.infoflot.com/Photos/2663?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" y="3779080"/>
            <a:ext cx="3979408" cy="29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5" descr="http://sterlitamak-travel.ru/wp-content/uploads/2015/02/publictravel_4110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b="11495"/>
          <a:stretch/>
        </p:blipFill>
        <p:spPr bwMode="auto">
          <a:xfrm>
            <a:off x="7739243" y="3743309"/>
            <a:ext cx="4304711" cy="3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7" descr="http://nevsedoma.com.ua/images/2010/149/4/25110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53" y="166657"/>
            <a:ext cx="4565053" cy="303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" descr="http://pro-muzei.ru/wp-content/uploads/2016/11/Palmengarten-e14791564199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03" y="3718757"/>
            <a:ext cx="4175351" cy="305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37053" y="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02106" y="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687" y="3465571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25306" y="3516831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07254" y="3516831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6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952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7" y="1142844"/>
            <a:ext cx="7547020" cy="6436373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031" y="5281201"/>
            <a:ext cx="10561418" cy="43395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88906"/>
              </p:ext>
            </p:extLst>
          </p:nvPr>
        </p:nvGraphicFramePr>
        <p:xfrm>
          <a:off x="2007732" y="502279"/>
          <a:ext cx="7973395" cy="597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257"/>
                <a:gridCol w="7133138"/>
              </a:tblGrid>
              <a:tr h="8536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dirty="0" smtClean="0"/>
                        <a:t>Проверь себя!</a:t>
                      </a:r>
                      <a:endParaRPr lang="ru-RU" sz="4000" dirty="0"/>
                    </a:p>
                  </a:txBody>
                  <a:tcPr/>
                </a:tc>
              </a:tr>
              <a:tr h="85368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</a:t>
                      </a:r>
                      <a:r>
                        <a:rPr lang="en-US" sz="4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Wolkenkratzer</a:t>
                      </a:r>
                      <a:endParaRPr lang="ru-RU" sz="4000" b="1" dirty="0"/>
                    </a:p>
                  </a:txBody>
                  <a:tcPr/>
                </a:tc>
              </a:tr>
              <a:tr h="85368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</a:t>
                      </a:r>
                      <a:r>
                        <a:rPr lang="en-US" sz="4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Buchmessen</a:t>
                      </a:r>
                      <a:endParaRPr lang="ru-RU" sz="4000" b="1" dirty="0"/>
                    </a:p>
                  </a:txBody>
                  <a:tcPr/>
                </a:tc>
              </a:tr>
              <a:tr h="85368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Goethe</a:t>
                      </a:r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4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Haus</a:t>
                      </a:r>
                      <a:endParaRPr lang="ru-RU" sz="4000" b="1" dirty="0"/>
                    </a:p>
                  </a:txBody>
                  <a:tcPr/>
                </a:tc>
              </a:tr>
              <a:tr h="85368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</a:t>
                      </a:r>
                      <a:r>
                        <a:rPr lang="en-US" sz="4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Binnenhafen</a:t>
                      </a:r>
                      <a:endParaRPr lang="ru-RU" sz="4000" b="1" dirty="0"/>
                    </a:p>
                  </a:txBody>
                  <a:tcPr/>
                </a:tc>
              </a:tr>
              <a:tr h="85368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</a:t>
                      </a:r>
                      <a:r>
                        <a:rPr lang="en-US" sz="4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Palmengarten</a:t>
                      </a:r>
                      <a:endParaRPr lang="ru-RU" sz="4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368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6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Zoo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2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s://www.smileplanet.ru/upload/resize_cache/iblock/65e/1024_420_2/rynochnaya-ploshchad-v-bremen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9" y="494160"/>
            <a:ext cx="7082724" cy="28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 descr="http://img4.tourbina.ru/photos.4/9/0/6/1/2/1121609/big.photo/Skulptura-bremenskik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99" y="3390707"/>
            <a:ext cx="2552902" cy="341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" descr="https://upload.wikimedia.org/wikipedia/commons/7/7d/Bremen-Uebersee-Museum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39" y="494160"/>
            <a:ext cx="4346216" cy="28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" descr="http://static.panoramio.com/photos/large/423047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0" y="3448258"/>
            <a:ext cx="2316051" cy="340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2" descr="http://mtdata.ru/u7/photo2ADF/20212166355-0/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81" y="3391638"/>
            <a:ext cx="4546322" cy="340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3300" y="18030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48503" y="18030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300" y="344825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9885" y="338708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24969" y="3387086"/>
            <a:ext cx="890068" cy="937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485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/>
          <a:stretch/>
        </p:blipFill>
        <p:spPr>
          <a:xfrm>
            <a:off x="2762306" y="30112"/>
            <a:ext cx="6420331" cy="6827888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4816698" y="399245"/>
            <a:ext cx="664937" cy="12102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s://www.smileplanet.ru/upload/resize_cache/iblock/65e/1024_420_2/rynochnaya-ploshchad-v-bremen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9" y="494160"/>
            <a:ext cx="7082724" cy="28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 descr="http://img4.tourbina.ru/photos.4/9/0/6/1/2/1121609/big.photo/Skulptura-bremenskik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99" y="3390707"/>
            <a:ext cx="2552902" cy="341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" descr="https://upload.wikimedia.org/wikipedia/commons/7/7d/Bremen-Uebersee-Museum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39" y="494160"/>
            <a:ext cx="4346216" cy="28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" descr="http://static.panoramio.com/photos/large/423047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0" y="3448258"/>
            <a:ext cx="2316051" cy="340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2" descr="http://mtdata.ru/u7/photo2ADF/20212166355-0/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81" y="3391638"/>
            <a:ext cx="4546322" cy="340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3300" y="18030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48503" y="18030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300" y="344825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9885" y="338708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24969" y="3387086"/>
            <a:ext cx="890068" cy="937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945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51882"/>
              </p:ext>
            </p:extLst>
          </p:nvPr>
        </p:nvGraphicFramePr>
        <p:xfrm>
          <a:off x="1249251" y="719666"/>
          <a:ext cx="9813701" cy="550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454"/>
                <a:gridCol w="8175247"/>
              </a:tblGrid>
              <a:tr h="91680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dirty="0" smtClean="0"/>
                        <a:t>Проверь себя!</a:t>
                      </a:r>
                      <a:endParaRPr lang="ru-RU" sz="4000" dirty="0"/>
                    </a:p>
                  </a:txBody>
                  <a:tcPr/>
                </a:tc>
              </a:tr>
              <a:tr h="9168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Marktplatz</a:t>
                      </a:r>
                      <a:endParaRPr lang="ru-RU" sz="2800" b="1" dirty="0"/>
                    </a:p>
                  </a:txBody>
                  <a:tcPr/>
                </a:tc>
              </a:tr>
              <a:tr h="9168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</a:t>
                      </a:r>
                      <a:r>
                        <a:rPr lang="ru-RU" sz="3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bersee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-Museum </a:t>
                      </a:r>
                      <a:endParaRPr lang="ru-RU" sz="2800" b="1" dirty="0"/>
                    </a:p>
                  </a:txBody>
                  <a:tcPr/>
                </a:tc>
              </a:tr>
              <a:tr h="9168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Sankt-Petri-Dom</a:t>
                      </a:r>
                      <a:endParaRPr lang="ru-RU" sz="2800" b="1" dirty="0"/>
                    </a:p>
                  </a:txBody>
                  <a:tcPr/>
                </a:tc>
              </a:tr>
              <a:tr h="9168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Roland der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Riese</a:t>
                      </a:r>
                      <a:endParaRPr lang="ru-RU" sz="2800" b="1" dirty="0"/>
                    </a:p>
                  </a:txBody>
                  <a:tcPr/>
                </a:tc>
              </a:tr>
              <a:tr h="9168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Denkmal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die Bremer 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Stadtmusikanten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5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29" y="0"/>
            <a:ext cx="7686760" cy="3158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3133969"/>
            <a:ext cx="5357612" cy="3521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56" y="3041335"/>
            <a:ext cx="4824971" cy="361872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74596" y="0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46" y="3133969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0709" y="3037894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2777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3" y="155736"/>
            <a:ext cx="4927650" cy="3286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1"/>
          <a:stretch/>
        </p:blipFill>
        <p:spPr>
          <a:xfrm>
            <a:off x="5737650" y="3130692"/>
            <a:ext cx="5737426" cy="3561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22060" r="2993" b="5475"/>
          <a:stretch/>
        </p:blipFill>
        <p:spPr>
          <a:xfrm>
            <a:off x="5737650" y="155736"/>
            <a:ext cx="5630937" cy="3284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3" y="3544327"/>
            <a:ext cx="4713308" cy="314817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2163" y="0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6248" y="0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506635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84850" y="3546765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7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943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/>
          <a:stretch/>
        </p:blipFill>
        <p:spPr>
          <a:xfrm>
            <a:off x="2723669" y="30112"/>
            <a:ext cx="6420331" cy="6827888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7044743" y="798490"/>
            <a:ext cx="664937" cy="12102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794" y="3211176"/>
            <a:ext cx="10572000" cy="2971051"/>
          </a:xfrm>
        </p:spPr>
        <p:txBody>
          <a:bodyPr/>
          <a:lstStyle/>
          <a:p>
            <a:pPr algn="ctr"/>
            <a:r>
              <a:rPr lang="ru-RU" sz="8800" dirty="0" smtClean="0">
                <a:solidFill>
                  <a:srgbClr val="FFC000"/>
                </a:solidFill>
              </a:rPr>
              <a:t>«</a:t>
            </a:r>
            <a:r>
              <a:rPr lang="en-US" sz="8800" dirty="0" err="1" smtClean="0">
                <a:solidFill>
                  <a:srgbClr val="FFC000"/>
                </a:solidFill>
              </a:rPr>
              <a:t>Wer</a:t>
            </a:r>
            <a:r>
              <a:rPr lang="en-US" sz="8800" dirty="0" smtClean="0">
                <a:solidFill>
                  <a:srgbClr val="FFC000"/>
                </a:solidFill>
              </a:rPr>
              <a:t> </a:t>
            </a:r>
            <a:r>
              <a:rPr lang="en-US" sz="8800" dirty="0" err="1">
                <a:solidFill>
                  <a:srgbClr val="FFC000"/>
                </a:solidFill>
              </a:rPr>
              <a:t>viel</a:t>
            </a:r>
            <a:r>
              <a:rPr lang="en-US" sz="8800" dirty="0">
                <a:solidFill>
                  <a:srgbClr val="FFC000"/>
                </a:solidFill>
              </a:rPr>
              <a:t> </a:t>
            </a:r>
            <a:r>
              <a:rPr lang="en-US" sz="8800" dirty="0" err="1">
                <a:solidFill>
                  <a:srgbClr val="FFC000"/>
                </a:solidFill>
              </a:rPr>
              <a:t>reist</a:t>
            </a:r>
            <a:r>
              <a:rPr lang="ru-RU" sz="8800" dirty="0" smtClean="0">
                <a:solidFill>
                  <a:srgbClr val="FFC000"/>
                </a:solidFill>
              </a:rPr>
              <a:t>,</a:t>
            </a:r>
            <a:br>
              <a:rPr lang="ru-RU" sz="8800" dirty="0" smtClean="0">
                <a:solidFill>
                  <a:srgbClr val="FFC000"/>
                </a:solidFill>
              </a:rPr>
            </a:br>
            <a:r>
              <a:rPr lang="ru-RU" sz="8800" dirty="0" smtClean="0">
                <a:solidFill>
                  <a:srgbClr val="FFC000"/>
                </a:solidFill>
              </a:rPr>
              <a:t> </a:t>
            </a:r>
            <a:r>
              <a:rPr lang="en-US" sz="8800" dirty="0" err="1">
                <a:solidFill>
                  <a:srgbClr val="FFC000"/>
                </a:solidFill>
              </a:rPr>
              <a:t>wei</a:t>
            </a:r>
            <a:r>
              <a:rPr lang="ru-RU" sz="8800" dirty="0">
                <a:solidFill>
                  <a:srgbClr val="FFC000"/>
                </a:solidFill>
              </a:rPr>
              <a:t>ß </a:t>
            </a:r>
            <a:r>
              <a:rPr lang="en-US" sz="8800" dirty="0" err="1" smtClean="0">
                <a:solidFill>
                  <a:srgbClr val="FFC000"/>
                </a:solidFill>
              </a:rPr>
              <a:t>viel</a:t>
            </a:r>
            <a:r>
              <a:rPr lang="ru-RU" sz="8800" dirty="0" smtClean="0">
                <a:solidFill>
                  <a:srgbClr val="FFC000"/>
                </a:solidFill>
              </a:rPr>
              <a:t>» </a:t>
            </a:r>
            <a:r>
              <a:rPr lang="ru-RU" sz="800" dirty="0" smtClean="0">
                <a:solidFill>
                  <a:srgbClr val="FFC000"/>
                </a:solidFill>
              </a:rPr>
              <a:t/>
            </a:r>
            <a:br>
              <a:rPr lang="ru-RU" sz="800" dirty="0" smtClean="0">
                <a:solidFill>
                  <a:srgbClr val="FFC000"/>
                </a:solidFill>
              </a:rPr>
            </a:br>
            <a:r>
              <a:rPr lang="ru-RU" sz="8800" dirty="0"/>
              <a:t/>
            </a:r>
            <a:br>
              <a:rPr lang="ru-RU" sz="8800" dirty="0"/>
            </a:b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79336" y="3829256"/>
            <a:ext cx="10024915" cy="1998617"/>
          </a:xfrm>
        </p:spPr>
        <p:txBody>
          <a:bodyPr>
            <a:noAutofit/>
          </a:bodyPr>
          <a:lstStyle/>
          <a:p>
            <a:pPr algn="r"/>
            <a:r>
              <a:rPr lang="en-US" sz="4800" b="1" dirty="0" err="1"/>
              <a:t>Sprichwort</a:t>
            </a:r>
            <a:endParaRPr lang="ru-RU" sz="4800" b="1" dirty="0"/>
          </a:p>
          <a:p>
            <a:pPr algn="r"/>
            <a:endParaRPr lang="ru-RU" sz="4800" b="1" dirty="0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1677" y="4919728"/>
            <a:ext cx="9149151" cy="1816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Кто много путешествует, тот много знает.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29" y="0"/>
            <a:ext cx="7686760" cy="3158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3133969"/>
            <a:ext cx="5357612" cy="3521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56" y="3041335"/>
            <a:ext cx="4824971" cy="361872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74596" y="0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46" y="3133969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0709" y="3037894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224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3" y="155736"/>
            <a:ext cx="4927650" cy="3286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1"/>
          <a:stretch/>
        </p:blipFill>
        <p:spPr>
          <a:xfrm>
            <a:off x="5737650" y="3130692"/>
            <a:ext cx="5737426" cy="3561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22060" r="2993" b="5475"/>
          <a:stretch/>
        </p:blipFill>
        <p:spPr>
          <a:xfrm>
            <a:off x="5737650" y="155736"/>
            <a:ext cx="5630937" cy="3284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3" y="3544327"/>
            <a:ext cx="4713308" cy="314817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2163" y="0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6248" y="0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506635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84850" y="3546765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7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718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14803"/>
              </p:ext>
            </p:extLst>
          </p:nvPr>
        </p:nvGraphicFramePr>
        <p:xfrm>
          <a:off x="1378040" y="618187"/>
          <a:ext cx="9388698" cy="5769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7"/>
                <a:gridCol w="8194891"/>
              </a:tblGrid>
              <a:tr h="7762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/>
                        <a:t>Проверь себя!</a:t>
                      </a:r>
                      <a:endParaRPr lang="ru-RU" sz="3600" dirty="0"/>
                    </a:p>
                  </a:txBody>
                  <a:tcPr/>
                </a:tc>
              </a:tr>
              <a:tr h="71336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Reichstag</a:t>
                      </a:r>
                      <a:endParaRPr lang="ru-RU" sz="3600" b="1" dirty="0"/>
                    </a:p>
                  </a:txBody>
                  <a:tcPr/>
                </a:tc>
              </a:tr>
              <a:tr h="71336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Nikolaiviertel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die </a:t>
                      </a:r>
                      <a:r>
                        <a:rPr lang="en-US" sz="3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Nikolaikirche</a:t>
                      </a:r>
                      <a:endParaRPr lang="ru-RU" sz="3600" b="1" dirty="0"/>
                    </a:p>
                  </a:txBody>
                  <a:tcPr/>
                </a:tc>
              </a:tr>
              <a:tr h="71336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</a:t>
                      </a:r>
                      <a:r>
                        <a:rPr lang="en-US" sz="3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Kurfürstendamm</a:t>
                      </a:r>
                      <a:endParaRPr lang="ru-RU" sz="3600" b="1" dirty="0"/>
                    </a:p>
                  </a:txBody>
                  <a:tcPr/>
                </a:tc>
              </a:tr>
              <a:tr h="71336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den Linden</a:t>
                      </a:r>
                      <a:endParaRPr lang="ru-RU" sz="3600" b="1" dirty="0"/>
                    </a:p>
                  </a:txBody>
                  <a:tcPr/>
                </a:tc>
              </a:tr>
              <a:tr h="71336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Brandenburger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</a:t>
                      </a:r>
                      <a:endParaRPr lang="ru-RU" sz="3600" b="1" dirty="0"/>
                    </a:p>
                  </a:txBody>
                  <a:tcPr/>
                </a:tc>
              </a:tr>
              <a:tr h="71336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Berliner </a:t>
                      </a:r>
                      <a:r>
                        <a:rPr lang="en-US" sz="3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Rathaus</a:t>
                      </a:r>
                      <a:endParaRPr lang="ru-RU" sz="3600" b="1" dirty="0"/>
                    </a:p>
                  </a:txBody>
                  <a:tcPr/>
                </a:tc>
              </a:tr>
              <a:tr h="71336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Berliner Zoo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5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/>
          <a:stretch/>
        </p:blipFill>
        <p:spPr>
          <a:xfrm>
            <a:off x="2723669" y="30112"/>
            <a:ext cx="6420331" cy="6827888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5434884" y="154546"/>
            <a:ext cx="664937" cy="12102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http://progermany.ru/wp-content/uploads/%D0%93%D0%B0%D0%BC%D0%B1%D1%83%D1%80%D0%B3%D1%81%D0%BA%D0%B0%D1%8F-%D1%80%D0%B0%D1%82%D1%83%D1%88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" y="1099470"/>
            <a:ext cx="5966599" cy="42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2" descr="http://skorovput.ru/wp-content/uploads/2014/03/Park-Rasteniya-i-TSvety-Planten-und-Blom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"/>
          <a:stretch/>
        </p:blipFill>
        <p:spPr bwMode="auto">
          <a:xfrm>
            <a:off x="6122114" y="1099470"/>
            <a:ext cx="5907079" cy="42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973" y="5576552"/>
            <a:ext cx="549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das Hamburger 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Rathaus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3581" y="5616382"/>
            <a:ext cx="5515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der Hamburger 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Stadtpark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/>
          <a:stretch/>
        </p:blipFill>
        <p:spPr>
          <a:xfrm>
            <a:off x="2723669" y="30112"/>
            <a:ext cx="6420331" cy="6827888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3747751" y="2233828"/>
            <a:ext cx="664937" cy="12102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http://nimechchyna.com/wp-content/uploads/images/foto_kelnskij_sobor_dostoprimechatelnosti_germanii-_kurort_keln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7" y="353355"/>
            <a:ext cx="3877554" cy="311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" descr="https://static.tonkosti.ru/images/b/b6/%D0%9C%D1%83%D0%B7%D0%B5%D0%B9_%D0%B4%D1%83%D1%85%D0%BE%D0%B2_%D0%B2_%D0%9A%D0%B5%D0%BB%D1%8C%D0%BD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7" y="2930930"/>
            <a:ext cx="3657550" cy="36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 descr="http://esliustal.ru/upload/img/post_content/1468f6abbdafc84583161448f4b8f9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34" y="4314423"/>
            <a:ext cx="4025923" cy="227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294" y="3606537"/>
            <a:ext cx="3988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Der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lner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Dom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4456" y="2918052"/>
            <a:ext cx="3993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Das </a:t>
            </a:r>
            <a:r>
              <a:rPr lang="en-US" sz="4000" b="1" u="sng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Duftmuseum</a:t>
            </a:r>
            <a:endParaRPr lang="ru-RU" sz="40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/>
          <a:stretch/>
        </p:blipFill>
        <p:spPr>
          <a:xfrm>
            <a:off x="2723669" y="30112"/>
            <a:ext cx="6420331" cy="682788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6387920" y="3902299"/>
            <a:ext cx="664937" cy="12102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генсбургский собор (Regensburger Do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" y="531126"/>
            <a:ext cx="5678554" cy="388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060" y="4816699"/>
            <a:ext cx="5789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Der </a:t>
            </a:r>
            <a:r>
              <a:rPr lang="en-US" sz="3600" b="1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Regensburger</a:t>
            </a:r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</a:rPr>
              <a:t>Dom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4100" name="Picture 4" descr="фото вида сбоку на каменный мост в Регенсбург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"/>
          <a:stretch/>
        </p:blipFill>
        <p:spPr bwMode="auto">
          <a:xfrm>
            <a:off x="5893580" y="531126"/>
            <a:ext cx="6161046" cy="388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86700" y="4816699"/>
            <a:ext cx="5767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Die </a:t>
            </a:r>
            <a:r>
              <a:rPr lang="en-US" sz="4000" b="1" dirty="0" err="1" smtClean="0">
                <a:solidFill>
                  <a:srgbClr val="FFC000"/>
                </a:solidFill>
              </a:rPr>
              <a:t>Große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Steinbrücke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290" y="0"/>
            <a:ext cx="583413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400" b="1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en-US" sz="4400" b="1" u="sng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neue</a:t>
            </a:r>
            <a:r>
              <a:rPr lang="en-US" sz="4400" b="1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4400" b="1" u="sng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4400" b="1" u="sng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rter</a:t>
            </a:r>
            <a:r>
              <a:rPr lang="en-US" sz="4400" b="1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44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9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800" b="1" dirty="0" err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</a:t>
            </a:r>
            <a:r>
              <a:rPr lang="en-US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4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Schiff (-e)</a:t>
            </a:r>
            <a:endParaRPr lang="ru-RU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US" sz="4800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Dampfer</a:t>
            </a:r>
            <a:r>
              <a:rPr lang="en-US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(=)</a:t>
            </a:r>
            <a:endParaRPr lang="ru-RU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Zug (die </a:t>
            </a:r>
            <a:r>
              <a:rPr lang="en-US" sz="4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4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ü</a:t>
            </a:r>
            <a:r>
              <a:rPr lang="en-US" sz="4800" b="1" dirty="0" err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r>
              <a:rPr lang="en-US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reisen</a:t>
            </a:r>
            <a:endParaRPr lang="ru-RU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Wohin</a:t>
            </a:r>
            <a:r>
              <a:rPr lang="en-US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– </a:t>
            </a:r>
            <a:r>
              <a:rPr lang="ru-RU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Куда</a:t>
            </a:r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Womit</a:t>
            </a:r>
            <a:r>
              <a:rPr lang="en-US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– </a:t>
            </a:r>
            <a:r>
              <a:rPr lang="ru-RU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чём</a:t>
            </a:r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913" y="2768958"/>
            <a:ext cx="11217498" cy="2073498"/>
          </a:xfrm>
        </p:spPr>
        <p:txBody>
          <a:bodyPr/>
          <a:lstStyle/>
          <a:p>
            <a:pPr algn="ctr"/>
            <a:r>
              <a:rPr lang="en-US" sz="7200" dirty="0" err="1"/>
              <a:t>Klassenfahrt</a:t>
            </a:r>
            <a:r>
              <a:rPr lang="en-US" sz="6000" dirty="0"/>
              <a:t>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en-US" sz="7200" dirty="0" err="1" smtClean="0"/>
              <a:t>durch</a:t>
            </a:r>
            <a:r>
              <a:rPr lang="en-US" sz="7200" dirty="0" smtClean="0"/>
              <a:t> </a:t>
            </a:r>
            <a:r>
              <a:rPr lang="en-US" sz="7200" dirty="0"/>
              <a:t>Deutschland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000" y="451623"/>
            <a:ext cx="10561418" cy="433955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Проверь себя!</a:t>
            </a:r>
            <a:endParaRPr lang="ru-RU" sz="54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51123"/>
              </p:ext>
            </p:extLst>
          </p:nvPr>
        </p:nvGraphicFramePr>
        <p:xfrm>
          <a:off x="320974" y="2009104"/>
          <a:ext cx="11539470" cy="259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94"/>
                <a:gridCol w="2307894"/>
                <a:gridCol w="2307894"/>
                <a:gridCol w="2307894"/>
                <a:gridCol w="2307894"/>
              </a:tblGrid>
              <a:tr h="1158739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Номер текста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/>
                </a:tc>
              </a:tr>
              <a:tr h="1438332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Название города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K</a:t>
                      </a:r>
                      <a:r>
                        <a:rPr lang="en-US" sz="40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</a:t>
                      </a:r>
                      <a:r>
                        <a:rPr lang="en-US" sz="4000" b="1" dirty="0" smtClean="0"/>
                        <a:t>ln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Bremen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Berlin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Frankfurt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6823" y="2754937"/>
            <a:ext cx="11410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u="sng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Wohin</a:t>
            </a:r>
            <a:r>
              <a:rPr lang="en-US" sz="7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7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7200" b="1" u="sng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nnen</a:t>
            </a:r>
            <a:r>
              <a:rPr lang="en-US" sz="7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</a:t>
            </a:r>
            <a:r>
              <a:rPr lang="en-US" sz="7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fahren</a:t>
            </a:r>
            <a:r>
              <a:rPr lang="ru-RU" sz="7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282498"/>
              </p:ext>
            </p:extLst>
          </p:nvPr>
        </p:nvGraphicFramePr>
        <p:xfrm>
          <a:off x="334851" y="244702"/>
          <a:ext cx="11397804" cy="638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7243"/>
                <a:gridCol w="5237867"/>
                <a:gridCol w="2932694"/>
              </a:tblGrid>
              <a:tr h="751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nach</a:t>
                      </a:r>
                      <a:r>
                        <a:rPr lang="en-US" sz="2800" b="1" dirty="0">
                          <a:effectLst/>
                        </a:rPr>
                        <a:t> Berlin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nach Bremen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nach</a:t>
                      </a:r>
                      <a:r>
                        <a:rPr lang="en-US" sz="2800" b="1" dirty="0">
                          <a:effectLst/>
                        </a:rPr>
                        <a:t> Frankfurt am Main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nach</a:t>
                      </a:r>
                      <a:r>
                        <a:rPr lang="en-US" sz="2800" b="1" dirty="0">
                          <a:effectLst/>
                        </a:rPr>
                        <a:t> Hamburg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an die Nordsee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Wir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ö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nnen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an die Ostsee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fahren</a:t>
                      </a:r>
                      <a:r>
                        <a:rPr lang="en-US" sz="28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4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ins </a:t>
                      </a:r>
                      <a:r>
                        <a:rPr lang="en-US" sz="2800" b="1" dirty="0" err="1">
                          <a:effectLst/>
                        </a:rPr>
                        <a:t>Gebirge</a:t>
                      </a:r>
                      <a:r>
                        <a:rPr lang="en-US" sz="2800" b="1" dirty="0">
                          <a:effectLst/>
                        </a:rPr>
                        <a:t> (in die Berge)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in den Harz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in den </a:t>
                      </a:r>
                      <a:r>
                        <a:rPr lang="en-US" sz="2800" b="1" dirty="0" err="1" smtClean="0">
                          <a:effectLst/>
                        </a:rPr>
                        <a:t>Th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ü</a:t>
                      </a:r>
                      <a:r>
                        <a:rPr lang="en-US" sz="2800" b="1" dirty="0" smtClean="0">
                          <a:effectLst/>
                        </a:rPr>
                        <a:t>ringer Wald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in den Schwarzwald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1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429" y="1930689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Womit</a:t>
            </a:r>
            <a:r>
              <a:rPr lang="en-US" sz="7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u="sng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können</a:t>
            </a:r>
            <a:r>
              <a:rPr lang="en-US" sz="7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7200" b="1" u="sng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wir</a:t>
            </a:r>
            <a:r>
              <a:rPr lang="en-US" sz="7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7200" b="1" u="sng" dirty="0" smtClean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7200" b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reisen</a:t>
            </a:r>
            <a:r>
              <a:rPr lang="en-US" sz="7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7200" b="1" u="sng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fliegen</a:t>
            </a:r>
            <a:r>
              <a:rPr lang="en-US" sz="7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7200" b="1" u="sng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fahren</a:t>
            </a:r>
            <a:r>
              <a:rPr lang="en-US" sz="7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86300"/>
              </p:ext>
            </p:extLst>
          </p:nvPr>
        </p:nvGraphicFramePr>
        <p:xfrm>
          <a:off x="450760" y="334851"/>
          <a:ext cx="11243259" cy="6233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7753"/>
                <a:gridCol w="4262907"/>
                <a:gridCol w="3232599"/>
              </a:tblGrid>
              <a:tr h="1038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 smtClean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>
                          <a:effectLst/>
                        </a:rPr>
                        <a:t>mit dem Schiff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8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 smtClean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>
                          <a:effectLst/>
                        </a:rPr>
                        <a:t>mit dem Dampfer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 err="1" smtClean="0">
                          <a:effectLst/>
                        </a:rPr>
                        <a:t>fahren</a:t>
                      </a:r>
                      <a:r>
                        <a:rPr lang="ru-RU" sz="3600" b="1" dirty="0" smtClean="0">
                          <a:effectLst/>
                        </a:rPr>
                        <a:t>.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8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 err="1" smtClean="0">
                          <a:effectLst/>
                        </a:rPr>
                        <a:t>Wir</a:t>
                      </a:r>
                      <a:r>
                        <a:rPr lang="en-US" sz="3600" b="1" dirty="0" smtClean="0">
                          <a:effectLst/>
                        </a:rPr>
                        <a:t> </a:t>
                      </a:r>
                      <a:r>
                        <a:rPr lang="en-US" sz="3600" b="1" dirty="0" err="1" smtClean="0">
                          <a:effectLst/>
                        </a:rPr>
                        <a:t>k</a:t>
                      </a:r>
                      <a:r>
                        <a:rPr lang="en-US" sz="3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</a:t>
                      </a:r>
                      <a:r>
                        <a:rPr lang="en-US" sz="3600" b="1" dirty="0" err="1" smtClean="0">
                          <a:effectLst/>
                        </a:rPr>
                        <a:t>nnen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 err="1">
                          <a:effectLst/>
                        </a:rPr>
                        <a:t>mit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dem</a:t>
                      </a:r>
                      <a:r>
                        <a:rPr lang="en-US" sz="3600" b="1" dirty="0">
                          <a:effectLst/>
                        </a:rPr>
                        <a:t> Zug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 err="1" smtClean="0">
                          <a:effectLst/>
                        </a:rPr>
                        <a:t>fliegen</a:t>
                      </a:r>
                      <a:r>
                        <a:rPr lang="en-US" sz="3600" b="1" dirty="0" smtClean="0">
                          <a:effectLst/>
                        </a:rPr>
                        <a:t>.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8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>
                          <a:effectLst/>
                        </a:rPr>
                        <a:t>mit dem Auto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 err="1" smtClean="0">
                          <a:effectLst/>
                        </a:rPr>
                        <a:t>reisen</a:t>
                      </a:r>
                      <a:r>
                        <a:rPr lang="ru-RU" sz="3600" b="1" dirty="0" smtClean="0">
                          <a:effectLst/>
                        </a:rPr>
                        <a:t>.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8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>
                          <a:effectLst/>
                        </a:rPr>
                        <a:t>mit dem Bus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8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>
                          <a:effectLst/>
                        </a:rPr>
                        <a:t>mit dem Flugzeug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0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732" y="811369"/>
            <a:ext cx="10702344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„Франция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создана,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жить,</a:t>
            </a:r>
            <a:endParaRPr lang="ru-RU" sz="36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чтобы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время,</a:t>
            </a:r>
            <a:endParaRPr lang="ru-RU" sz="36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Англия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размышлять,</a:t>
            </a:r>
            <a:endParaRPr lang="ru-RU" sz="36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создана,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b="1" dirty="0" smtClean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путешествовать»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b="1" dirty="0" smtClean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i="1" dirty="0">
                <a:latin typeface="Monotype Corsiva" panose="03010101010201010101" pitchFamily="66" charset="0"/>
              </a:rPr>
              <a:t>Шарль Луи Монтескье</a:t>
            </a:r>
            <a:endParaRPr lang="ru-RU" sz="4800" i="1" dirty="0" smtClean="0">
              <a:solidFill>
                <a:srgbClr val="FFC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fssu.ru/zontozagon/1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fssu.ru/zontozagon/133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00152" y="2434970"/>
            <a:ext cx="10561418" cy="1158236"/>
          </a:xfrm>
        </p:spPr>
        <p:txBody>
          <a:bodyPr/>
          <a:lstStyle/>
          <a:p>
            <a:pPr algn="l"/>
            <a:r>
              <a:rPr lang="en-US" dirty="0" smtClean="0"/>
              <a:t>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1"/>
          <a:stretch/>
        </p:blipFill>
        <p:spPr>
          <a:xfrm>
            <a:off x="1292179" y="160338"/>
            <a:ext cx="9667742" cy="64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2309796"/>
            <a:ext cx="10572000" cy="2971051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Die </a:t>
            </a:r>
            <a:r>
              <a:rPr lang="en-US" dirty="0" err="1" smtClean="0">
                <a:solidFill>
                  <a:srgbClr val="FFC000"/>
                </a:solidFill>
              </a:rPr>
              <a:t>Hausaufgabe</a:t>
            </a:r>
            <a:r>
              <a:rPr lang="en-US" b="0" dirty="0">
                <a:solidFill>
                  <a:srgbClr val="FFC000"/>
                </a:solidFill>
              </a:rPr>
              <a:t/>
            </a:r>
            <a:br>
              <a:rPr lang="en-US" b="0" dirty="0">
                <a:solidFill>
                  <a:srgbClr val="FFC000"/>
                </a:solidFill>
              </a:rPr>
            </a:br>
            <a:r>
              <a:rPr lang="en-US" b="0" dirty="0" smtClean="0">
                <a:solidFill>
                  <a:srgbClr val="FFC000"/>
                </a:solidFill>
              </a:rPr>
              <a:t>(</a:t>
            </a:r>
            <a:r>
              <a:rPr lang="en-US" b="0" dirty="0" err="1" smtClean="0">
                <a:solidFill>
                  <a:srgbClr val="FFC000"/>
                </a:solidFill>
              </a:rPr>
              <a:t>Lehrbuch</a:t>
            </a:r>
            <a:r>
              <a:rPr lang="en-US" b="0" dirty="0" smtClean="0">
                <a:solidFill>
                  <a:srgbClr val="FFC000"/>
                </a:solidFill>
              </a:rPr>
              <a:t>) S.220, </a:t>
            </a:r>
            <a:r>
              <a:rPr lang="en-US" b="0" dirty="0" err="1" smtClean="0">
                <a:solidFill>
                  <a:srgbClr val="FFC000"/>
                </a:solidFill>
              </a:rPr>
              <a:t>Übung</a:t>
            </a:r>
            <a:r>
              <a:rPr lang="en-US" b="0" dirty="0" smtClean="0">
                <a:solidFill>
                  <a:srgbClr val="FFC000"/>
                </a:solidFill>
              </a:rPr>
              <a:t> 5,</a:t>
            </a:r>
            <a:br>
              <a:rPr lang="en-US" b="0" dirty="0" smtClean="0">
                <a:solidFill>
                  <a:srgbClr val="FFC000"/>
                </a:solidFill>
              </a:rPr>
            </a:br>
            <a:r>
              <a:rPr lang="en-US" b="0" dirty="0" smtClean="0">
                <a:solidFill>
                  <a:srgbClr val="FFC000"/>
                </a:solidFill>
              </a:rPr>
              <a:t>(</a:t>
            </a:r>
            <a:r>
              <a:rPr lang="en-US" b="0" dirty="0" err="1" smtClean="0">
                <a:solidFill>
                  <a:srgbClr val="FFC000"/>
                </a:solidFill>
              </a:rPr>
              <a:t>Arbeitsbuch</a:t>
            </a:r>
            <a:r>
              <a:rPr lang="en-US" b="0" dirty="0" smtClean="0">
                <a:solidFill>
                  <a:srgbClr val="FFC000"/>
                </a:solidFill>
              </a:rPr>
              <a:t>) S.83, </a:t>
            </a:r>
            <a:r>
              <a:rPr lang="en-US" b="0" dirty="0" err="1">
                <a:solidFill>
                  <a:srgbClr val="FFC000"/>
                </a:solidFill>
              </a:rPr>
              <a:t>Übung</a:t>
            </a:r>
            <a:r>
              <a:rPr lang="en-US" b="0" dirty="0">
                <a:solidFill>
                  <a:srgbClr val="FFC000"/>
                </a:solidFill>
              </a:rPr>
              <a:t> </a:t>
            </a:r>
            <a:r>
              <a:rPr lang="en-US" b="0" dirty="0" smtClean="0">
                <a:solidFill>
                  <a:srgbClr val="FFC000"/>
                </a:solidFill>
              </a:rPr>
              <a:t>1, </a:t>
            </a:r>
            <a:r>
              <a:rPr lang="en-US" b="0" dirty="0" err="1" smtClean="0">
                <a:solidFill>
                  <a:srgbClr val="FFC000"/>
                </a:solidFill>
              </a:rPr>
              <a:t>lehren</a:t>
            </a:r>
            <a:r>
              <a:rPr lang="en-US" b="0" dirty="0" smtClean="0">
                <a:solidFill>
                  <a:srgbClr val="FFC000"/>
                </a:solidFill>
              </a:rPr>
              <a:t> die </a:t>
            </a:r>
            <a:r>
              <a:rPr lang="en-US" b="0" dirty="0" err="1" smtClean="0">
                <a:solidFill>
                  <a:srgbClr val="FFC000"/>
                </a:solidFill>
              </a:rPr>
              <a:t>neue</a:t>
            </a:r>
            <a:r>
              <a:rPr lang="en-US" b="0" dirty="0" smtClean="0">
                <a:solidFill>
                  <a:srgbClr val="FFC000"/>
                </a:solidFill>
              </a:rPr>
              <a:t> </a:t>
            </a:r>
            <a:r>
              <a:rPr lang="en-US" b="0" dirty="0" err="1" smtClean="0">
                <a:solidFill>
                  <a:srgbClr val="FFC000"/>
                </a:solidFill>
              </a:rPr>
              <a:t>Wörter</a:t>
            </a:r>
            <a:r>
              <a:rPr lang="en-US" b="0" dirty="0">
                <a:solidFill>
                  <a:srgbClr val="FFC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7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noramix.ru/images/blog/queen-mar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04" y="220213"/>
            <a:ext cx="9526332" cy="65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xlbook.ru/imgh122579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 bwMode="auto">
          <a:xfrm>
            <a:off x="129449" y="0"/>
            <a:ext cx="56608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348549" y="222070"/>
            <a:ext cx="527739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Дерево успеха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1028" name="Picture 4" descr="https://im0-tub-ru.yandex.net/i?id=ac1f43aba1693eaeddce3f6b37142267&amp;n=33&amp;h=215&amp;w=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38" y="2216625"/>
            <a:ext cx="2230539" cy="22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06b903a293ad26bb4536d19496dee3d9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958" y="4857217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hut.com/clip-arts/389/green-leaf-38954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68" y="1933370"/>
            <a:ext cx="2513795" cy="25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974332" y="1297285"/>
            <a:ext cx="29095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 ошибок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92231" y="1302225"/>
            <a:ext cx="24359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 ошибка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33262" y="3989965"/>
            <a:ext cx="30765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2-3 ошибки</a:t>
            </a:r>
          </a:p>
        </p:txBody>
      </p:sp>
    </p:spTree>
    <p:extLst>
      <p:ext uri="{BB962C8B-B14F-4D97-AF65-F5344CB8AC3E}">
        <p14:creationId xmlns:p14="http://schemas.microsoft.com/office/powerpoint/2010/main" val="14899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836" y="2282309"/>
            <a:ext cx="11792542" cy="1468800"/>
          </a:xfrm>
        </p:spPr>
        <p:txBody>
          <a:bodyPr/>
          <a:lstStyle/>
          <a:p>
            <a:pPr algn="ctr"/>
            <a:r>
              <a:rPr lang="ru-RU" sz="6600" i="1" dirty="0" smtClean="0">
                <a:solidFill>
                  <a:srgbClr val="FFC000"/>
                </a:solidFill>
              </a:rPr>
              <a:t>«</a:t>
            </a:r>
            <a:r>
              <a:rPr lang="en-US" sz="6600" i="1" dirty="0" err="1" smtClean="0">
                <a:solidFill>
                  <a:srgbClr val="FFC000"/>
                </a:solidFill>
              </a:rPr>
              <a:t>Reisen</a:t>
            </a:r>
            <a:r>
              <a:rPr lang="en-US" sz="6600" i="1" dirty="0" smtClean="0">
                <a:solidFill>
                  <a:srgbClr val="FFC000"/>
                </a:solidFill>
              </a:rPr>
              <a:t> </a:t>
            </a:r>
            <a:r>
              <a:rPr lang="en-US" sz="6600" i="1" dirty="0" err="1">
                <a:solidFill>
                  <a:srgbClr val="FFC000"/>
                </a:solidFill>
              </a:rPr>
              <a:t>kostet</a:t>
            </a:r>
            <a:r>
              <a:rPr lang="en-US" sz="6600" i="1" dirty="0">
                <a:solidFill>
                  <a:srgbClr val="FFC000"/>
                </a:solidFill>
              </a:rPr>
              <a:t> Geld, </a:t>
            </a:r>
            <a:r>
              <a:rPr lang="ru-RU" sz="6600" i="1" dirty="0" smtClean="0">
                <a:solidFill>
                  <a:srgbClr val="FFC000"/>
                </a:solidFill>
              </a:rPr>
              <a:t/>
            </a:r>
            <a:br>
              <a:rPr lang="ru-RU" sz="6600" i="1" dirty="0" smtClean="0">
                <a:solidFill>
                  <a:srgbClr val="FFC000"/>
                </a:solidFill>
              </a:rPr>
            </a:br>
            <a:r>
              <a:rPr lang="en-US" sz="6600" i="1" dirty="0" err="1" smtClean="0">
                <a:solidFill>
                  <a:srgbClr val="FFC000"/>
                </a:solidFill>
              </a:rPr>
              <a:t>doch</a:t>
            </a:r>
            <a:r>
              <a:rPr lang="en-US" sz="6600" i="1" dirty="0" smtClean="0">
                <a:solidFill>
                  <a:srgbClr val="FFC000"/>
                </a:solidFill>
              </a:rPr>
              <a:t> </a:t>
            </a:r>
            <a:r>
              <a:rPr lang="en-US" sz="6600" i="1" dirty="0">
                <a:solidFill>
                  <a:srgbClr val="FFC000"/>
                </a:solidFill>
              </a:rPr>
              <a:t>man </a:t>
            </a:r>
            <a:r>
              <a:rPr lang="en-US" sz="6600" i="1" dirty="0" err="1">
                <a:solidFill>
                  <a:srgbClr val="FFC000"/>
                </a:solidFill>
              </a:rPr>
              <a:t>erkennt</a:t>
            </a:r>
            <a:r>
              <a:rPr lang="en-US" sz="6600" i="1" dirty="0">
                <a:solidFill>
                  <a:srgbClr val="FFC000"/>
                </a:solidFill>
              </a:rPr>
              <a:t> die </a:t>
            </a:r>
            <a:r>
              <a:rPr lang="en-US" sz="6600" i="1" dirty="0" smtClean="0">
                <a:solidFill>
                  <a:srgbClr val="FFC000"/>
                </a:solidFill>
              </a:rPr>
              <a:t>Welt</a:t>
            </a:r>
            <a:r>
              <a:rPr lang="ru-RU" sz="6600" i="1" dirty="0" smtClean="0">
                <a:solidFill>
                  <a:srgbClr val="FFC000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3398" y="3534131"/>
            <a:ext cx="10561418" cy="433955"/>
          </a:xfrm>
        </p:spPr>
        <p:txBody>
          <a:bodyPr/>
          <a:lstStyle/>
          <a:p>
            <a:r>
              <a:rPr lang="en-US" sz="5400" b="1" dirty="0" err="1"/>
              <a:t>Sprichwort</a:t>
            </a:r>
            <a:endParaRPr lang="ru-RU" sz="5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9397" y="4906851"/>
            <a:ext cx="11178861" cy="1725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Путешествие стоит денег, однако при этом знакомишься с целым миром.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/>
          <a:stretch/>
        </p:blipFill>
        <p:spPr>
          <a:xfrm>
            <a:off x="2762306" y="30112"/>
            <a:ext cx="6420331" cy="6827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/>
          <a:stretch/>
        </p:blipFill>
        <p:spPr>
          <a:xfrm>
            <a:off x="2723669" y="30112"/>
            <a:ext cx="6420331" cy="68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420113"/>
              </p:ext>
            </p:extLst>
          </p:nvPr>
        </p:nvGraphicFramePr>
        <p:xfrm>
          <a:off x="556592" y="1258956"/>
          <a:ext cx="10959546" cy="479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3182"/>
                <a:gridCol w="3653182"/>
                <a:gridCol w="3653182"/>
              </a:tblGrid>
              <a:tr h="799089"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Berlin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am Main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9089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Hamburg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liegt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an der </a:t>
                      </a:r>
                      <a:r>
                        <a:rPr lang="en-US" sz="3600" dirty="0" err="1">
                          <a:effectLst/>
                        </a:rPr>
                        <a:t>Donau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9089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Frankfurt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an der Spree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9089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Bremen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am Rhein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908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effectLst/>
                        </a:rPr>
                        <a:t>K</a:t>
                      </a:r>
                      <a:r>
                        <a:rPr lang="en-US" sz="36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</a:t>
                      </a:r>
                      <a:r>
                        <a:rPr lang="en-US" sz="3600" dirty="0" smtClean="0">
                          <a:effectLst/>
                        </a:rPr>
                        <a:t>ln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befindet sich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an der Weser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9089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Regensburg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6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an der Elbe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3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9" y="166657"/>
            <a:ext cx="4048887" cy="3036665"/>
          </a:xfrm>
          <a:prstGeom prst="rect">
            <a:avLst/>
          </a:prstGeom>
        </p:spPr>
      </p:pic>
      <p:pic>
        <p:nvPicPr>
          <p:cNvPr id="3074" name="Рисунок 1" descr="http://avia-mir.ru/stranovedenie/goroda/k_gete%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52" y="166657"/>
            <a:ext cx="4587302" cy="303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3" descr="https://booking.infoflot.com/Photos/2663?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" y="3779080"/>
            <a:ext cx="3979408" cy="29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5" descr="http://sterlitamak-travel.ru/wp-content/uploads/2015/02/publictravel_4110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b="11495"/>
          <a:stretch/>
        </p:blipFill>
        <p:spPr bwMode="auto">
          <a:xfrm>
            <a:off x="7739243" y="3743309"/>
            <a:ext cx="4304711" cy="3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7" descr="http://nevsedoma.com.ua/images/2010/149/4/25110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53" y="166657"/>
            <a:ext cx="4565053" cy="303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" descr="http://pro-muzei.ru/wp-content/uploads/2016/11/Palmengarten-e14791564199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03" y="3718757"/>
            <a:ext cx="4175351" cy="305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37053" y="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02106" y="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687" y="3465571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25306" y="3516831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07254" y="3516831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6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907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TM03457503[[fn=Цитируемая]]</Template>
  <TotalTime>534</TotalTime>
  <Words>306</Words>
  <Application>Microsoft Office PowerPoint</Application>
  <PresentationFormat>Широкоэкранный</PresentationFormat>
  <Paragraphs>196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Monotype Corsiva</vt:lpstr>
      <vt:lpstr>Times New Roman</vt:lpstr>
      <vt:lpstr>Wingdings 2</vt:lpstr>
      <vt:lpstr>Цитаты</vt:lpstr>
      <vt:lpstr>Презентация PowerPoint</vt:lpstr>
      <vt:lpstr>«Wer viel reist,  weiß viel»   </vt:lpstr>
      <vt:lpstr>Klassenfahrt  durch Deutschland </vt:lpstr>
      <vt:lpstr>Презентация PowerPoint</vt:lpstr>
      <vt:lpstr>Презентация PowerPoint</vt:lpstr>
      <vt:lpstr>«Reisen kostet Geld,  doch man erkennt die Welt»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Die Hausaufgabe (Lehrbuch) S.220, Übung 5, (Arbeitsbuch) S.83, Übung 1, lehren die neue Wörter.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Шилова</dc:creator>
  <cp:lastModifiedBy>Евгения Шилова</cp:lastModifiedBy>
  <cp:revision>41</cp:revision>
  <dcterms:created xsi:type="dcterms:W3CDTF">2017-03-29T19:54:53Z</dcterms:created>
  <dcterms:modified xsi:type="dcterms:W3CDTF">2017-04-09T07:30:10Z</dcterms:modified>
</cp:coreProperties>
</file>