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75" r:id="rId4"/>
    <p:sldId id="277" r:id="rId5"/>
    <p:sldId id="278" r:id="rId6"/>
    <p:sldId id="281" r:id="rId7"/>
    <p:sldId id="279" r:id="rId8"/>
    <p:sldId id="282" r:id="rId9"/>
    <p:sldId id="283" r:id="rId10"/>
    <p:sldId id="284" r:id="rId11"/>
    <p:sldId id="285" r:id="rId12"/>
    <p:sldId id="286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E7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4660"/>
  </p:normalViewPr>
  <p:slideViewPr>
    <p:cSldViewPr>
      <p:cViewPr>
        <p:scale>
          <a:sx n="107" d="100"/>
          <a:sy n="107" d="100"/>
        </p:scale>
        <p:origin x="-9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A5DDD2-3CF6-4616-A5A0-987F59B25AB0}" type="datetimeFigureOut">
              <a:rPr lang="en-US"/>
              <a:pPr>
                <a:defRPr/>
              </a:pPr>
              <a:t>10/1/2024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C4D8E9-FA2E-4BA3-86CD-DE8E5D073B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023EA5-8E5A-4A45-97E4-2689753C9B75}" type="datetimeFigureOut">
              <a:rPr lang="en-US"/>
              <a:pPr>
                <a:defRPr/>
              </a:pPr>
              <a:t>10/1/2024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F72611-185B-45D1-8B95-CF2EA5AD8D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0D78BD-227B-4B4D-9D8F-A72D169C9DBE}" type="datetimeFigureOut">
              <a:rPr lang="en-US"/>
              <a:pPr>
                <a:defRPr/>
              </a:pPr>
              <a:t>10/1/2024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74EE02-CCB8-493C-B4AC-BD4B940A2B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3D756F-3738-4675-B2DC-629B2C9E9683}" type="datetimeFigureOut">
              <a:rPr lang="en-US"/>
              <a:pPr>
                <a:defRPr/>
              </a:pPr>
              <a:t>10/1/2024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2F13D-9BF7-4492-A3AE-16FDDE1DBA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87DE0-67ED-4842-8142-9ABB2EE64DBE}" type="datetimeFigureOut">
              <a:rPr lang="en-US"/>
              <a:pPr>
                <a:defRPr/>
              </a:pPr>
              <a:t>10/1/2024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BE02A1-4B5D-4D98-A40C-5C16A7C66E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12184B-B45C-422A-BEC9-AFF9060CA0BC}" type="datetimeFigureOut">
              <a:rPr lang="en-US"/>
              <a:pPr>
                <a:defRPr/>
              </a:pPr>
              <a:t>10/1/2024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CDF24-B74E-465A-8D3D-FEAB893C25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A8B5B0-9351-464E-8154-C371521EEF47}" type="datetimeFigureOut">
              <a:rPr lang="en-US"/>
              <a:pPr>
                <a:defRPr/>
              </a:pPr>
              <a:t>10/1/2024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0B682B-8F63-4F13-94F3-FE5E886030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19AEE4-81DF-48F9-877E-4BD75007B655}" type="datetimeFigureOut">
              <a:rPr lang="en-US"/>
              <a:pPr>
                <a:defRPr/>
              </a:pPr>
              <a:t>10/1/2024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C98B83-BBF1-4B51-A46E-C4CF4D386C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51AB14-6352-49D6-AFB3-A83C12B29354}" type="datetimeFigureOut">
              <a:rPr lang="en-US"/>
              <a:pPr>
                <a:defRPr/>
              </a:pPr>
              <a:t>10/1/2024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2F4C4E-602D-4F36-9FCA-20F17F783C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06A0D-6FC3-47CB-AD11-DE0AF64A0619}" type="datetimeFigureOut">
              <a:rPr lang="en-US"/>
              <a:pPr>
                <a:defRPr/>
              </a:pPr>
              <a:t>10/1/2024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5BA28F-1F17-494A-ADF4-9635D5867D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E36E6-FF2B-4E8D-A16A-074A2CB59CA5}" type="datetimeFigureOut">
              <a:rPr lang="en-US"/>
              <a:pPr>
                <a:defRPr/>
              </a:pPr>
              <a:t>10/1/2024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9E7BAE-A838-4E8B-A668-DE916681EB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33CCCC"/>
            </a:gs>
            <a:gs pos="50000">
              <a:schemeClr val="bg1"/>
            </a:gs>
            <a:gs pos="100000">
              <a:srgbClr val="33CCCC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fld id="{8ABC16E3-6FC2-49AA-B187-FD32861A675A}" type="datetimeFigureOut">
              <a:rPr lang="en-US"/>
              <a:pPr>
                <a:defRPr/>
              </a:pPr>
              <a:t>10/1/2024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fld id="{6EA8FFD8-15DD-4926-9560-4BADA4A7FE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 descr="C:\Users\Ольга\Downloads\obed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2560638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2" descr="C:\Users\Ольга\Downloads\профессии\столовая\4408793-thumb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2895600"/>
            <a:ext cx="238125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7"/>
          <p:cNvSpPr>
            <a:spLocks noChangeArrowheads="1"/>
          </p:cNvSpPr>
          <p:nvPr/>
        </p:nvSpPr>
        <p:spPr bwMode="auto">
          <a:xfrm>
            <a:off x="1403648" y="685800"/>
            <a:ext cx="7130752" cy="5601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7030A0"/>
              </a:solidFill>
            </a:endParaRPr>
          </a:p>
          <a:p>
            <a:endParaRPr lang="ru-RU" b="1" dirty="0">
              <a:solidFill>
                <a:srgbClr val="7030A0"/>
              </a:solidFill>
            </a:endParaRPr>
          </a:p>
          <a:p>
            <a:endParaRPr lang="ru-RU" b="1" dirty="0" smtClean="0">
              <a:solidFill>
                <a:srgbClr val="7030A0"/>
              </a:solidFill>
            </a:endParaRPr>
          </a:p>
          <a:p>
            <a:endParaRPr lang="ru-RU" b="1" dirty="0">
              <a:solidFill>
                <a:srgbClr val="7030A0"/>
              </a:solidFill>
            </a:endParaRPr>
          </a:p>
          <a:p>
            <a:r>
              <a:rPr lang="ru-RU" b="1" dirty="0" smtClean="0">
                <a:solidFill>
                  <a:srgbClr val="7030A0"/>
                </a:solidFill>
              </a:rPr>
              <a:t>                        МБДОУ </a:t>
            </a:r>
            <a:r>
              <a:rPr lang="ru-RU" b="1" dirty="0" smtClean="0">
                <a:solidFill>
                  <a:srgbClr val="7030A0"/>
                </a:solidFill>
              </a:rPr>
              <a:t>«Детский сад </a:t>
            </a:r>
            <a:r>
              <a:rPr lang="ru-RU" b="1" dirty="0" err="1" smtClean="0">
                <a:solidFill>
                  <a:srgbClr val="7030A0"/>
                </a:solidFill>
              </a:rPr>
              <a:t>с.Еремково</a:t>
            </a:r>
            <a:r>
              <a:rPr lang="ru-RU" b="1" dirty="0" smtClean="0">
                <a:solidFill>
                  <a:srgbClr val="7030A0"/>
                </a:solidFill>
              </a:rPr>
              <a:t>»</a:t>
            </a:r>
            <a:endParaRPr lang="ru-RU" b="1" dirty="0">
              <a:solidFill>
                <a:srgbClr val="7030A0"/>
              </a:solidFill>
            </a:endParaRPr>
          </a:p>
          <a:p>
            <a:endParaRPr lang="ru-RU" sz="2800" b="1" dirty="0">
              <a:solidFill>
                <a:srgbClr val="7030A0"/>
              </a:solidFill>
            </a:endParaRPr>
          </a:p>
          <a:p>
            <a:r>
              <a:rPr lang="ru-RU" sz="2800" b="1" dirty="0">
                <a:solidFill>
                  <a:schemeClr val="accent2"/>
                </a:solidFill>
              </a:rPr>
              <a:t>  </a:t>
            </a:r>
            <a:endParaRPr lang="ru-RU" sz="2800" b="1" dirty="0" smtClean="0">
              <a:solidFill>
                <a:schemeClr val="accent2"/>
              </a:solidFill>
            </a:endParaRPr>
          </a:p>
          <a:p>
            <a:endParaRPr lang="ru-RU" sz="2800" b="1" i="1" dirty="0">
              <a:solidFill>
                <a:schemeClr val="accent2"/>
              </a:solidFill>
            </a:endParaRPr>
          </a:p>
          <a:p>
            <a:endParaRPr lang="ru-RU" sz="2800" b="1" i="1" dirty="0" smtClean="0">
              <a:solidFill>
                <a:schemeClr val="accent2"/>
              </a:solidFill>
            </a:endParaRPr>
          </a:p>
          <a:p>
            <a:r>
              <a:rPr lang="ru-RU" sz="3200" b="1" i="1" dirty="0" smtClean="0">
                <a:solidFill>
                  <a:schemeClr val="folHlink"/>
                </a:solidFill>
              </a:rPr>
              <a:t>Организация </a:t>
            </a:r>
            <a:r>
              <a:rPr lang="ru-RU" sz="3200" b="1" i="1" dirty="0">
                <a:solidFill>
                  <a:schemeClr val="folHlink"/>
                </a:solidFill>
              </a:rPr>
              <a:t>питания </a:t>
            </a:r>
          </a:p>
          <a:p>
            <a:r>
              <a:rPr lang="ru-RU" sz="3200" b="1" i="1" dirty="0">
                <a:solidFill>
                  <a:schemeClr val="folHlink"/>
                </a:solidFill>
              </a:rPr>
              <a:t>        в детском саду</a:t>
            </a:r>
          </a:p>
          <a:p>
            <a:endParaRPr lang="ru-RU" sz="3200" b="1" i="1" dirty="0">
              <a:solidFill>
                <a:schemeClr val="folHlink"/>
              </a:solidFill>
            </a:endParaRPr>
          </a:p>
          <a:p>
            <a:endParaRPr lang="ru-RU" sz="3200" b="1" i="1" dirty="0">
              <a:solidFill>
                <a:schemeClr val="accent2"/>
              </a:solidFill>
            </a:endParaRPr>
          </a:p>
          <a:p>
            <a:endParaRPr lang="ru-RU" sz="28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4"/>
          <p:cNvSpPr>
            <a:spLocks noChangeArrowheads="1"/>
          </p:cNvSpPr>
          <p:nvPr/>
        </p:nvSpPr>
        <p:spPr bwMode="auto">
          <a:xfrm>
            <a:off x="1066800" y="533400"/>
            <a:ext cx="792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chemeClr val="accent2"/>
                </a:solidFill>
              </a:rPr>
              <a:t>Рекомендации родителям о рационе питания:</a:t>
            </a:r>
          </a:p>
        </p:txBody>
      </p:sp>
      <p:sp>
        <p:nvSpPr>
          <p:cNvPr id="24578" name="Rectangle 6"/>
          <p:cNvSpPr>
            <a:spLocks noChangeArrowheads="1"/>
          </p:cNvSpPr>
          <p:nvPr/>
        </p:nvSpPr>
        <p:spPr bwMode="auto">
          <a:xfrm>
            <a:off x="609600" y="1143000"/>
            <a:ext cx="8382000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ru-RU" sz="2000" b="1"/>
              <a:t> </a:t>
            </a:r>
            <a:r>
              <a:rPr lang="ru-RU" sz="2000"/>
              <a:t> </a:t>
            </a:r>
            <a:r>
              <a:rPr lang="ru-RU" sz="2400" b="1"/>
              <a:t>Меню дошкольника следует составлять  из более легко усваиваемых продуктов, приготовленных с учетом нежной и пока незрелой пищеварительной системы.</a:t>
            </a:r>
          </a:p>
          <a:p>
            <a:pPr>
              <a:buFontTx/>
              <a:buChar char="•"/>
            </a:pPr>
            <a:r>
              <a:rPr lang="ru-RU" sz="2400" b="1"/>
              <a:t> Учитывать потребность в энергетической ценности пищи.</a:t>
            </a:r>
          </a:p>
          <a:p>
            <a:pPr>
              <a:buFontTx/>
              <a:buChar char="•"/>
            </a:pPr>
            <a:r>
              <a:rPr lang="ru-RU" sz="2400" b="1"/>
              <a:t> На столе должна быть разнообразная и вкусная пища, приготовленная с соблюдением санитарных норм.</a:t>
            </a:r>
          </a:p>
          <a:p>
            <a:pPr>
              <a:buFontTx/>
              <a:buChar char="•"/>
            </a:pPr>
            <a:r>
              <a:rPr lang="ru-RU" sz="2400" b="1"/>
              <a:t> Не меньше трех четвертей рациона должна составлять теплая и горячая пища.</a:t>
            </a:r>
          </a:p>
          <a:p>
            <a:pPr algn="ctr">
              <a:buFontTx/>
              <a:buChar char="•"/>
            </a:pPr>
            <a:endParaRPr lang="ru-RU" sz="2400" b="1"/>
          </a:p>
        </p:txBody>
      </p:sp>
      <p:pic>
        <p:nvPicPr>
          <p:cNvPr id="24579" name="Picture 10" descr="Картинки по запросу картинки правильное питание дошкольников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00800" y="4800600"/>
            <a:ext cx="2362200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3"/>
          <p:cNvSpPr>
            <a:spLocks noChangeArrowheads="1"/>
          </p:cNvSpPr>
          <p:nvPr/>
        </p:nvSpPr>
        <p:spPr bwMode="auto">
          <a:xfrm>
            <a:off x="2057400" y="533400"/>
            <a:ext cx="6934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chemeClr val="accent2"/>
                </a:solidFill>
              </a:rPr>
              <a:t>Рекомендации родителям </a:t>
            </a:r>
          </a:p>
          <a:p>
            <a:pPr algn="ctr"/>
            <a:r>
              <a:rPr lang="ru-RU" sz="2400" b="1">
                <a:solidFill>
                  <a:schemeClr val="accent2"/>
                </a:solidFill>
              </a:rPr>
              <a:t>Что и сколько:</a:t>
            </a:r>
          </a:p>
        </p:txBody>
      </p:sp>
      <p:sp>
        <p:nvSpPr>
          <p:cNvPr id="25602" name="Rectangle 4"/>
          <p:cNvSpPr>
            <a:spLocks noChangeArrowheads="1"/>
          </p:cNvSpPr>
          <p:nvPr/>
        </p:nvSpPr>
        <p:spPr bwMode="auto">
          <a:xfrm>
            <a:off x="2514600" y="1371600"/>
            <a:ext cx="662940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ru-RU" sz="2000" b="1" dirty="0"/>
              <a:t> </a:t>
            </a:r>
            <a:r>
              <a:rPr lang="ru-RU" sz="2000" dirty="0"/>
              <a:t> </a:t>
            </a:r>
            <a:r>
              <a:rPr lang="ru-RU" sz="2000" b="1" dirty="0"/>
              <a:t>Каждый день ребенок должен получать молоко и молочные продукты − </a:t>
            </a:r>
            <a:r>
              <a:rPr lang="ru-RU" sz="2000" b="1" dirty="0" smtClean="0"/>
              <a:t>молоко, кефир</a:t>
            </a:r>
            <a:r>
              <a:rPr lang="ru-RU" sz="2000" b="1" dirty="0"/>
              <a:t>, ряженку, нежирный творог и йогурт. </a:t>
            </a:r>
          </a:p>
          <a:p>
            <a:pPr>
              <a:buFontTx/>
              <a:buChar char="•"/>
            </a:pPr>
            <a:r>
              <a:rPr lang="ru-RU" sz="2000" b="1" dirty="0"/>
              <a:t> Овощи, фрукты и соки из них также требуются дошкольнику ежедневно. Для полноценного питания дошкольнику необходимо 150–200 г картофеля и 200–250 г других овощей в день. В их числе − редис, салат, капуста, огурцы, помидоры и зелень. Фруктов и ягод нужно тоже немало − 200–300 г в свежем виде, плюс соки и нектары. Свежие овощи и фрукты − главный источник витаминов для ребенка.</a:t>
            </a:r>
          </a:p>
          <a:p>
            <a:pPr>
              <a:buFontTx/>
              <a:buChar char="•"/>
            </a:pPr>
            <a:r>
              <a:rPr lang="ru-RU" sz="2000" b="1" dirty="0"/>
              <a:t> Вдобавок к мясу и овощам, детям нужны хлеб и макароны из твердых сортов пшеницы, а также жиры в виде сливочного и растительного масел.</a:t>
            </a:r>
          </a:p>
          <a:p>
            <a:pPr>
              <a:buFontTx/>
              <a:buChar char="•"/>
            </a:pPr>
            <a:endParaRPr lang="ru-RU" sz="2000" b="1" dirty="0"/>
          </a:p>
        </p:txBody>
      </p:sp>
      <p:pic>
        <p:nvPicPr>
          <p:cNvPr id="25603" name="Picture 2" descr="C:\Users\Ольга\Downloads\74097003_22df2745b1d3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14600" cy="184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3" descr="C:\Users\Ольга\Downloads\1443524758_in-the-garden-17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800600"/>
            <a:ext cx="2495550" cy="180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2" descr="C:\Users\Ольга\Downloads\good-food_2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86000"/>
            <a:ext cx="243840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>
          <a:xfrm flipH="1" flipV="1">
            <a:off x="7315200" y="2514600"/>
            <a:ext cx="152400" cy="76200"/>
          </a:xfrm>
        </p:spPr>
        <p:txBody>
          <a:bodyPr/>
          <a:lstStyle/>
          <a:p>
            <a:pPr eaLnBrk="1" hangingPunct="1"/>
            <a:endParaRPr lang="ru-RU" sz="2000" smtClean="0">
              <a:solidFill>
                <a:schemeClr val="accent2"/>
              </a:solidFill>
            </a:endParaRPr>
          </a:p>
        </p:txBody>
      </p:sp>
      <p:pic>
        <p:nvPicPr>
          <p:cNvPr id="26626" name="Picture 4" descr="Картинки по запросу картинки правильное питание дошкольников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 descr="C:\Users\Ольга\Downloads\obed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2560638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 descr="C:\Users\Ольга\Downloads\профессии\столовая\4408793-thumb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2895600"/>
            <a:ext cx="238125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2766219" y="1828800"/>
            <a:ext cx="3558381" cy="3508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chemeClr val="accent2"/>
                </a:solidFill>
              </a:rPr>
              <a:t>Правильное питание – это основа длительной и плодотворной жизни, залог здоровья, бодрости.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>
                <a:solidFill>
                  <a:srgbClr val="990099"/>
                </a:solidFill>
              </a:rPr>
              <a:t/>
            </a:r>
            <a:br>
              <a:rPr lang="ru-RU" sz="2400" b="1" dirty="0">
                <a:solidFill>
                  <a:srgbClr val="990099"/>
                </a:solidFill>
              </a:rPr>
            </a:br>
            <a:endParaRPr lang="ru-RU" sz="2400" b="1" dirty="0">
              <a:solidFill>
                <a:srgbClr val="990099"/>
              </a:solidFill>
            </a:endParaRPr>
          </a:p>
        </p:txBody>
      </p:sp>
      <p:pic>
        <p:nvPicPr>
          <p:cNvPr id="14340" name="Picture 2" descr="C:\Users\Ольга\Downloads\профессии\столовая\4408793-thumb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2895600"/>
            <a:ext cx="238125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2" descr="C:\Users\Ольга\Downloads\профессии\столовая\4408793-thumb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2895600"/>
            <a:ext cx="238125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C:\Users\Ольга\Downloads\abbot_2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04800" y="0"/>
            <a:ext cx="10387013" cy="714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04800" y="457200"/>
            <a:ext cx="563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333399"/>
                </a:solidFill>
              </a:rPr>
              <a:t>Пирамида правильного питания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C:\Users\Ольга\Downloads\профессии\столовая\4408793-thum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53200" y="2895600"/>
            <a:ext cx="238125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Rectangle 4"/>
          <p:cNvSpPr>
            <a:spLocks noChangeArrowheads="1"/>
          </p:cNvSpPr>
          <p:nvPr/>
        </p:nvSpPr>
        <p:spPr bwMode="auto">
          <a:xfrm>
            <a:off x="2819400" y="533400"/>
            <a:ext cx="358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400" b="1">
              <a:solidFill>
                <a:srgbClr val="990099"/>
              </a:solidFill>
            </a:endParaRPr>
          </a:p>
        </p:txBody>
      </p:sp>
      <p:pic>
        <p:nvPicPr>
          <p:cNvPr id="17411" name="Picture 2" descr="C:\Users\Ольга\Downloads\профессии\столовая\4408793-thum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53200" y="2895600"/>
            <a:ext cx="238125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2" descr="C:\Users\Ольга\Downloads\профессии\столовая\4408793-thum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53200" y="2895600"/>
            <a:ext cx="238125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Rectangle 7"/>
          <p:cNvSpPr>
            <a:spLocks noChangeArrowheads="1"/>
          </p:cNvSpPr>
          <p:nvPr/>
        </p:nvSpPr>
        <p:spPr bwMode="auto">
          <a:xfrm>
            <a:off x="1066800" y="152400"/>
            <a:ext cx="7612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chemeClr val="accent2"/>
                </a:solidFill>
              </a:rPr>
              <a:t>Организация питания в детском саду:</a:t>
            </a:r>
          </a:p>
        </p:txBody>
      </p:sp>
      <p:sp>
        <p:nvSpPr>
          <p:cNvPr id="17414" name="Rectangle 8"/>
          <p:cNvSpPr>
            <a:spLocks noChangeArrowheads="1"/>
          </p:cNvSpPr>
          <p:nvPr/>
        </p:nvSpPr>
        <p:spPr bwMode="auto">
          <a:xfrm>
            <a:off x="2286000" y="1143000"/>
            <a:ext cx="396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endParaRPr lang="ru-RU" sz="2400">
              <a:latin typeface="Arial Black" pitchFamily="34" charset="0"/>
            </a:endParaRPr>
          </a:p>
        </p:txBody>
      </p:sp>
      <p:sp>
        <p:nvSpPr>
          <p:cNvPr id="17415" name="Rectangle 9"/>
          <p:cNvSpPr>
            <a:spLocks noChangeArrowheads="1"/>
          </p:cNvSpPr>
          <p:nvPr/>
        </p:nvSpPr>
        <p:spPr bwMode="auto">
          <a:xfrm>
            <a:off x="228600" y="838200"/>
            <a:ext cx="70866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ru-RU" sz="2400" b="1" dirty="0"/>
              <a:t> Весь цикл приготовления блюд происходит на пищеблоке. </a:t>
            </a:r>
          </a:p>
          <a:p>
            <a:pPr>
              <a:buFontTx/>
              <a:buChar char="•"/>
            </a:pPr>
            <a:r>
              <a:rPr lang="ru-RU" sz="2400" b="1" dirty="0" smtClean="0"/>
              <a:t>При </a:t>
            </a:r>
            <a:r>
              <a:rPr lang="ru-RU" sz="2400" b="1" dirty="0"/>
              <a:t>составлении меню используется разработанная картотека блюд, что обеспечивает сбалансированность питания по белкам, жирам, углеводам. </a:t>
            </a:r>
          </a:p>
          <a:p>
            <a:pPr>
              <a:buFontTx/>
              <a:buChar char="•"/>
            </a:pPr>
            <a:r>
              <a:rPr lang="ru-RU" sz="2400" b="1" dirty="0"/>
              <a:t> Готовая пища выдается только после снятия пробы </a:t>
            </a:r>
            <a:r>
              <a:rPr lang="ru-RU" sz="2400" b="1" dirty="0" smtClean="0"/>
              <a:t>и </a:t>
            </a:r>
            <a:r>
              <a:rPr lang="ru-RU" sz="2400" b="1" dirty="0"/>
              <a:t>соответствующей записи в журнале результатов оценки готовых блюд. </a:t>
            </a:r>
          </a:p>
          <a:p>
            <a:pPr>
              <a:buFontTx/>
              <a:buChar char="•"/>
            </a:pPr>
            <a:r>
              <a:rPr lang="ru-RU" sz="2400" b="1" dirty="0"/>
              <a:t> Организация питания постоянно находится под контролем администрации</a:t>
            </a:r>
            <a:r>
              <a:rPr lang="ru-RU" sz="2000" b="1" dirty="0"/>
              <a:t> 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C:\Users\Ольга\Downloads\профессии\столовая\4408793-thum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53200" y="1828800"/>
            <a:ext cx="238125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Rectangle 3"/>
          <p:cNvSpPr>
            <a:spLocks noChangeArrowheads="1"/>
          </p:cNvSpPr>
          <p:nvPr/>
        </p:nvSpPr>
        <p:spPr bwMode="auto">
          <a:xfrm>
            <a:off x="2819400" y="533400"/>
            <a:ext cx="358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400" b="1">
              <a:solidFill>
                <a:srgbClr val="990099"/>
              </a:solidFill>
            </a:endParaRPr>
          </a:p>
        </p:txBody>
      </p:sp>
      <p:sp>
        <p:nvSpPr>
          <p:cNvPr id="18435" name="Rectangle 6"/>
          <p:cNvSpPr>
            <a:spLocks noChangeArrowheads="1"/>
          </p:cNvSpPr>
          <p:nvPr/>
        </p:nvSpPr>
        <p:spPr bwMode="auto">
          <a:xfrm>
            <a:off x="1066800" y="152400"/>
            <a:ext cx="7612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chemeClr val="accent2"/>
                </a:solidFill>
              </a:rPr>
              <a:t>Организация питания в детском саду:</a:t>
            </a:r>
          </a:p>
        </p:txBody>
      </p:sp>
      <p:sp>
        <p:nvSpPr>
          <p:cNvPr id="18436" name="Rectangle 7"/>
          <p:cNvSpPr>
            <a:spLocks noChangeArrowheads="1"/>
          </p:cNvSpPr>
          <p:nvPr/>
        </p:nvSpPr>
        <p:spPr bwMode="auto">
          <a:xfrm>
            <a:off x="2286000" y="1143000"/>
            <a:ext cx="396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endParaRPr lang="ru-RU" sz="2400">
              <a:latin typeface="Arial Black" pitchFamily="34" charset="0"/>
            </a:endParaRPr>
          </a:p>
        </p:txBody>
      </p:sp>
      <p:sp>
        <p:nvSpPr>
          <p:cNvPr id="18437" name="Rectangle 8"/>
          <p:cNvSpPr>
            <a:spLocks noChangeArrowheads="1"/>
          </p:cNvSpPr>
          <p:nvPr/>
        </p:nvSpPr>
        <p:spPr bwMode="auto">
          <a:xfrm>
            <a:off x="228600" y="838200"/>
            <a:ext cx="6629400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ru-RU" sz="2400" b="1" dirty="0"/>
              <a:t> </a:t>
            </a:r>
            <a:r>
              <a:rPr lang="ru-RU" sz="2000" b="1" dirty="0"/>
              <a:t>В детском саду организовано </a:t>
            </a:r>
            <a:r>
              <a:rPr lang="ru-RU" sz="2000" b="1" dirty="0" smtClean="0"/>
              <a:t>трехразовое </a:t>
            </a:r>
            <a:r>
              <a:rPr lang="ru-RU" sz="2000" b="1" dirty="0"/>
              <a:t>питание.</a:t>
            </a:r>
          </a:p>
          <a:p>
            <a:pPr>
              <a:buFontTx/>
              <a:buChar char="•"/>
            </a:pPr>
            <a:r>
              <a:rPr lang="ru-RU" sz="2000" b="1" dirty="0"/>
              <a:t> В меню каждый день включена суточная норма молока, сливочного и растительного масла сахара, хлеба, мяса. </a:t>
            </a:r>
          </a:p>
          <a:p>
            <a:pPr>
              <a:buFontTx/>
              <a:buChar char="•"/>
            </a:pPr>
            <a:r>
              <a:rPr lang="ru-RU" sz="2000" b="1" dirty="0"/>
              <a:t> Продукты, богатые белком (рыба, мясо), включаются в меню первой половины дня. </a:t>
            </a:r>
          </a:p>
          <a:p>
            <a:pPr>
              <a:buFontTx/>
              <a:buChar char="•"/>
            </a:pPr>
            <a:r>
              <a:rPr lang="ru-RU" sz="2000" b="1" dirty="0" smtClean="0"/>
              <a:t>Ежедневно </a:t>
            </a:r>
            <a:r>
              <a:rPr lang="ru-RU" sz="2000" b="1" dirty="0"/>
              <a:t>в меню включены овощи, как в свежем, так и вареном и тушеном виде. </a:t>
            </a:r>
          </a:p>
          <a:p>
            <a:endParaRPr lang="ru-RU" sz="2000" b="1" dirty="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3" descr="C:\Users\Ольга\Downloads\obed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2560638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2" descr="C:\Users\Ольга\Downloads\профессии\столовая\4408793-thumb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2895600"/>
            <a:ext cx="238125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Rectangle 4"/>
          <p:cNvSpPr>
            <a:spLocks noChangeArrowheads="1"/>
          </p:cNvSpPr>
          <p:nvPr/>
        </p:nvSpPr>
        <p:spPr bwMode="auto">
          <a:xfrm>
            <a:off x="2895600" y="533400"/>
            <a:ext cx="3733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chemeClr val="accent2"/>
                </a:solidFill>
              </a:rPr>
              <a:t>Режим питания</a:t>
            </a:r>
          </a:p>
        </p:txBody>
      </p:sp>
      <p:pic>
        <p:nvPicPr>
          <p:cNvPr id="20484" name="Picture 2" descr="C:\Users\Ольга\Downloads\профессии\столовая\4408793-thumb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2895600"/>
            <a:ext cx="238125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Rectangle 7"/>
          <p:cNvSpPr>
            <a:spLocks noChangeArrowheads="1"/>
          </p:cNvSpPr>
          <p:nvPr/>
        </p:nvSpPr>
        <p:spPr bwMode="auto">
          <a:xfrm>
            <a:off x="2514600" y="1371600"/>
            <a:ext cx="5715000" cy="2332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/>
              <a:t> </a:t>
            </a:r>
            <a:r>
              <a:rPr lang="ru-RU" sz="2800" b="1" dirty="0" smtClean="0"/>
              <a:t>8.45-9.00</a:t>
            </a:r>
            <a:r>
              <a:rPr lang="ru-RU" sz="2800" b="1" dirty="0"/>
              <a:t> </a:t>
            </a:r>
            <a:r>
              <a:rPr lang="ru-RU" sz="2800" b="1" dirty="0" smtClean="0"/>
              <a:t>      </a:t>
            </a:r>
            <a:r>
              <a:rPr lang="ru-RU" sz="2800" b="1" dirty="0"/>
              <a:t>   завтрак      </a:t>
            </a:r>
          </a:p>
          <a:p>
            <a:r>
              <a:rPr lang="ru-RU" sz="2800" b="1" dirty="0" smtClean="0"/>
              <a:t>12.00-12.30      </a:t>
            </a:r>
            <a:r>
              <a:rPr lang="ru-RU" sz="2800" b="1" dirty="0"/>
              <a:t>  обед           </a:t>
            </a:r>
          </a:p>
          <a:p>
            <a:r>
              <a:rPr lang="ru-RU" sz="2800" b="1" dirty="0" smtClean="0"/>
              <a:t>15.40-16.00</a:t>
            </a:r>
            <a:r>
              <a:rPr lang="ru-RU" sz="2800" b="1" dirty="0"/>
              <a:t>        </a:t>
            </a:r>
            <a:r>
              <a:rPr lang="ru-RU" sz="2800" b="1" dirty="0" smtClean="0"/>
              <a:t>полдник</a:t>
            </a:r>
            <a:endParaRPr lang="ru-RU" sz="2800" b="1" dirty="0"/>
          </a:p>
          <a:p>
            <a:r>
              <a:rPr lang="ru-RU" sz="2800" b="1" dirty="0"/>
              <a:t>                                </a:t>
            </a:r>
          </a:p>
          <a:p>
            <a:pPr eaLnBrk="0" hangingPunct="0">
              <a:spcBef>
                <a:spcPct val="20000"/>
              </a:spcBef>
              <a:buFont typeface="Arial" charset="0"/>
              <a:buNone/>
            </a:pPr>
            <a:endParaRPr lang="ru-RU" sz="2800" dirty="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4"/>
          <p:cNvSpPr>
            <a:spLocks noChangeArrowheads="1"/>
          </p:cNvSpPr>
          <p:nvPr/>
        </p:nvSpPr>
        <p:spPr bwMode="auto">
          <a:xfrm>
            <a:off x="2819400" y="533400"/>
            <a:ext cx="495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1506" name="Rectangle 8"/>
          <p:cNvSpPr>
            <a:spLocks noChangeArrowheads="1"/>
          </p:cNvSpPr>
          <p:nvPr/>
        </p:nvSpPr>
        <p:spPr bwMode="auto">
          <a:xfrm>
            <a:off x="533400" y="152400"/>
            <a:ext cx="8061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chemeClr val="accent2"/>
                </a:solidFill>
              </a:rPr>
              <a:t>Подготовка </a:t>
            </a:r>
            <a:r>
              <a:rPr lang="ru-RU" sz="2400" b="1" dirty="0" smtClean="0">
                <a:solidFill>
                  <a:schemeClr val="accent2"/>
                </a:solidFill>
              </a:rPr>
              <a:t>к </a:t>
            </a:r>
            <a:r>
              <a:rPr lang="ru-RU" sz="2400" b="1" dirty="0">
                <a:solidFill>
                  <a:schemeClr val="accent2"/>
                </a:solidFill>
              </a:rPr>
              <a:t>приему пищи:</a:t>
            </a:r>
          </a:p>
        </p:txBody>
      </p:sp>
      <p:sp>
        <p:nvSpPr>
          <p:cNvPr id="21507" name="Rectangle 9"/>
          <p:cNvSpPr>
            <a:spLocks noChangeArrowheads="1"/>
          </p:cNvSpPr>
          <p:nvPr/>
        </p:nvSpPr>
        <p:spPr bwMode="auto">
          <a:xfrm>
            <a:off x="457200" y="685800"/>
            <a:ext cx="8229600" cy="283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ru-RU" sz="2400" b="1">
                <a:solidFill>
                  <a:schemeClr val="tx2"/>
                </a:solidFill>
              </a:rPr>
              <a:t>Организация культурно-гигиенических навыков;</a:t>
            </a:r>
          </a:p>
          <a:p>
            <a:pPr>
              <a:buFontTx/>
              <a:buChar char="•"/>
            </a:pPr>
            <a:r>
              <a:rPr lang="ru-RU" sz="2400" b="1">
                <a:solidFill>
                  <a:schemeClr val="tx2"/>
                </a:solidFill>
              </a:rPr>
              <a:t>Создание обстановки спокойного общения, настраивающего детей на еду;</a:t>
            </a:r>
          </a:p>
          <a:p>
            <a:pPr>
              <a:buFontTx/>
              <a:buChar char="•"/>
            </a:pPr>
            <a:r>
              <a:rPr lang="ru-RU" sz="2400" b="1">
                <a:solidFill>
                  <a:schemeClr val="tx2"/>
                </a:solidFill>
              </a:rPr>
              <a:t>Сервировка стола, дежурство;</a:t>
            </a:r>
          </a:p>
          <a:p>
            <a:pPr>
              <a:buFontTx/>
              <a:buChar char="•"/>
            </a:pPr>
            <a:r>
              <a:rPr lang="ru-RU" sz="2400" b="1">
                <a:solidFill>
                  <a:schemeClr val="tx2"/>
                </a:solidFill>
              </a:rPr>
              <a:t>Маркировка мебели в соответствии с ростовыми показателями. </a:t>
            </a:r>
          </a:p>
          <a:p>
            <a:pPr>
              <a:spcBef>
                <a:spcPct val="5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</a:pPr>
            <a:endParaRPr lang="ru-RU" sz="2400" b="1">
              <a:solidFill>
                <a:schemeClr val="tx2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ChangeArrowheads="1"/>
          </p:cNvSpPr>
          <p:nvPr/>
        </p:nvSpPr>
        <p:spPr bwMode="auto">
          <a:xfrm>
            <a:off x="2819400" y="533400"/>
            <a:ext cx="495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2530" name="Rectangle 3"/>
          <p:cNvSpPr>
            <a:spLocks noChangeArrowheads="1"/>
          </p:cNvSpPr>
          <p:nvPr/>
        </p:nvSpPr>
        <p:spPr bwMode="auto">
          <a:xfrm>
            <a:off x="381000" y="533400"/>
            <a:ext cx="7985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chemeClr val="accent2"/>
                </a:solidFill>
              </a:rPr>
              <a:t>Формирование культурно-гигиенических навыков:</a:t>
            </a:r>
          </a:p>
        </p:txBody>
      </p:sp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457200" y="1219200"/>
            <a:ext cx="8229600" cy="283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ru-RU" sz="2400">
                <a:solidFill>
                  <a:schemeClr val="tx2"/>
                </a:solidFill>
              </a:rPr>
              <a:t> </a:t>
            </a:r>
            <a:r>
              <a:rPr lang="ru-RU" sz="2400" b="1">
                <a:solidFill>
                  <a:schemeClr val="tx2"/>
                </a:solidFill>
              </a:rPr>
              <a:t>Мыть  руки  перед  едой с мылом;</a:t>
            </a:r>
          </a:p>
          <a:p>
            <a:pPr>
              <a:buFontTx/>
              <a:buChar char="•"/>
            </a:pPr>
            <a:r>
              <a:rPr lang="ru-RU" sz="2400" b="1">
                <a:solidFill>
                  <a:schemeClr val="tx2"/>
                </a:solidFill>
              </a:rPr>
              <a:t> Класть  пищу  в  рот  небольшими  кусочками  и  хорошо  ее  пережевывать;</a:t>
            </a:r>
          </a:p>
          <a:p>
            <a:pPr>
              <a:buFontTx/>
              <a:buChar char="•"/>
            </a:pPr>
            <a:r>
              <a:rPr lang="ru-RU" sz="2400" b="1">
                <a:solidFill>
                  <a:schemeClr val="tx2"/>
                </a:solidFill>
              </a:rPr>
              <a:t> Рот  и  руки  вытирать  бумажной  салфеткой;</a:t>
            </a:r>
          </a:p>
          <a:p>
            <a:pPr>
              <a:buFontTx/>
              <a:buChar char="•"/>
            </a:pPr>
            <a:r>
              <a:rPr lang="ru-RU" sz="2400" b="1">
                <a:solidFill>
                  <a:schemeClr val="tx2"/>
                </a:solidFill>
              </a:rPr>
              <a:t> После  окончания  еды  полоскать  рот.</a:t>
            </a:r>
          </a:p>
          <a:p>
            <a:endParaRPr lang="ru-RU" sz="2400" b="1">
              <a:solidFill>
                <a:schemeClr val="tx2"/>
              </a:solidFill>
            </a:endParaRPr>
          </a:p>
          <a:p>
            <a:pPr>
              <a:spcBef>
                <a:spcPct val="5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</a:pPr>
            <a:endParaRPr lang="ru-RU" sz="2400" b="1">
              <a:solidFill>
                <a:schemeClr val="tx2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ChangeArrowheads="1"/>
          </p:cNvSpPr>
          <p:nvPr/>
        </p:nvSpPr>
        <p:spPr bwMode="auto">
          <a:xfrm>
            <a:off x="2819400" y="533400"/>
            <a:ext cx="495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3554" name="Rectangle 3"/>
          <p:cNvSpPr>
            <a:spLocks noChangeArrowheads="1"/>
          </p:cNvSpPr>
          <p:nvPr/>
        </p:nvSpPr>
        <p:spPr bwMode="auto">
          <a:xfrm>
            <a:off x="457200" y="152400"/>
            <a:ext cx="79851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chemeClr val="accent2"/>
                </a:solidFill>
              </a:rPr>
              <a:t>Формирование норм столового этикета </a:t>
            </a:r>
          </a:p>
          <a:p>
            <a:pPr algn="ctr"/>
            <a:r>
              <a:rPr lang="ru-RU" sz="2400" b="1" dirty="0">
                <a:solidFill>
                  <a:schemeClr val="accent2"/>
                </a:solidFill>
              </a:rPr>
              <a:t>в </a:t>
            </a:r>
            <a:r>
              <a:rPr lang="ru-RU" sz="2400" b="1" dirty="0" smtClean="0">
                <a:solidFill>
                  <a:schemeClr val="accent2"/>
                </a:solidFill>
              </a:rPr>
              <a:t>старшей </a:t>
            </a:r>
            <a:r>
              <a:rPr lang="ru-RU" sz="2400" b="1" dirty="0">
                <a:solidFill>
                  <a:schemeClr val="accent2"/>
                </a:solidFill>
              </a:rPr>
              <a:t>группе</a:t>
            </a:r>
          </a:p>
        </p:txBody>
      </p:sp>
      <p:sp>
        <p:nvSpPr>
          <p:cNvPr id="23555" name="Rectangle 4"/>
          <p:cNvSpPr>
            <a:spLocks noChangeArrowheads="1"/>
          </p:cNvSpPr>
          <p:nvPr/>
        </p:nvSpPr>
        <p:spPr bwMode="auto">
          <a:xfrm>
            <a:off x="304800" y="990600"/>
            <a:ext cx="8229600" cy="53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ru-RU" sz="2400" b="1">
                <a:solidFill>
                  <a:schemeClr val="tx2"/>
                </a:solidFill>
              </a:rPr>
              <a:t>Продолжать закреплять умение сохранять правильную позу во время еды;</a:t>
            </a:r>
          </a:p>
          <a:p>
            <a:pPr>
              <a:buFontTx/>
              <a:buChar char="•"/>
            </a:pPr>
            <a:r>
              <a:rPr lang="ru-RU" sz="2400" b="1">
                <a:solidFill>
                  <a:schemeClr val="tx2"/>
                </a:solidFill>
              </a:rPr>
              <a:t>Совершенствовать умение сервировать стол в соответствии с ситуацией (завтрак, обед, ужин);</a:t>
            </a:r>
          </a:p>
          <a:p>
            <a:pPr>
              <a:buFontTx/>
              <a:buChar char="•"/>
            </a:pPr>
            <a:r>
              <a:rPr lang="ru-RU" sz="2400" b="1">
                <a:solidFill>
                  <a:schemeClr val="tx2"/>
                </a:solidFill>
              </a:rPr>
              <a:t>Совершенствовать теоретические знания о том, что, как и чем едят и соответствующие практические навыки;</a:t>
            </a:r>
          </a:p>
          <a:p>
            <a:pPr>
              <a:buFontTx/>
              <a:buChar char="•"/>
            </a:pPr>
            <a:r>
              <a:rPr lang="ru-RU" sz="2400" b="1">
                <a:solidFill>
                  <a:schemeClr val="tx2"/>
                </a:solidFill>
              </a:rPr>
              <a:t>Совершенствовать навыки общения за столом;</a:t>
            </a:r>
          </a:p>
          <a:p>
            <a:pPr>
              <a:buFontTx/>
              <a:buChar char="•"/>
            </a:pPr>
            <a:r>
              <a:rPr lang="ru-RU" sz="2400" b="1">
                <a:solidFill>
                  <a:schemeClr val="tx2"/>
                </a:solidFill>
              </a:rPr>
              <a:t>Продолжать формировать эстетический вкус, упражнять в умении сервировать стол, используя результаты своей творческой продуктивной деятельности.</a:t>
            </a:r>
          </a:p>
          <a:p>
            <a:endParaRPr lang="ru-RU" sz="2400" b="1">
              <a:solidFill>
                <a:schemeClr val="tx2"/>
              </a:solidFill>
            </a:endParaRPr>
          </a:p>
          <a:p>
            <a:pPr>
              <a:spcBef>
                <a:spcPct val="5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</a:pPr>
            <a:endParaRPr lang="ru-RU" sz="2400" b="1">
              <a:solidFill>
                <a:schemeClr val="tx2"/>
              </a:solidFill>
              <a:latin typeface="Century Gothic" pitchFamily="34" charset="0"/>
            </a:endParaRPr>
          </a:p>
        </p:txBody>
      </p:sp>
      <p:pic>
        <p:nvPicPr>
          <p:cNvPr id="23556" name="Picture 3" descr="C:\Users\Ольга\Downloads\obed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9000" y="4648200"/>
            <a:ext cx="1751013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Тема42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 Black"/>
        <a:ea typeface=""/>
        <a:cs typeface=""/>
      </a:majorFont>
      <a:minorFont>
        <a:latin typeface="Arial Black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Тема42</Template>
  <TotalTime>291</TotalTime>
  <Words>322</Words>
  <Application>Microsoft Office PowerPoint</Application>
  <PresentationFormat>Экран (4:3)</PresentationFormat>
  <Paragraphs>56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Тема42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Продукты питания. Работа повара.</dc:title>
  <dc:creator>Ольга</dc:creator>
  <cp:lastModifiedBy>Пользователь Windows</cp:lastModifiedBy>
  <cp:revision>24</cp:revision>
  <dcterms:created xsi:type="dcterms:W3CDTF">2017-02-01T10:45:49Z</dcterms:created>
  <dcterms:modified xsi:type="dcterms:W3CDTF">2024-10-01T08:01:21Z</dcterms:modified>
</cp:coreProperties>
</file>