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63" r:id="rId3"/>
    <p:sldId id="269" r:id="rId4"/>
    <p:sldId id="270" r:id="rId5"/>
    <p:sldId id="271" r:id="rId6"/>
    <p:sldId id="276" r:id="rId7"/>
    <p:sldId id="277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0000"/>
    <a:srgbClr val="CC0000"/>
    <a:srgbClr val="663300"/>
    <a:srgbClr val="00642D"/>
    <a:srgbClr val="800000"/>
    <a:srgbClr val="D2A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33C32-6023-4FA2-9FE4-D8643EE160E4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1A2D61-26C7-47D6-9CBF-F9F9CE7E78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106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A2D61-26C7-47D6-9CBF-F9F9CE7E786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123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98D34-4CDA-4D85-8EBC-F22A46966EFB}" type="datetimeFigureOut">
              <a:rPr lang="ru-RU"/>
              <a:pPr>
                <a:defRPr/>
              </a:pPr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1D4F9-B5EA-48CF-A2B6-BA217BF014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2091C-E482-4AF2-AF63-69BD65C5CC90}" type="datetimeFigureOut">
              <a:rPr lang="ru-RU"/>
              <a:pPr>
                <a:defRPr/>
              </a:pPr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C57EF-9AB8-4A32-A4CB-E0F1CDDDE1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BA0EC-9878-4720-84CF-1A0BB66ED26B}" type="datetimeFigureOut">
              <a:rPr lang="ru-RU"/>
              <a:pPr>
                <a:defRPr/>
              </a:pPr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37D24-24BD-4AAC-BFDB-49EFBE9515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0742D-13DB-4CCD-B2AC-9EC043E431F1}" type="datetimeFigureOut">
              <a:rPr lang="ru-RU"/>
              <a:pPr>
                <a:defRPr/>
              </a:pPr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2F65D-F532-4EE4-8056-1588E35680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BEEB9-C78F-4F57-8B66-8E13C740B095}" type="datetimeFigureOut">
              <a:rPr lang="ru-RU"/>
              <a:pPr>
                <a:defRPr/>
              </a:pPr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01BD-746E-4661-B851-E7722C867E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85F95-AB34-4C08-96CF-3C03142C46BA}" type="datetimeFigureOut">
              <a:rPr lang="ru-RU"/>
              <a:pPr>
                <a:defRPr/>
              </a:pPr>
              <a:t>27.05.2025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E9D8E-37A8-42AF-B72F-2A582CA917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C3824-51C5-4629-B14F-57E1BA7C5A60}" type="datetimeFigureOut">
              <a:rPr lang="ru-RU"/>
              <a:pPr>
                <a:defRPr/>
              </a:pPr>
              <a:t>27.05.2025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10698-BB3C-436F-8F43-7C2E8DC5A2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71E6D-F4C8-423D-8A0F-C9FE4540A54A}" type="datetimeFigureOut">
              <a:rPr lang="ru-RU"/>
              <a:pPr>
                <a:defRPr/>
              </a:pPr>
              <a:t>27.05.2025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82E5D-C599-4F7E-85A5-C091BF160D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4DA40-319C-464E-89DA-1E36984BF55E}" type="datetimeFigureOut">
              <a:rPr lang="ru-RU"/>
              <a:pPr>
                <a:defRPr/>
              </a:pPr>
              <a:t>27.05.2025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64745-3583-4F11-B09A-D2C4B2D582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28AAA-4AFA-4D85-8334-21A329A2DE68}" type="datetimeFigureOut">
              <a:rPr lang="ru-RU"/>
              <a:pPr>
                <a:defRPr/>
              </a:pPr>
              <a:t>27.05.2025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F9488-B1B5-4A00-A60F-26B9D15CD2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6DADF9-D068-4582-B320-AA548BA3CAA1}" type="datetimeFigureOut">
              <a:rPr lang="ru-RU"/>
              <a:pPr>
                <a:defRPr/>
              </a:pPr>
              <a:t>27.05.2025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BB9FF-C4FB-48CC-8D6A-F30F9CF5F3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BD8E77-92D4-4E21-9392-5A03BFE68683}" type="datetimeFigureOut">
              <a:rPr lang="ru-RU"/>
              <a:pPr>
                <a:defRPr/>
              </a:pPr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A30B218-2111-46E2-882A-B244FF35A4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3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3.jpeg"/><Relationship Id="rId7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4544" y="0"/>
            <a:ext cx="9144000" cy="6858000"/>
          </a:xfrm>
          <a:prstGeom prst="rect">
            <a:avLst/>
          </a:prstGeom>
        </p:spPr>
      </p:pic>
      <p:sp>
        <p:nvSpPr>
          <p:cNvPr id="14338" name="Подзаголовок 2"/>
          <p:cNvSpPr txBox="1">
            <a:spLocks/>
          </p:cNvSpPr>
          <p:nvPr/>
        </p:nvSpPr>
        <p:spPr bwMode="auto">
          <a:xfrm>
            <a:off x="1835696" y="548680"/>
            <a:ext cx="5976664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МБДОУ «Детский сад с.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Еремково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342900" indent="-342900" algn="ctr">
              <a:spcBef>
                <a:spcPct val="20000"/>
              </a:spcBef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Мероприятия, посвящённые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Эстафете Победы</a:t>
            </a:r>
          </a:p>
          <a:p>
            <a:pPr marL="342900" indent="-342900" algn="ctr">
              <a:spcBef>
                <a:spcPct val="20000"/>
              </a:spcBef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Май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2025г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5361" name="Rectangle 2"/>
          <p:cNvSpPr>
            <a:spLocks noGrp="1"/>
          </p:cNvSpPr>
          <p:nvPr>
            <p:ph type="title"/>
          </p:nvPr>
        </p:nvSpPr>
        <p:spPr>
          <a:xfrm>
            <a:off x="1259632" y="692696"/>
            <a:ext cx="7560840" cy="5472608"/>
          </a:xfrm>
        </p:spPr>
        <p:txBody>
          <a:bodyPr/>
          <a:lstStyle/>
          <a:p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</a:rPr>
              <a:t/>
            </a:r>
            <a:br>
              <a:rPr lang="ru-RU" sz="1600" b="1" dirty="0" smtClean="0">
                <a:latin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</a:rPr>
              <a:t/>
            </a:r>
            <a:br>
              <a:rPr lang="ru-RU" sz="1600" b="1" dirty="0" smtClean="0">
                <a:latin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</a:rPr>
              <a:t>День Победы! День Победы!</a:t>
            </a:r>
            <a:br>
              <a:rPr lang="ru-RU" sz="2400" b="1" dirty="0" smtClean="0">
                <a:latin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</a:rPr>
              <a:t>В небе праздничный салют.</a:t>
            </a:r>
            <a:br>
              <a:rPr lang="ru-RU" sz="2400" b="1" dirty="0" smtClean="0">
                <a:latin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</a:rPr>
              <a:t>Отмечают это праздник</a:t>
            </a:r>
            <a:br>
              <a:rPr lang="ru-RU" sz="2400" b="1" dirty="0" smtClean="0">
                <a:latin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</a:rPr>
              <a:t>Все вокруг – и там, и тут.</a:t>
            </a:r>
            <a:br>
              <a:rPr lang="ru-RU" sz="2400" b="1" dirty="0" smtClean="0">
                <a:latin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</a:rPr>
              <a:t>Я желаю всем на свете</a:t>
            </a:r>
            <a:br>
              <a:rPr lang="ru-RU" sz="2400" b="1" dirty="0" smtClean="0">
                <a:latin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</a:rPr>
              <a:t>Мира, счастья и тепла.</a:t>
            </a:r>
            <a:br>
              <a:rPr lang="ru-RU" sz="2400" b="1" dirty="0" smtClean="0">
                <a:latin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</a:rPr>
              <a:t>Без войны, под мирным небом, </a:t>
            </a:r>
            <a:br>
              <a:rPr lang="ru-RU" sz="2400" b="1" dirty="0" smtClean="0">
                <a:latin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</a:rPr>
              <a:t>Чтобы жили мы всегда!</a:t>
            </a:r>
            <a:r>
              <a:rPr lang="ru-RU" sz="1600" b="1" dirty="0" smtClean="0">
                <a:latin typeface="Times New Roman" panose="02020603050405020304" pitchFamily="18" charset="0"/>
              </a:rPr>
              <a:t/>
            </a:r>
            <a:br>
              <a:rPr lang="ru-RU" sz="1600" b="1" dirty="0" smtClean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</a:rPr>
              <a:t/>
            </a:r>
            <a:br>
              <a:rPr lang="ru-RU" sz="1600" b="1" dirty="0" smtClean="0">
                <a:latin typeface="Times New Roman" panose="02020603050405020304" pitchFamily="18" charset="0"/>
              </a:rPr>
            </a:br>
            <a:r>
              <a:rPr lang="ru-RU" sz="2400" dirty="0" smtClean="0"/>
              <a:t>В преддверии 9мая, в детском саду совместно с </a:t>
            </a:r>
            <a:r>
              <a:rPr lang="ru-RU" sz="2400" dirty="0" err="1" smtClean="0"/>
              <a:t>Еремковской</a:t>
            </a:r>
            <a:r>
              <a:rPr lang="ru-RU" sz="2400" dirty="0" smtClean="0"/>
              <a:t> библиотекой (</a:t>
            </a:r>
            <a:r>
              <a:rPr lang="ru-RU" sz="2400" dirty="0" err="1" smtClean="0"/>
              <a:t>Гуцевой</a:t>
            </a:r>
            <a:r>
              <a:rPr lang="ru-RU" sz="2400" dirty="0" smtClean="0"/>
              <a:t> Татьяной Викторовной) прошли мероприятия, </a:t>
            </a:r>
            <a:br>
              <a:rPr lang="ru-RU" sz="2400" dirty="0" smtClean="0"/>
            </a:br>
            <a:r>
              <a:rPr lang="ru-RU" sz="2400" dirty="0" smtClean="0"/>
              <a:t>посвященные 80 – </a:t>
            </a:r>
            <a:r>
              <a:rPr lang="ru-RU" sz="2400" dirty="0" err="1" smtClean="0"/>
              <a:t>летию</a:t>
            </a:r>
            <a:r>
              <a:rPr lang="ru-RU" sz="2400" dirty="0" smtClean="0"/>
              <a:t>  Великой Победы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b="1" dirty="0">
                <a:latin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/>
              <a:t/>
            </a:r>
            <a:br>
              <a:rPr lang="ru-RU" sz="1400" b="1" dirty="0"/>
            </a:br>
            <a:endParaRPr lang="ru-RU" sz="1400" b="1" i="1" dirty="0">
              <a:solidFill>
                <a:srgbClr val="E2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ÑÐµ Ð² ÑÑÑÑÐºÐ¾Ð¹ Ð¸Ð·Ð±Ðµ, ÐºÑÐ¾Ð¼Ðµ Ð¿ÐµÑÐ¸, Ð´ÐµÑÐµÐ²ÑÐ½Ð½Ð¾Ðµ: Ð¿Ð¾ÑÐ¾Ð»Ð¾Ðº, ÑÐµÑÐ°Ð½ÑÐµ ÑÑÐµÐ½Ñ, Ð¿ÑÐ¸ÑÑÑÐ¾ÐµÐ½Ð½ÑÐµ Ð»Ð°Ð²ÐºÐ¸, Ð¿Ð¾Ð»ÐºÐ¸-Ð¿Ð¾Ð»Ð°Ð²Ð¾ÑÐ½Ð¸ÐºÐ¸ Ð²Ð´Ð¾Ð»Ñ ÑÑÐµÐ½ Ð½Ð¸Ð¶Ðµ Ð¿Ð¾ÑÐ¾Ð»ÐºÐ°, Ð¾Ð±ÐµÐ´ÐµÐ½Ð½ÑÐ¹ ÑÑÐ¾Ð», Ð´ÐµÑÑÐºÐ°Ñ ÐºÐ¾Ð»ÑÐ±ÐµÐ»ÑÐºÐ°, Ð´Ð¾Ð¼Ð°ÑÐ½ÑÑ ÑÑÐ²Ð°ÑÑ. ÐÐµÑÐµÐ²Ð¾ Ð¸Ð·Ð»ÑÑÐ°ÐµÑ Ð¼ÑÐ³ÐºÐ¸Ð¹ Ð·Ð¾Ð»Ð¾ÑÐ¸ÑÑÑÐ¹ ÑÐ²ÐµÑ. ÐÐ³Ð¾ ÐºÑÐ°ÑÐ¾ÑÑ Ð¾ÑÐ¾Ð±ÐµÐ½Ð½Ð¾ Ð¾ÑÑÑÐ¾ ÑÑÐ²ÑÑÐ²Ð¾Ð²Ð°Ð» ÐºÑÐµÑÑÑÑÐ½Ð¸Ð½.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428604"/>
            <a:ext cx="8358246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0528" y="12295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691680" y="908720"/>
            <a:ext cx="6912768" cy="7448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2400" dirty="0" smtClean="0">
                <a:latin typeface="+mn-lt"/>
              </a:rPr>
              <a:t>Рассматривание альбома, беседа «Ордена и медали Великой Отечественной Войны»</a:t>
            </a:r>
          </a:p>
          <a:p>
            <a:pPr marL="342900" indent="-342900"/>
            <a:endParaRPr lang="ru-RU" dirty="0" smtClean="0">
              <a:latin typeface="+mn-lt"/>
            </a:endParaRPr>
          </a:p>
          <a:p>
            <a:pPr marL="342900" indent="-342900"/>
            <a:endParaRPr lang="ru-RU" dirty="0" smtClean="0">
              <a:latin typeface="+mn-lt"/>
            </a:endParaRPr>
          </a:p>
          <a:p>
            <a:pPr marL="342900" indent="-342900"/>
            <a:endParaRPr lang="ru-RU" dirty="0" smtClean="0">
              <a:latin typeface="+mn-lt"/>
            </a:endParaRPr>
          </a:p>
          <a:p>
            <a:pPr marL="342900" indent="-342900"/>
            <a:endParaRPr lang="ru-RU" dirty="0" smtClean="0">
              <a:latin typeface="+mn-lt"/>
            </a:endParaRPr>
          </a:p>
          <a:p>
            <a:pPr marL="342900" indent="-342900"/>
            <a:endParaRPr lang="ru-RU" dirty="0" smtClean="0">
              <a:latin typeface="+mn-lt"/>
            </a:endParaRPr>
          </a:p>
          <a:p>
            <a:pPr marL="342900" indent="-342900"/>
            <a:endParaRPr lang="ru-RU" dirty="0" smtClean="0">
              <a:latin typeface="+mn-lt"/>
            </a:endParaRPr>
          </a:p>
          <a:p>
            <a:pPr marL="342900" indent="-342900"/>
            <a:endParaRPr lang="ru-RU" sz="2000" dirty="0" smtClean="0">
              <a:latin typeface="+mj-lt"/>
            </a:endParaRPr>
          </a:p>
          <a:p>
            <a:pPr marL="342900" indent="-342900" algn="ctr"/>
            <a:r>
              <a:rPr lang="ru-RU" sz="2400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Народная патриотическая акция  </a:t>
            </a:r>
          </a:p>
          <a:p>
            <a:pPr marL="342900" indent="-342900" algn="ctr"/>
            <a:r>
              <a:rPr lang="ru-RU" sz="2400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«Рисуем Победу - 2025г»</a:t>
            </a:r>
            <a:endParaRPr lang="ru-RU" sz="2400" dirty="0" smtClean="0">
              <a:latin typeface="+mj-lt"/>
            </a:endParaRPr>
          </a:p>
          <a:p>
            <a:pPr marL="342900" indent="-342900"/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/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/>
            <a:r>
              <a:rPr lang="ru-RU" dirty="0" smtClean="0"/>
              <a:t> </a:t>
            </a:r>
            <a:endParaRPr lang="ru-RU" sz="2000" dirty="0">
              <a:latin typeface="+mn-lt"/>
            </a:endParaRPr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7" name="Рисунок 6" descr="C:\Users\Павел\OneDrive\Рабочий стол\20250505_09255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2203377" y="2011409"/>
            <a:ext cx="181911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20250505_101305.jpg"/>
          <p:cNvPicPr/>
          <p:nvPr/>
        </p:nvPicPr>
        <p:blipFill>
          <a:blip r:embed="rId6" cstate="print"/>
          <a:srcRect r="8055"/>
          <a:stretch>
            <a:fillRect/>
          </a:stretch>
        </p:blipFill>
        <p:spPr bwMode="auto">
          <a:xfrm rot="5400000">
            <a:off x="6493932" y="1864258"/>
            <a:ext cx="179973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Павел\OneDrive\Рабочий стол\20250407_09322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868" y="4572008"/>
            <a:ext cx="157163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Павел\OneDrive\Рабочий стол\20250226_203148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71934" y="1785926"/>
            <a:ext cx="2232248" cy="1787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Павел\OneDrive\Рабочий стол\20250505_093010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5155781" y="4845483"/>
            <a:ext cx="204714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Documents and Settings\Школа\Рабочий стол\исаева оля (2)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643042" y="4143380"/>
            <a:ext cx="164307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Documents and Settings\Школа\Рабочий стол\затлер саша (2)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00892" y="4071942"/>
            <a:ext cx="1714512" cy="2481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899934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39752" y="836712"/>
            <a:ext cx="597666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+mn-lt"/>
              </a:rPr>
              <a:t>   </a:t>
            </a:r>
            <a:r>
              <a:rPr lang="ru-RU" sz="2400" dirty="0" smtClean="0">
                <a:latin typeface="+mn-lt"/>
              </a:rPr>
              <a:t>Всероссийская акция </a:t>
            </a:r>
            <a:r>
              <a:rPr lang="ru-RU" sz="2400" dirty="0" smtClean="0">
                <a:latin typeface="+mn-lt"/>
              </a:rPr>
              <a:t>Движение </a:t>
            </a:r>
            <a:r>
              <a:rPr lang="ru-RU" sz="2400" dirty="0">
                <a:latin typeface="+mn-lt"/>
              </a:rPr>
              <a:t>П</a:t>
            </a:r>
            <a:r>
              <a:rPr lang="ru-RU" sz="2400" dirty="0" smtClean="0">
                <a:latin typeface="+mn-lt"/>
              </a:rPr>
              <a:t>ервых </a:t>
            </a:r>
            <a:r>
              <a:rPr lang="ru-RU" sz="2400" dirty="0" smtClean="0">
                <a:latin typeface="+mn-lt"/>
              </a:rPr>
              <a:t>«Окна Победы» (</a:t>
            </a:r>
            <a:r>
              <a:rPr lang="en-US" sz="2400" dirty="0" smtClean="0">
                <a:latin typeface="+mn-lt"/>
              </a:rPr>
              <a:t># </a:t>
            </a:r>
            <a:r>
              <a:rPr lang="ru-RU" sz="2400" dirty="0" smtClean="0">
                <a:latin typeface="+mn-lt"/>
              </a:rPr>
              <a:t>Окна Победы69)</a:t>
            </a:r>
            <a:endParaRPr lang="ru-RU" sz="2400" dirty="0" smtClean="0">
              <a:solidFill>
                <a:prstClr val="black"/>
              </a:solidFill>
              <a:latin typeface="+mn-lt"/>
            </a:endParaRPr>
          </a:p>
          <a:p>
            <a:pPr lvl="0"/>
            <a:endParaRPr lang="ru-RU" sz="2000" dirty="0" smtClean="0">
              <a:latin typeface="+mn-lt"/>
            </a:endParaRPr>
          </a:p>
          <a:p>
            <a:pPr lvl="0"/>
            <a:endParaRPr lang="ru-RU" sz="2000" dirty="0" smtClean="0">
              <a:latin typeface="+mn-lt"/>
            </a:endParaRPr>
          </a:p>
          <a:p>
            <a:pPr lvl="0"/>
            <a:endParaRPr lang="ru-RU" sz="2000" dirty="0" smtClean="0">
              <a:latin typeface="+mn-lt"/>
            </a:endParaRPr>
          </a:p>
          <a:p>
            <a:pPr lvl="0"/>
            <a:endParaRPr lang="ru-RU" sz="2000" dirty="0" smtClean="0">
              <a:latin typeface="+mn-lt"/>
            </a:endParaRPr>
          </a:p>
          <a:p>
            <a:pPr lvl="0"/>
            <a:endParaRPr lang="ru-RU" sz="2000" dirty="0" smtClean="0">
              <a:latin typeface="+mn-lt"/>
            </a:endParaRPr>
          </a:p>
          <a:p>
            <a:pPr lvl="0"/>
            <a:endParaRPr lang="ru-RU" sz="2000" dirty="0" smtClean="0">
              <a:latin typeface="+mn-lt"/>
            </a:endParaRPr>
          </a:p>
          <a:p>
            <a:pPr lvl="0"/>
            <a:endParaRPr lang="ru-RU" sz="2000" dirty="0" smtClean="0">
              <a:latin typeface="+mn-lt"/>
            </a:endParaRPr>
          </a:p>
          <a:p>
            <a:r>
              <a:rPr lang="ru-RU" sz="2000" dirty="0" smtClean="0">
                <a:latin typeface="+mj-lt"/>
              </a:rPr>
              <a:t> </a:t>
            </a:r>
            <a:r>
              <a:rPr lang="ru-RU" sz="2400" dirty="0" smtClean="0">
                <a:latin typeface="+mj-lt"/>
              </a:rPr>
              <a:t>Всероссийская акция «Георгиевская лента»</a:t>
            </a:r>
          </a:p>
          <a:p>
            <a:pPr lvl="0"/>
            <a:endParaRPr lang="ru-RU" sz="2000" dirty="0" smtClean="0">
              <a:latin typeface="+mn-lt"/>
            </a:endParaRPr>
          </a:p>
          <a:p>
            <a:pPr lvl="0"/>
            <a:r>
              <a:rPr lang="ru-RU" sz="2800" dirty="0" smtClean="0">
                <a:solidFill>
                  <a:prstClr val="black"/>
                </a:solidFill>
                <a:latin typeface="+mn-lt"/>
                <a:cs typeface="Times New Roman" pitchFamily="18" charset="0"/>
              </a:rPr>
              <a:t>     </a:t>
            </a:r>
          </a:p>
          <a:p>
            <a:pPr lvl="0"/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14" name="Рисунок 13" descr="C:\Users\Павел\OneDrive\Рабочий стол\20250411_14235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1785926"/>
            <a:ext cx="157163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Павел\OneDrive\Рабочий стол\20250411_14241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1785926"/>
            <a:ext cx="164307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Павел\OneDrive\Рабочий стол\20250505_10404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5186518" y="4542674"/>
            <a:ext cx="1939315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Павел\OneDrive\Рабочий стол\20250505_103709.jpg"/>
          <p:cNvPicPr/>
          <p:nvPr/>
        </p:nvPicPr>
        <p:blipFill>
          <a:blip r:embed="rId6" cstate="print"/>
          <a:srcRect l="6532" b="11075"/>
          <a:stretch>
            <a:fillRect/>
          </a:stretch>
        </p:blipFill>
        <p:spPr bwMode="auto">
          <a:xfrm rot="5400000">
            <a:off x="2757500" y="4451412"/>
            <a:ext cx="2044823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21774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ÑÐµ Ð² ÑÑÑÑÐºÐ¾Ð¹ Ð¸Ð·Ð±Ðµ, ÐºÑÐ¾Ð¼Ðµ Ð¿ÐµÑÐ¸, Ð´ÐµÑÐµÐ²ÑÐ½Ð½Ð¾Ðµ: Ð¿Ð¾ÑÐ¾Ð»Ð¾Ðº, ÑÐµÑÐ°Ð½ÑÐµ ÑÑÐµÐ½Ñ, Ð¿ÑÐ¸ÑÑÑÐ¾ÐµÐ½Ð½ÑÐµ Ð»Ð°Ð²ÐºÐ¸, Ð¿Ð¾Ð»ÐºÐ¸-Ð¿Ð¾Ð»Ð°Ð²Ð¾ÑÐ½Ð¸ÐºÐ¸ Ð²Ð´Ð¾Ð»Ñ ÑÑÐµÐ½ Ð½Ð¸Ð¶Ðµ Ð¿Ð¾ÑÐ¾Ð»ÐºÐ°, Ð¾Ð±ÐµÐ´ÐµÐ½Ð½ÑÐ¹ ÑÑÐ¾Ð», Ð´ÐµÑÑÐºÐ°Ñ ÐºÐ¾Ð»ÑÐ±ÐµÐ»ÑÐºÐ°, Ð´Ð¾Ð¼Ð°ÑÐ½ÑÑ ÑÑÐ²Ð°ÑÑ. ÐÐµÑÐµÐ²Ð¾ Ð¸Ð·Ð»ÑÑÐ°ÐµÑ Ð¼ÑÐ³ÐºÐ¸Ð¹ Ð·Ð¾Ð»Ð¾ÑÐ¸ÑÑÑÐ¹ ÑÐ²ÐµÑ. ÐÐ³Ð¾ ÐºÑÐ°ÑÐ¾ÑÑ Ð¾ÑÐ¾Ð±ÐµÐ½Ð½Ð¾ Ð¾ÑÑÑÐ¾ ÑÑÐ²ÑÑÐ²Ð¾Ð²Ð°Ð» ÐºÑÐµÑÑÑÑÐ½Ð¸Ð½.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428604"/>
            <a:ext cx="8358246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267744" y="332657"/>
            <a:ext cx="644766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solidFill>
                <a:srgbClr val="000000"/>
              </a:solidFill>
              <a:latin typeface="+mj-lt"/>
              <a:cs typeface="Times New Roman" pitchFamily="18" charset="0"/>
            </a:endParaRPr>
          </a:p>
          <a:p>
            <a:endParaRPr lang="ru-RU" sz="2400" dirty="0" smtClean="0">
              <a:solidFill>
                <a:srgbClr val="000000"/>
              </a:solidFill>
              <a:latin typeface="+mj-lt"/>
              <a:cs typeface="Times New Roman" pitchFamily="18" charset="0"/>
            </a:endParaRPr>
          </a:p>
          <a:p>
            <a:endParaRPr lang="ru-RU" sz="2400" dirty="0" smtClean="0">
              <a:solidFill>
                <a:srgbClr val="000000"/>
              </a:solidFill>
              <a:latin typeface="+mj-lt"/>
              <a:cs typeface="Times New Roman" pitchFamily="18" charset="0"/>
            </a:endParaRPr>
          </a:p>
          <a:p>
            <a:endParaRPr lang="ru-RU" sz="2400" dirty="0" smtClean="0">
              <a:solidFill>
                <a:srgbClr val="000000"/>
              </a:solidFill>
              <a:latin typeface="+mj-lt"/>
              <a:cs typeface="Times New Roman" pitchFamily="18" charset="0"/>
            </a:endParaRPr>
          </a:p>
          <a:p>
            <a:endParaRPr lang="ru-RU" sz="2400" dirty="0" smtClean="0">
              <a:solidFill>
                <a:srgbClr val="000000"/>
              </a:solidFill>
              <a:latin typeface="+mj-lt"/>
              <a:cs typeface="Times New Roman" pitchFamily="18" charset="0"/>
            </a:endParaRPr>
          </a:p>
          <a:p>
            <a:endParaRPr lang="ru-RU" sz="2000" dirty="0" smtClean="0">
              <a:latin typeface="+mj-lt"/>
            </a:endParaRPr>
          </a:p>
          <a:p>
            <a:endParaRPr lang="ru-RU" sz="2000" dirty="0" smtClean="0">
              <a:latin typeface="+mj-lt"/>
            </a:endParaRPr>
          </a:p>
          <a:p>
            <a:endParaRPr lang="ru-RU" sz="2400" dirty="0" smtClean="0">
              <a:latin typeface="+mj-lt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548680"/>
            <a:ext cx="574238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latin typeface="Times New Roman" panose="02020603050405020304" pitchFamily="18" charset="0"/>
              </a:rPr>
              <a:t>Гуцева</a:t>
            </a:r>
            <a:r>
              <a:rPr lang="ru-RU" sz="2000" dirty="0" smtClean="0">
                <a:latin typeface="Times New Roman" panose="02020603050405020304" pitchFamily="18" charset="0"/>
              </a:rPr>
              <a:t> Татьяна Викторовна провела Международную акцию «Читаем детям о Великой Отечественной Войне».</a:t>
            </a:r>
          </a:p>
          <a:p>
            <a:endParaRPr lang="ru-RU" sz="2000" dirty="0" smtClean="0">
              <a:latin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</a:rPr>
              <a:t>Посетили музей истории села </a:t>
            </a:r>
            <a:r>
              <a:rPr lang="ru-RU" sz="2000" dirty="0" err="1" smtClean="0">
                <a:latin typeface="Times New Roman" panose="02020603050405020304" pitchFamily="18" charset="0"/>
              </a:rPr>
              <a:t>Еремково</a:t>
            </a:r>
            <a:r>
              <a:rPr lang="ru-RU" sz="2000" dirty="0" smtClean="0">
                <a:latin typeface="Times New Roman" panose="02020603050405020304" pitchFamily="18" charset="0"/>
              </a:rPr>
              <a:t> и его окрестности.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756759" y="3244334"/>
            <a:ext cx="43355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ru-RU" dirty="0" smtClean="0">
              <a:latin typeface="+mn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56759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endParaRPr lang="ru-RU" dirty="0" smtClean="0"/>
          </a:p>
        </p:txBody>
      </p:sp>
      <p:sp>
        <p:nvSpPr>
          <p:cNvPr id="13" name="Прямоугольник 12"/>
          <p:cNvSpPr/>
          <p:nvPr/>
        </p:nvSpPr>
        <p:spPr>
          <a:xfrm>
            <a:off x="2756759" y="3244334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endParaRPr lang="ru-RU" dirty="0" smtClean="0"/>
          </a:p>
          <a:p>
            <a:pPr marL="342900" indent="-342900"/>
            <a:endParaRPr lang="ru-RU" dirty="0" smtClean="0"/>
          </a:p>
        </p:txBody>
      </p:sp>
      <p:pic>
        <p:nvPicPr>
          <p:cNvPr id="14" name="Рисунок 13" descr="C:\Users\Павел\OneDrive\Рабочий стол\20250505_104311.jpg"/>
          <p:cNvPicPr/>
          <p:nvPr/>
        </p:nvPicPr>
        <p:blipFill>
          <a:blip r:embed="rId4" cstate="print"/>
          <a:srcRect l="12490" b="7253"/>
          <a:stretch>
            <a:fillRect/>
          </a:stretch>
        </p:blipFill>
        <p:spPr bwMode="auto">
          <a:xfrm rot="5400000">
            <a:off x="2653273" y="1747329"/>
            <a:ext cx="1749221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Павел\OneDrive\Рабочий стол\20250505_10503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1484784"/>
            <a:ext cx="1900750" cy="178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Павел\OneDrive\Рабочий стол\20250505_10445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2409812" y="4295043"/>
            <a:ext cx="2020117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Павел\OneDrive\Рабочий стол\20250505_10452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4280353" y="4296711"/>
            <a:ext cx="2095461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Павел\OneDrive\Рабочий стол\20250505_104556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6093741" y="4427539"/>
            <a:ext cx="206908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35416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116632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5361" name="Rectangle 2"/>
          <p:cNvSpPr>
            <a:spLocks noGrp="1"/>
          </p:cNvSpPr>
          <p:nvPr>
            <p:ph type="title"/>
          </p:nvPr>
        </p:nvSpPr>
        <p:spPr>
          <a:xfrm>
            <a:off x="1259632" y="692696"/>
            <a:ext cx="6624736" cy="5472608"/>
          </a:xfrm>
        </p:spPr>
        <p:txBody>
          <a:bodyPr/>
          <a:lstStyle/>
          <a:p>
            <a:pPr marL="900430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800" dirty="0"/>
              <a:t>.</a:t>
            </a:r>
            <a:br>
              <a:rPr lang="ru-RU" sz="1800" dirty="0"/>
            </a:br>
            <a:r>
              <a:rPr lang="ru-RU" sz="1800" b="1" dirty="0">
                <a:latin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/>
              <a:t/>
            </a:r>
            <a:br>
              <a:rPr lang="ru-RU" sz="1400" b="1" dirty="0"/>
            </a:br>
            <a:endParaRPr lang="ru-RU" sz="1400" b="1" i="1" dirty="0">
              <a:solidFill>
                <a:srgbClr val="E2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980728"/>
            <a:ext cx="6606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548680"/>
            <a:ext cx="63367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</a:rPr>
              <a:t>7мая в детском саду прошел утренник «Салют Победы». Воспитатель подготовила для ребят тематические эстафеты: «Снайперы», «Переправа», «Поднеси снаряд».Это было яркое, спортивное и патриотическое мероприятие, где воспитанники смогли проявить ловкость и смекалку.</a:t>
            </a:r>
          </a:p>
        </p:txBody>
      </p:sp>
      <p:pic>
        <p:nvPicPr>
          <p:cNvPr id="7" name="Рисунок 6" descr="C:\Users\Павел\OneDrive\Рабочий стол\20250507_094202.jpg"/>
          <p:cNvPicPr/>
          <p:nvPr/>
        </p:nvPicPr>
        <p:blipFill>
          <a:blip r:embed="rId3" cstate="print"/>
          <a:srcRect l="2832" t="4211" r="6565" b="44474"/>
          <a:stretch>
            <a:fillRect/>
          </a:stretch>
        </p:blipFill>
        <p:spPr bwMode="auto">
          <a:xfrm>
            <a:off x="2267744" y="2780928"/>
            <a:ext cx="2016224" cy="185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20250507_093952.jpg"/>
          <p:cNvPicPr/>
          <p:nvPr/>
        </p:nvPicPr>
        <p:blipFill>
          <a:blip r:embed="rId4" cstate="print"/>
          <a:srcRect t="9223"/>
          <a:stretch>
            <a:fillRect/>
          </a:stretch>
        </p:blipFill>
        <p:spPr bwMode="auto">
          <a:xfrm>
            <a:off x="2555776" y="4725144"/>
            <a:ext cx="1512168" cy="1788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Павел\OneDrive\Рабочий стол\20250506_095134.jpg"/>
          <p:cNvPicPr/>
          <p:nvPr/>
        </p:nvPicPr>
        <p:blipFill>
          <a:blip r:embed="rId5" cstate="print"/>
          <a:srcRect l="19801" t="20959" b="13689"/>
          <a:stretch>
            <a:fillRect/>
          </a:stretch>
        </p:blipFill>
        <p:spPr bwMode="auto">
          <a:xfrm rot="5400000">
            <a:off x="4006956" y="3922036"/>
            <a:ext cx="2354224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Павел\OneDrive\Рабочий стол\20250507_09401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2636912"/>
            <a:ext cx="1440160" cy="196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Павел\OneDrive\Рабочий стол\20250507_09350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4725144"/>
            <a:ext cx="1800200" cy="19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48795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5361" name="Rectangle 2"/>
          <p:cNvSpPr>
            <a:spLocks noGrp="1"/>
          </p:cNvSpPr>
          <p:nvPr>
            <p:ph type="title"/>
          </p:nvPr>
        </p:nvSpPr>
        <p:spPr>
          <a:xfrm>
            <a:off x="1259632" y="692696"/>
            <a:ext cx="6624736" cy="5472608"/>
          </a:xfrm>
        </p:spPr>
        <p:txBody>
          <a:bodyPr/>
          <a:lstStyle/>
          <a:p>
            <a:pPr marL="900430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800" dirty="0"/>
              <a:t>.</a:t>
            </a:r>
            <a:br>
              <a:rPr lang="ru-RU" sz="1800" dirty="0"/>
            </a:br>
            <a:r>
              <a:rPr lang="ru-RU" sz="1800" b="1" dirty="0">
                <a:latin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/>
              <a:t/>
            </a:r>
            <a:br>
              <a:rPr lang="ru-RU" sz="1400" b="1" dirty="0"/>
            </a:br>
            <a:endParaRPr lang="ru-RU" sz="1400" b="1" i="1" dirty="0">
              <a:solidFill>
                <a:srgbClr val="E2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980728"/>
            <a:ext cx="6606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612845"/>
            <a:ext cx="60304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mtClean="0">
                <a:latin typeface="+mj-lt"/>
              </a:rPr>
              <a:t>Мы </a:t>
            </a:r>
            <a:r>
              <a:rPr lang="ru-RU" sz="2000" b="1" smtClean="0">
                <a:latin typeface="+mj-lt"/>
              </a:rPr>
              <a:t>надеемся</a:t>
            </a:r>
            <a:r>
              <a:rPr lang="ru-RU" sz="2000" b="1" dirty="0" smtClean="0">
                <a:latin typeface="+mj-lt"/>
              </a:rPr>
              <a:t>, что проделанная нами работа способствовала формированию чувства патриотизма, уважения к героическому прошлому нашей Родины.</a:t>
            </a:r>
            <a:br>
              <a:rPr lang="ru-RU" sz="2000" b="1" dirty="0" smtClean="0">
                <a:latin typeface="+mj-lt"/>
              </a:rPr>
            </a:br>
            <a:r>
              <a:rPr lang="ru-RU" sz="2000" b="1" dirty="0" smtClean="0">
                <a:latin typeface="+mj-lt"/>
              </a:rPr>
              <a:t>Верим, что люди поймут, что если быть вместе, любить и уважать друг друга, можно жить дружно и счастливо. И вместе строить мир!</a:t>
            </a:r>
          </a:p>
          <a:p>
            <a:pPr algn="ctr"/>
            <a:endParaRPr lang="ru-RU" sz="2000" b="1" dirty="0" smtClean="0">
              <a:latin typeface="+mj-lt"/>
            </a:endParaRPr>
          </a:p>
          <a:p>
            <a:pPr algn="ctr"/>
            <a:r>
              <a:rPr lang="ru-RU" sz="2000" b="1" dirty="0" smtClean="0">
                <a:latin typeface="+mj-lt"/>
              </a:rPr>
              <a:t>Пусть пулеметы не строчат,</a:t>
            </a:r>
            <a:br>
              <a:rPr lang="ru-RU" sz="2000" b="1" dirty="0" smtClean="0">
                <a:latin typeface="+mj-lt"/>
              </a:rPr>
            </a:br>
            <a:r>
              <a:rPr lang="ru-RU" sz="2000" b="1" dirty="0" smtClean="0">
                <a:latin typeface="+mj-lt"/>
              </a:rPr>
              <a:t>И пушки грозные молчат,</a:t>
            </a:r>
            <a:br>
              <a:rPr lang="ru-RU" sz="2000" b="1" dirty="0" smtClean="0">
                <a:latin typeface="+mj-lt"/>
              </a:rPr>
            </a:br>
            <a:r>
              <a:rPr lang="ru-RU" sz="2000" b="1" dirty="0" smtClean="0">
                <a:latin typeface="+mj-lt"/>
              </a:rPr>
              <a:t>Пусть в небе не клубится дым,</a:t>
            </a:r>
            <a:br>
              <a:rPr lang="ru-RU" sz="2000" b="1" dirty="0" smtClean="0">
                <a:latin typeface="+mj-lt"/>
              </a:rPr>
            </a:br>
            <a:r>
              <a:rPr lang="ru-RU" sz="2000" b="1" dirty="0" smtClean="0">
                <a:latin typeface="+mj-lt"/>
              </a:rPr>
              <a:t>Пусть небо будет голубым,</a:t>
            </a:r>
            <a:br>
              <a:rPr lang="ru-RU" sz="2000" b="1" dirty="0" smtClean="0">
                <a:latin typeface="+mj-lt"/>
              </a:rPr>
            </a:br>
            <a:r>
              <a:rPr lang="ru-RU" sz="2000" b="1" dirty="0" smtClean="0">
                <a:latin typeface="+mj-lt"/>
              </a:rPr>
              <a:t>Пусть бомбовозы по нему</a:t>
            </a:r>
            <a:br>
              <a:rPr lang="ru-RU" sz="2000" b="1" dirty="0" smtClean="0">
                <a:latin typeface="+mj-lt"/>
              </a:rPr>
            </a:br>
            <a:r>
              <a:rPr lang="ru-RU" sz="2000" b="1" dirty="0" smtClean="0">
                <a:latin typeface="+mj-lt"/>
              </a:rPr>
              <a:t>Не прилетают ни к кому,</a:t>
            </a:r>
            <a:br>
              <a:rPr lang="ru-RU" sz="2000" b="1" dirty="0" smtClean="0">
                <a:latin typeface="+mj-lt"/>
              </a:rPr>
            </a:br>
            <a:r>
              <a:rPr lang="ru-RU" sz="2000" b="1" dirty="0" smtClean="0">
                <a:latin typeface="+mj-lt"/>
              </a:rPr>
              <a:t>Не гибнут люди, города…</a:t>
            </a:r>
            <a:br>
              <a:rPr lang="ru-RU" sz="2000" b="1" dirty="0" smtClean="0">
                <a:latin typeface="+mj-lt"/>
              </a:rPr>
            </a:br>
            <a:r>
              <a:rPr lang="ru-RU" sz="2000" b="1" dirty="0" smtClean="0">
                <a:latin typeface="+mj-lt"/>
              </a:rPr>
              <a:t>Мир нужен на земле всегда!</a:t>
            </a:r>
          </a:p>
          <a:p>
            <a:pPr algn="ctr"/>
            <a:endParaRPr lang="ru-RU" sz="2000" b="1" dirty="0" smtClean="0">
              <a:latin typeface="+mj-lt"/>
            </a:endParaRPr>
          </a:p>
          <a:p>
            <a:pPr algn="ctr"/>
            <a:r>
              <a:rPr lang="ru-RU" sz="2000" b="1" dirty="0" smtClean="0">
                <a:latin typeface="+mj-lt"/>
              </a:rPr>
              <a:t>С ДНЁМ ПОБЕДЫ!</a:t>
            </a:r>
            <a:endParaRPr lang="ru-RU" sz="2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487957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A80000"/>
      </a:hlink>
      <a:folHlink>
        <a:srgbClr val="E36C09"/>
      </a:folHlink>
    </a:clrScheme>
    <a:fontScheme name="Другая 1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2015</TotalTime>
  <Words>147</Words>
  <Application>Microsoft Office PowerPoint</Application>
  <PresentationFormat>Экран (4:3)</PresentationFormat>
  <Paragraphs>85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        День Победы! День Победы! В небе праздничный салют. Отмечают это праздник Все вокруг – и там, и тут. Я желаю всем на свете Мира, счастья и тепла. Без войны, под мирным небом,  Чтобы жили мы всегда!   В преддверии 9мая, в детском саду совместно с Еремковской библиотекой (Гуцевой Татьяной Викторовной) прошли мероприятия,  посвященные 80 – летию  Великой Победы           </vt:lpstr>
      <vt:lpstr>Презентация PowerPoint</vt:lpstr>
      <vt:lpstr>Презентация PowerPoint</vt:lpstr>
      <vt:lpstr>Презентация PowerPoint</vt:lpstr>
      <vt:lpstr>        .           </vt:lpstr>
      <vt:lpstr>        .          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Елена</dc:creator>
  <cp:lastModifiedBy>Пользователь Windows</cp:lastModifiedBy>
  <cp:revision>87</cp:revision>
  <dcterms:created xsi:type="dcterms:W3CDTF">2014-10-04T11:14:22Z</dcterms:created>
  <dcterms:modified xsi:type="dcterms:W3CDTF">2025-05-27T08:41:45Z</dcterms:modified>
</cp:coreProperties>
</file>