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9" r:id="rId3"/>
    <p:sldId id="257" r:id="rId4"/>
    <p:sldId id="258"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AD356102-0700-4777-B1A3-1DEE0E8D9A1A}" type="datetimeFigureOut">
              <a:rPr lang="ru-RU" smtClean="0"/>
              <a:pPr/>
              <a:t>02.05.2017</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F721D07C-487D-4FF2-90E3-1238C268F9B4}"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D356102-0700-4777-B1A3-1DEE0E8D9A1A}" type="datetimeFigureOut">
              <a:rPr lang="ru-RU" smtClean="0"/>
              <a:pPr/>
              <a:t>02.05.2017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21D07C-487D-4FF2-90E3-1238C268F9B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AD356102-0700-4777-B1A3-1DEE0E8D9A1A}" type="datetimeFigureOut">
              <a:rPr lang="ru-RU" smtClean="0"/>
              <a:pPr/>
              <a:t>02.05.2017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721D07C-487D-4FF2-90E3-1238C268F9B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AD356102-0700-4777-B1A3-1DEE0E8D9A1A}" type="datetimeFigureOut">
              <a:rPr lang="ru-RU" smtClean="0"/>
              <a:pPr/>
              <a:t>02.05.2017</a:t>
            </a:fld>
            <a:endParaRPr lang="ru-RU"/>
          </a:p>
        </p:txBody>
      </p:sp>
      <p:sp>
        <p:nvSpPr>
          <p:cNvPr id="9" name="Номер слайда 8"/>
          <p:cNvSpPr>
            <a:spLocks noGrp="1"/>
          </p:cNvSpPr>
          <p:nvPr>
            <p:ph type="sldNum" sz="quarter" idx="15"/>
          </p:nvPr>
        </p:nvSpPr>
        <p:spPr/>
        <p:txBody>
          <a:bodyPr rtlCol="0"/>
          <a:lstStyle/>
          <a:p>
            <a:fld id="{F721D07C-487D-4FF2-90E3-1238C268F9B4}"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AD356102-0700-4777-B1A3-1DEE0E8D9A1A}" type="datetimeFigureOut">
              <a:rPr lang="ru-RU" smtClean="0"/>
              <a:pPr/>
              <a:t>02.05.2017</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F721D07C-487D-4FF2-90E3-1238C268F9B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AD356102-0700-4777-B1A3-1DEE0E8D9A1A}" type="datetimeFigureOut">
              <a:rPr lang="ru-RU" smtClean="0"/>
              <a:pPr/>
              <a:t>02.05.2017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721D07C-487D-4FF2-90E3-1238C268F9B4}"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AD356102-0700-4777-B1A3-1DEE0E8D9A1A}" type="datetimeFigureOut">
              <a:rPr lang="ru-RU" smtClean="0"/>
              <a:pPr/>
              <a:t>02.05.2017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721D07C-487D-4FF2-90E3-1238C268F9B4}"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AD356102-0700-4777-B1A3-1DEE0E8D9A1A}" type="datetimeFigureOut">
              <a:rPr lang="ru-RU" smtClean="0"/>
              <a:pPr/>
              <a:t>02.05.2017</a:t>
            </a:fld>
            <a:endParaRPr lang="ru-RU"/>
          </a:p>
        </p:txBody>
      </p:sp>
      <p:sp>
        <p:nvSpPr>
          <p:cNvPr id="7" name="Номер слайда 6"/>
          <p:cNvSpPr>
            <a:spLocks noGrp="1"/>
          </p:cNvSpPr>
          <p:nvPr>
            <p:ph type="sldNum" sz="quarter" idx="11"/>
          </p:nvPr>
        </p:nvSpPr>
        <p:spPr/>
        <p:txBody>
          <a:bodyPr rtlCol="0"/>
          <a:lstStyle/>
          <a:p>
            <a:fld id="{F721D07C-487D-4FF2-90E3-1238C268F9B4}"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D356102-0700-4777-B1A3-1DEE0E8D9A1A}" type="datetimeFigureOut">
              <a:rPr lang="ru-RU" smtClean="0"/>
              <a:pPr/>
              <a:t>02.05.2017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721D07C-487D-4FF2-90E3-1238C268F9B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AD356102-0700-4777-B1A3-1DEE0E8D9A1A}" type="datetimeFigureOut">
              <a:rPr lang="ru-RU" smtClean="0"/>
              <a:pPr/>
              <a:t>02.05.2017</a:t>
            </a:fld>
            <a:endParaRPr lang="ru-RU"/>
          </a:p>
        </p:txBody>
      </p:sp>
      <p:sp>
        <p:nvSpPr>
          <p:cNvPr id="22" name="Номер слайда 21"/>
          <p:cNvSpPr>
            <a:spLocks noGrp="1"/>
          </p:cNvSpPr>
          <p:nvPr>
            <p:ph type="sldNum" sz="quarter" idx="15"/>
          </p:nvPr>
        </p:nvSpPr>
        <p:spPr/>
        <p:txBody>
          <a:bodyPr rtlCol="0"/>
          <a:lstStyle/>
          <a:p>
            <a:fld id="{F721D07C-487D-4FF2-90E3-1238C268F9B4}"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AD356102-0700-4777-B1A3-1DEE0E8D9A1A}" type="datetimeFigureOut">
              <a:rPr lang="ru-RU" smtClean="0"/>
              <a:pPr/>
              <a:t>02.05.2017</a:t>
            </a:fld>
            <a:endParaRPr lang="ru-RU"/>
          </a:p>
        </p:txBody>
      </p:sp>
      <p:sp>
        <p:nvSpPr>
          <p:cNvPr id="18" name="Номер слайда 17"/>
          <p:cNvSpPr>
            <a:spLocks noGrp="1"/>
          </p:cNvSpPr>
          <p:nvPr>
            <p:ph type="sldNum" sz="quarter" idx="11"/>
          </p:nvPr>
        </p:nvSpPr>
        <p:spPr/>
        <p:txBody>
          <a:bodyPr rtlCol="0"/>
          <a:lstStyle/>
          <a:p>
            <a:fld id="{F721D07C-487D-4FF2-90E3-1238C268F9B4}"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D356102-0700-4777-B1A3-1DEE0E8D9A1A}" type="datetimeFigureOut">
              <a:rPr lang="ru-RU" smtClean="0"/>
              <a:pPr/>
              <a:t>02.05.2017</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721D07C-487D-4FF2-90E3-1238C268F9B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Админ\Desktop\картинки\день подснежника\1c552019e4678029a984c174af9aeee4.jpg"/>
          <p:cNvPicPr>
            <a:picLocks noChangeAspect="1" noChangeArrowheads="1"/>
          </p:cNvPicPr>
          <p:nvPr/>
        </p:nvPicPr>
        <p:blipFill>
          <a:blip r:embed="rId2" cstate="print"/>
          <a:srcRect/>
          <a:stretch>
            <a:fillRect/>
          </a:stretch>
        </p:blipFill>
        <p:spPr bwMode="auto">
          <a:xfrm>
            <a:off x="3563888" y="836712"/>
            <a:ext cx="5076566" cy="3384377"/>
          </a:xfrm>
          <a:prstGeom prst="rect">
            <a:avLst/>
          </a:prstGeom>
          <a:noFill/>
        </p:spPr>
      </p:pic>
      <p:sp>
        <p:nvSpPr>
          <p:cNvPr id="2" name="Заголовок 1"/>
          <p:cNvSpPr>
            <a:spLocks noGrp="1"/>
          </p:cNvSpPr>
          <p:nvPr>
            <p:ph type="ctrTitle"/>
          </p:nvPr>
        </p:nvSpPr>
        <p:spPr>
          <a:xfrm>
            <a:off x="539552" y="188640"/>
            <a:ext cx="6118448" cy="2520279"/>
          </a:xfrm>
        </p:spPr>
        <p:txBody>
          <a:bodyPr>
            <a:normAutofit/>
          </a:bodyPr>
          <a:lstStyle/>
          <a:p>
            <a:pPr algn="r"/>
            <a:r>
              <a:rPr lang="ru-RU" sz="2000" dirty="0" smtClean="0">
                <a:solidFill>
                  <a:schemeClr val="tx1"/>
                </a:solidFill>
                <a:latin typeface="Times New Roman" pitchFamily="18" charset="0"/>
                <a:cs typeface="Times New Roman" pitchFamily="18" charset="0"/>
              </a:rPr>
              <a:t>МБДОУ «Детский сад с. </a:t>
            </a:r>
            <a:r>
              <a:rPr lang="ru-RU" sz="2000" dirty="0" err="1" smtClean="0">
                <a:solidFill>
                  <a:schemeClr val="tx1"/>
                </a:solidFill>
                <a:latin typeface="Times New Roman" pitchFamily="18" charset="0"/>
                <a:cs typeface="Times New Roman" pitchFamily="18" charset="0"/>
              </a:rPr>
              <a:t>Еремково</a:t>
            </a:r>
            <a:r>
              <a:rPr lang="ru-RU" sz="2000" dirty="0" smtClean="0">
                <a:solidFill>
                  <a:schemeClr val="tx1"/>
                </a:solidFill>
                <a:latin typeface="Times New Roman" pitchFamily="18" charset="0"/>
                <a:cs typeface="Times New Roman" pitchFamily="18" charset="0"/>
              </a:rPr>
              <a:t>»</a:t>
            </a:r>
            <a:br>
              <a:rPr lang="ru-RU" sz="2000" dirty="0" smtClean="0">
                <a:solidFill>
                  <a:schemeClr val="tx1"/>
                </a:solidFill>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915816" y="5661248"/>
            <a:ext cx="4856584" cy="648072"/>
          </a:xfrm>
        </p:spPr>
        <p:txBody>
          <a:bodyPr>
            <a:noAutofit/>
          </a:bodyPr>
          <a:lstStyle/>
          <a:p>
            <a:pPr algn="ctr"/>
            <a:r>
              <a:rPr lang="ru-RU" sz="1600" dirty="0">
                <a:solidFill>
                  <a:schemeClr val="tx1"/>
                </a:solidFill>
                <a:latin typeface="Times New Roman" pitchFamily="18" charset="0"/>
                <a:cs typeface="Times New Roman" pitchFamily="18" charset="0"/>
              </a:rPr>
              <a:t>а</a:t>
            </a:r>
            <a:r>
              <a:rPr lang="ru-RU" sz="1600" dirty="0" smtClean="0">
                <a:solidFill>
                  <a:schemeClr val="tx1"/>
                </a:solidFill>
                <a:latin typeface="Times New Roman" pitchFamily="18" charset="0"/>
                <a:cs typeface="Times New Roman" pitchFamily="18" charset="0"/>
              </a:rPr>
              <a:t>прель </a:t>
            </a:r>
          </a:p>
          <a:p>
            <a:pPr algn="ctr"/>
            <a:r>
              <a:rPr lang="ru-RU" sz="1600" dirty="0" smtClean="0">
                <a:solidFill>
                  <a:schemeClr val="tx1"/>
                </a:solidFill>
                <a:latin typeface="Times New Roman" pitchFamily="18" charset="0"/>
                <a:cs typeface="Times New Roman" pitchFamily="18" charset="0"/>
              </a:rPr>
              <a:t>2017 </a:t>
            </a:r>
            <a:endParaRPr lang="ru-RU" sz="1600" dirty="0">
              <a:solidFill>
                <a:schemeClr val="tx1"/>
              </a:solidFill>
              <a:latin typeface="Times New Roman" pitchFamily="18" charset="0"/>
              <a:cs typeface="Times New Roman" pitchFamily="18" charset="0"/>
            </a:endParaRPr>
          </a:p>
        </p:txBody>
      </p:sp>
      <p:sp>
        <p:nvSpPr>
          <p:cNvPr id="4" name="Прямоугольник 3"/>
          <p:cNvSpPr/>
          <p:nvPr/>
        </p:nvSpPr>
        <p:spPr>
          <a:xfrm>
            <a:off x="899592" y="0"/>
            <a:ext cx="7848872" cy="7540526"/>
          </a:xfrm>
          <a:prstGeom prst="rect">
            <a:avLst/>
          </a:prstGeom>
          <a:noFill/>
        </p:spPr>
        <p:txBody>
          <a:bodyPr wrap="square" lIns="91440" tIns="45720" rIns="91440" bIns="45720">
            <a:spAutoFit/>
          </a:bodyPr>
          <a:lstStyle/>
          <a:p>
            <a:pPr algn="ctr"/>
            <a:endParaRPr lang="ru-RU" sz="5400" b="1" spc="300" dirty="0" smtClean="0">
              <a:ln w="11430" cmpd="sng">
                <a:solidFill>
                  <a:schemeClr val="accent1">
                    <a:tint val="10000"/>
                  </a:schemeClr>
                </a:solidFill>
                <a:prstDash val="solid"/>
                <a:miter lim="800000"/>
              </a:ln>
              <a:solidFill>
                <a:srgbClr val="00B0F0"/>
              </a:solidFill>
              <a:effectLst>
                <a:glow rad="45500">
                  <a:schemeClr val="accent1">
                    <a:satMod val="220000"/>
                    <a:alpha val="35000"/>
                  </a:schemeClr>
                </a:glow>
              </a:effectLst>
              <a:latin typeface="Times New Roman" pitchFamily="18" charset="0"/>
              <a:cs typeface="Times New Roman" pitchFamily="18" charset="0"/>
            </a:endParaRPr>
          </a:p>
          <a:p>
            <a:pPr algn="ctr"/>
            <a:endParaRPr lang="ru-RU" sz="5400" b="1" spc="300" dirty="0" smtClean="0">
              <a:ln w="11430" cmpd="sng">
                <a:solidFill>
                  <a:schemeClr val="accent1">
                    <a:tint val="10000"/>
                  </a:schemeClr>
                </a:solidFill>
                <a:prstDash val="solid"/>
                <a:miter lim="800000"/>
              </a:ln>
              <a:solidFill>
                <a:srgbClr val="00B0F0"/>
              </a:solidFill>
              <a:effectLst>
                <a:glow rad="45500">
                  <a:schemeClr val="accent1">
                    <a:satMod val="220000"/>
                    <a:alpha val="35000"/>
                  </a:schemeClr>
                </a:glow>
              </a:effectLst>
              <a:latin typeface="Times New Roman" pitchFamily="18" charset="0"/>
              <a:cs typeface="Times New Roman" pitchFamily="18" charset="0"/>
            </a:endParaRPr>
          </a:p>
          <a:p>
            <a:pPr algn="ctr"/>
            <a:endParaRPr lang="ru-RU" sz="5400" b="1" spc="300" dirty="0" smtClean="0">
              <a:ln w="11430" cmpd="sng">
                <a:solidFill>
                  <a:schemeClr val="accent1">
                    <a:tint val="10000"/>
                  </a:schemeClr>
                </a:solidFill>
                <a:prstDash val="solid"/>
                <a:miter lim="800000"/>
              </a:ln>
              <a:solidFill>
                <a:srgbClr val="00B0F0"/>
              </a:solidFill>
              <a:effectLst>
                <a:glow rad="45500">
                  <a:schemeClr val="accent1">
                    <a:satMod val="220000"/>
                    <a:alpha val="35000"/>
                  </a:schemeClr>
                </a:glow>
              </a:effectLst>
              <a:latin typeface="Times New Roman" pitchFamily="18" charset="0"/>
              <a:cs typeface="Times New Roman" pitchFamily="18" charset="0"/>
            </a:endParaRPr>
          </a:p>
          <a:p>
            <a:pPr algn="r"/>
            <a:endParaRPr lang="ru-RU" sz="5400" b="1" spc="300" dirty="0" smtClean="0">
              <a:ln w="11430" cmpd="sng">
                <a:solidFill>
                  <a:schemeClr val="accent1">
                    <a:tint val="10000"/>
                  </a:schemeClr>
                </a:solidFill>
                <a:prstDash val="solid"/>
                <a:miter lim="800000"/>
              </a:ln>
              <a:solidFill>
                <a:srgbClr val="00B0F0"/>
              </a:solidFill>
              <a:effectLst>
                <a:glow rad="45500">
                  <a:schemeClr val="accent1">
                    <a:satMod val="220000"/>
                    <a:alpha val="35000"/>
                  </a:schemeClr>
                </a:glow>
              </a:effectLst>
              <a:latin typeface="Times New Roman" pitchFamily="18" charset="0"/>
              <a:cs typeface="Times New Roman" pitchFamily="18" charset="0"/>
            </a:endParaRPr>
          </a:p>
          <a:p>
            <a:pPr algn="r"/>
            <a:endParaRPr lang="ru-RU" sz="5400" b="1" spc="300" dirty="0" smtClean="0">
              <a:ln w="11430" cmpd="sng">
                <a:solidFill>
                  <a:schemeClr val="accent1">
                    <a:tint val="10000"/>
                  </a:schemeClr>
                </a:solidFill>
                <a:prstDash val="solid"/>
                <a:miter lim="800000"/>
              </a:ln>
              <a:solidFill>
                <a:srgbClr val="00B0F0"/>
              </a:solidFill>
              <a:effectLst>
                <a:glow rad="45500">
                  <a:schemeClr val="accent1">
                    <a:satMod val="220000"/>
                    <a:alpha val="35000"/>
                  </a:schemeClr>
                </a:glow>
              </a:effectLst>
              <a:latin typeface="Times New Roman" pitchFamily="18" charset="0"/>
              <a:cs typeface="Times New Roman" pitchFamily="18" charset="0"/>
            </a:endParaRPr>
          </a:p>
          <a:p>
            <a:pPr algn="r"/>
            <a:r>
              <a:rPr lang="ru-RU" sz="5400" b="1" spc="300" dirty="0" smtClean="0">
                <a:ln w="11430" cmpd="sng">
                  <a:solidFill>
                    <a:schemeClr val="accent1">
                      <a:tint val="10000"/>
                    </a:schemeClr>
                  </a:solidFill>
                  <a:prstDash val="solid"/>
                  <a:miter lim="800000"/>
                </a:ln>
                <a:solidFill>
                  <a:srgbClr val="00B0F0"/>
                </a:solidFill>
                <a:effectLst>
                  <a:glow rad="45500">
                    <a:schemeClr val="accent1">
                      <a:satMod val="220000"/>
                      <a:alpha val="35000"/>
                    </a:schemeClr>
                  </a:glow>
                </a:effectLst>
                <a:latin typeface="Times New Roman" pitchFamily="18" charset="0"/>
                <a:cs typeface="Times New Roman" pitchFamily="18" charset="0"/>
              </a:rPr>
              <a:t>День подснежника</a:t>
            </a:r>
          </a:p>
          <a:p>
            <a:pPr algn="ctr"/>
            <a:endParaRPr lang="ru-RU" sz="2000" b="1" spc="300" dirty="0" smtClean="0">
              <a:ln w="11430" cmpd="sng">
                <a:solidFill>
                  <a:schemeClr val="accent1">
                    <a:tint val="10000"/>
                  </a:schemeClr>
                </a:solidFill>
                <a:prstDash val="solid"/>
                <a:miter lim="800000"/>
              </a:ln>
              <a:effectLst>
                <a:glow rad="45500">
                  <a:schemeClr val="accent1">
                    <a:satMod val="220000"/>
                    <a:alpha val="35000"/>
                  </a:schemeClr>
                </a:glow>
              </a:effectLst>
              <a:latin typeface="Times New Roman" pitchFamily="18" charset="0"/>
              <a:cs typeface="Times New Roman" pitchFamily="18" charset="0"/>
            </a:endParaRPr>
          </a:p>
          <a:p>
            <a:pPr algn="ctr"/>
            <a:endParaRPr lang="ru-RU" sz="2000" b="1" spc="300" dirty="0">
              <a:ln w="11430" cmpd="sng">
                <a:solidFill>
                  <a:schemeClr val="accent1">
                    <a:tint val="10000"/>
                  </a:schemeClr>
                </a:solidFill>
                <a:prstDash val="solid"/>
                <a:miter lim="800000"/>
              </a:ln>
              <a:effectLst>
                <a:glow rad="45500">
                  <a:schemeClr val="accent1">
                    <a:satMod val="220000"/>
                    <a:alpha val="35000"/>
                  </a:schemeClr>
                </a:glow>
              </a:effectLst>
              <a:latin typeface="Times New Roman" pitchFamily="18" charset="0"/>
              <a:cs typeface="Times New Roman" pitchFamily="18" charset="0"/>
            </a:endParaRPr>
          </a:p>
          <a:p>
            <a:pPr algn="ctr"/>
            <a:endParaRPr lang="ru-RU" sz="2000" b="1" spc="300" dirty="0" smtClean="0">
              <a:ln w="11430" cmpd="sng">
                <a:solidFill>
                  <a:schemeClr val="accent1">
                    <a:tint val="10000"/>
                  </a:schemeClr>
                </a:solidFill>
                <a:prstDash val="solid"/>
                <a:miter lim="800000"/>
              </a:ln>
              <a:effectLst>
                <a:glow rad="45500">
                  <a:schemeClr val="accent1">
                    <a:satMod val="220000"/>
                    <a:alpha val="35000"/>
                  </a:schemeClr>
                </a:glow>
              </a:effectLst>
              <a:latin typeface="Times New Roman" pitchFamily="18" charset="0"/>
              <a:cs typeface="Times New Roman" pitchFamily="18" charset="0"/>
            </a:endParaRPr>
          </a:p>
          <a:p>
            <a:pPr algn="ctr"/>
            <a:endParaRPr lang="ru-RU" sz="2000" b="1" spc="300" dirty="0">
              <a:ln w="11430" cmpd="sng">
                <a:solidFill>
                  <a:schemeClr val="accent1">
                    <a:tint val="10000"/>
                  </a:schemeClr>
                </a:solidFill>
                <a:prstDash val="solid"/>
                <a:miter lim="800000"/>
              </a:ln>
              <a:effectLst>
                <a:glow rad="45500">
                  <a:schemeClr val="accent1">
                    <a:satMod val="220000"/>
                    <a:alpha val="35000"/>
                  </a:schemeClr>
                </a:glow>
              </a:effectLst>
              <a:latin typeface="Times New Roman" pitchFamily="18" charset="0"/>
              <a:cs typeface="Times New Roman" pitchFamily="18" charset="0"/>
            </a:endParaRPr>
          </a:p>
          <a:p>
            <a:pPr algn="ctr"/>
            <a:endParaRPr lang="ru-RU" sz="2000" b="1" spc="300" dirty="0" smtClean="0">
              <a:ln w="11430" cmpd="sng">
                <a:solidFill>
                  <a:schemeClr val="accent1">
                    <a:tint val="10000"/>
                  </a:schemeClr>
                </a:solidFill>
                <a:prstDash val="solid"/>
                <a:miter lim="800000"/>
              </a:ln>
              <a:effectLst>
                <a:glow rad="45500">
                  <a:schemeClr val="accent1">
                    <a:satMod val="220000"/>
                    <a:alpha val="35000"/>
                  </a:schemeClr>
                </a:glow>
              </a:effectLst>
              <a:latin typeface="Times New Roman" pitchFamily="18" charset="0"/>
              <a:cs typeface="Times New Roman" pitchFamily="18" charset="0"/>
            </a:endParaRPr>
          </a:p>
          <a:p>
            <a:pPr algn="ctr"/>
            <a:endParaRPr lang="ru-RU" sz="2000" b="1" spc="300" dirty="0">
              <a:ln w="11430" cmpd="sng">
                <a:solidFill>
                  <a:schemeClr val="accent1">
                    <a:tint val="10000"/>
                  </a:schemeClr>
                </a:solidFill>
                <a:prstDash val="solid"/>
                <a:miter lim="800000"/>
              </a:ln>
              <a:effectLst>
                <a:glow rad="45500">
                  <a:schemeClr val="accent1">
                    <a:satMod val="220000"/>
                    <a:alpha val="35000"/>
                  </a:schemeClr>
                </a:glow>
              </a:effectLst>
              <a:latin typeface="Times New Roman" pitchFamily="18" charset="0"/>
              <a:cs typeface="Times New Roman" pitchFamily="18" charset="0"/>
            </a:endParaRPr>
          </a:p>
          <a:p>
            <a:pPr algn="ctr"/>
            <a:endParaRPr lang="ru-RU" sz="2000" b="1" spc="300" dirty="0" smtClean="0">
              <a:ln w="11430" cmpd="sng">
                <a:solidFill>
                  <a:schemeClr val="accent1">
                    <a:tint val="10000"/>
                  </a:schemeClr>
                </a:solidFill>
                <a:prstDash val="solid"/>
                <a:miter lim="800000"/>
              </a:ln>
              <a:effectLst>
                <a:glow rad="45500">
                  <a:schemeClr val="accent1">
                    <a:satMod val="220000"/>
                    <a:alpha val="35000"/>
                  </a:schemeClr>
                </a:glow>
              </a:effectLst>
              <a:latin typeface="Times New Roman" pitchFamily="18" charset="0"/>
              <a:cs typeface="Times New Roman" pitchFamily="18" charset="0"/>
            </a:endParaRPr>
          </a:p>
          <a:p>
            <a:pPr algn="ctr"/>
            <a:endParaRPr lang="ru-RU" sz="2000" b="1" spc="300" dirty="0">
              <a:ln w="11430" cmpd="sng">
                <a:solidFill>
                  <a:schemeClr val="accent1">
                    <a:tint val="10000"/>
                  </a:schemeClr>
                </a:solidFill>
                <a:prstDash val="solid"/>
                <a:miter lim="800000"/>
              </a:ln>
              <a:effectLst>
                <a:glow rad="45500">
                  <a:schemeClr val="accent1">
                    <a:satMod val="220000"/>
                    <a:alpha val="35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00356.JPG"/>
          <p:cNvPicPr>
            <a:picLocks noChangeAspect="1"/>
          </p:cNvPicPr>
          <p:nvPr/>
        </p:nvPicPr>
        <p:blipFill>
          <a:blip r:embed="rId2" cstate="print"/>
          <a:srcRect l="16486" t="16120" r="4381"/>
          <a:stretch>
            <a:fillRect/>
          </a:stretch>
        </p:blipFill>
        <p:spPr>
          <a:xfrm>
            <a:off x="6444208" y="4869160"/>
            <a:ext cx="2303832" cy="1831528"/>
          </a:xfrm>
          <a:prstGeom prst="rect">
            <a:avLst/>
          </a:prstGeom>
        </p:spPr>
      </p:pic>
      <p:sp>
        <p:nvSpPr>
          <p:cNvPr id="1025" name="Rectangle 1"/>
          <p:cNvSpPr>
            <a:spLocks noChangeArrowheads="1"/>
          </p:cNvSpPr>
          <p:nvPr/>
        </p:nvSpPr>
        <p:spPr bwMode="auto">
          <a:xfrm>
            <a:off x="467544" y="-29423"/>
            <a:ext cx="8352928" cy="56015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kumimoji="0" lang="ru-RU" sz="12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endParaRPr>
          </a:p>
          <a:p>
            <a:pPr marL="228600" marR="0" lvl="0" indent="-228600" algn="ctr" defTabSz="914400" rtl="0" eaLnBrk="1" fontAlgn="base" latinLnBrk="0" hangingPunct="1">
              <a:lnSpc>
                <a:spcPct val="100000"/>
              </a:lnSpc>
              <a:spcBef>
                <a:spcPct val="0"/>
              </a:spcBef>
              <a:spcAft>
                <a:spcPct val="0"/>
              </a:spcAft>
              <a:buClrTx/>
              <a:buSzTx/>
              <a:tabLst/>
            </a:pPr>
            <a:r>
              <a:rPr lang="ru-RU" sz="2000" dirty="0" smtClean="0">
                <a:solidFill>
                  <a:srgbClr val="7030A0"/>
                </a:solidFill>
                <a:latin typeface="Times New Roman" pitchFamily="18" charset="0"/>
                <a:ea typeface="Times New Roman" pitchFamily="18" charset="0"/>
                <a:cs typeface="Times New Roman" pitchFamily="18" charset="0"/>
              </a:rPr>
              <a:t>19 апреля  - </a:t>
            </a:r>
            <a:r>
              <a:rPr lang="ru-RU" sz="2000" dirty="0" smtClean="0">
                <a:solidFill>
                  <a:srgbClr val="7030A0"/>
                </a:solidFill>
                <a:latin typeface="Times New Roman" pitchFamily="18" charset="0"/>
                <a:ea typeface="Times New Roman" pitchFamily="18" charset="0"/>
                <a:cs typeface="Times New Roman" pitchFamily="18" charset="0"/>
              </a:rPr>
              <a:t>День </a:t>
            </a:r>
            <a:r>
              <a:rPr lang="ru-RU" sz="2000" dirty="0" smtClean="0">
                <a:solidFill>
                  <a:srgbClr val="7030A0"/>
                </a:solidFill>
                <a:latin typeface="Times New Roman" pitchFamily="18" charset="0"/>
                <a:ea typeface="Times New Roman" pitchFamily="18" charset="0"/>
                <a:cs typeface="Times New Roman" pitchFamily="18" charset="0"/>
              </a:rPr>
              <a:t>подснежника</a:t>
            </a:r>
            <a:endParaRPr kumimoji="0" lang="ru-RU" sz="14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endParaRPr>
          </a:p>
          <a:p>
            <a:pPr marL="228600" marR="0" lvl="0" indent="-228600" defTabSz="914400" rtl="0" eaLnBrk="1" fontAlgn="base" latinLnBrk="0" hangingPunct="1">
              <a:lnSpc>
                <a:spcPct val="100000"/>
              </a:lnSpc>
              <a:spcBef>
                <a:spcPct val="0"/>
              </a:spcBef>
              <a:spcAft>
                <a:spcPct val="0"/>
              </a:spcAft>
              <a:buClrTx/>
              <a:buSzTx/>
              <a:buFontTx/>
              <a:buAutoNum type="arabicPeriod"/>
              <a:tabLst/>
            </a:pPr>
            <a:r>
              <a:rPr kumimoji="0" lang="ru-RU" sz="1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Почему подснежник так называется?</a:t>
            </a:r>
          </a:p>
          <a:p>
            <a:r>
              <a:rPr kumimoji="0" lang="ru-RU" sz="14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Послушайте - «подснежник». </a:t>
            </a:r>
            <a:r>
              <a:rPr lang="ru-RU" sz="1400" dirty="0" smtClean="0">
                <a:solidFill>
                  <a:srgbClr val="222222"/>
                </a:solidFill>
                <a:latin typeface="Times New Roman" pitchFamily="18" charset="0"/>
                <a:ea typeface="Times New Roman" pitchFamily="18" charset="0"/>
                <a:cs typeface="Times New Roman" pitchFamily="18" charset="0"/>
              </a:rPr>
              <a:t>О</a:t>
            </a:r>
            <a:r>
              <a:rPr kumimoji="0" lang="ru-RU" sz="14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н растет из-под снега. Этот маленький цветочек может</a:t>
            </a:r>
            <a:r>
              <a:rPr kumimoji="0" lang="ru-RU" sz="1400" b="0" i="0" u="none" strike="noStrike" cap="none" normalizeH="0" dirty="0" smtClean="0">
                <a:ln>
                  <a:noFill/>
                </a:ln>
                <a:solidFill>
                  <a:srgbClr val="222222"/>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выдержать даже мороз до 10 градусов. Научное название цветка - «</a:t>
            </a:r>
            <a:r>
              <a:rPr kumimoji="0" lang="ru-RU" sz="1400" b="0" i="0" u="none" strike="noStrike" cap="none" normalizeH="0" baseline="0" dirty="0" err="1" smtClean="0">
                <a:ln>
                  <a:noFill/>
                </a:ln>
                <a:solidFill>
                  <a:srgbClr val="222222"/>
                </a:solidFill>
                <a:effectLst/>
                <a:latin typeface="Times New Roman" pitchFamily="18" charset="0"/>
                <a:ea typeface="Times New Roman" pitchFamily="18" charset="0"/>
                <a:cs typeface="Times New Roman" pitchFamily="18" charset="0"/>
              </a:rPr>
              <a:t>галантус</a:t>
            </a:r>
            <a:r>
              <a:rPr kumimoji="0" lang="ru-RU" sz="14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 и происходит от греческих слов-</a:t>
            </a:r>
            <a:r>
              <a:rPr kumimoji="0" lang="ru-RU" sz="1400" b="0" i="0" u="none" strike="noStrike" cap="none" normalizeH="0" dirty="0" smtClean="0">
                <a:ln>
                  <a:noFill/>
                </a:ln>
                <a:solidFill>
                  <a:srgbClr val="222222"/>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гала»-молоко и «</a:t>
            </a:r>
            <a:r>
              <a:rPr kumimoji="0" lang="ru-RU" sz="1400" b="0" i="0" u="none" strike="noStrike" cap="none" normalizeH="0" baseline="0" dirty="0" err="1" smtClean="0">
                <a:ln>
                  <a:noFill/>
                </a:ln>
                <a:solidFill>
                  <a:srgbClr val="222222"/>
                </a:solidFill>
                <a:effectLst/>
                <a:latin typeface="Times New Roman" pitchFamily="18" charset="0"/>
                <a:ea typeface="Times New Roman" pitchFamily="18" charset="0"/>
                <a:cs typeface="Times New Roman" pitchFamily="18" charset="0"/>
              </a:rPr>
              <a:t>антус</a:t>
            </a:r>
            <a:r>
              <a:rPr kumimoji="0" lang="ru-RU" sz="1400" b="0" i="0" u="none" strike="noStrike" cap="none" normalizeH="0" baseline="0" dirty="0" smtClean="0">
                <a:ln>
                  <a:noFill/>
                </a:ln>
                <a:solidFill>
                  <a:srgbClr val="222222"/>
                </a:solidFill>
                <a:effectLst/>
                <a:latin typeface="Times New Roman" pitchFamily="18" charset="0"/>
                <a:ea typeface="Times New Roman" pitchFamily="18" charset="0"/>
                <a:cs typeface="Times New Roman" pitchFamily="18" charset="0"/>
              </a:rPr>
              <a:t>»-цветок. Т.е. молочно-белый цветок или молочная капля. Цветок сравнили с каплей, потому что лепестки похожи на капли, а цвет белый, как у молока. Когда цветок закрывает свои лепестки, он становится похож на каплю молока. У подснежника два узких листочка возле короткого стебелька. Вообще, подснежник - лесной цветок. Раньше в детстве мы ходили в лес и видели там подснежники. Но не часто мы ходим в лес в начале весны. Многие цветоводы и просто любители цветов высаживают  подснежники дома, на клумбах. И можно ими любоваться. Цветок вырастает из луковички, в которой собраны питательные вещества, накопленные растением за лето. Подснежник - луковичное растение. Мы знаем еще луковичные садовые растения. Это тюльпаны, нарциссы, гиацинты. Эти прекрасные садовые цветы цветут позднее, в апреле-мае.</a:t>
            </a:r>
            <a:r>
              <a:rPr lang="ru-RU" sz="1400" dirty="0" smtClean="0">
                <a:solidFill>
                  <a:srgbClr val="00B0F0"/>
                </a:solidFill>
              </a:rPr>
              <a:t> </a:t>
            </a:r>
          </a:p>
          <a:p>
            <a:r>
              <a:rPr lang="ru-RU" sz="1400" dirty="0" smtClean="0">
                <a:solidFill>
                  <a:srgbClr val="FF0000"/>
                </a:solidFill>
              </a:rPr>
              <a:t>2.  Знакомство  с историей  праздника – Дня Подснежника, с легендами о молочном цветке. </a:t>
            </a:r>
          </a:p>
          <a:p>
            <a:r>
              <a:rPr lang="ru-RU" sz="1400" dirty="0" smtClean="0"/>
              <a:t>В Англии День подснежника впервые праздновали 19 апреля 1984 года. Это дань цветку, первому встречающему весну раскрытыми лепестками. По русской легенде зима отказалась уйти, открыть дорогу весне. Подснежник пробился сквозь снег, протянул нежные лепестки к солнцу. Солнце растопило снег, весна победила.  Подснежник считается — символом  надежды,  победы вечных сил добра над подстерегающим нас злом. Англичане верят, что растущие вокруг дома подснежники защищают от вторжения злых духов, поэтому клумбы с этими недолго цветущими растениями также часты в Англии, как тюльпаны в недалекой Голландии.  А у нас подснежники появляются в середине апреля. Однако всеобщая любовь привела подснежники на грань уничтожения. Сейчас они в Красной книге. </a:t>
            </a:r>
          </a:p>
          <a:p>
            <a:pPr marL="228600" marR="0" lvl="0" indent="-228600" defTabSz="914400" rtl="0" eaLnBrk="1" fontAlgn="base" latinLnBrk="0" hangingPunct="1">
              <a:lnSpc>
                <a:spcPct val="100000"/>
              </a:lnSpc>
              <a:spcBef>
                <a:spcPct val="0"/>
              </a:spcBef>
              <a:spcAft>
                <a:spcPct val="0"/>
              </a:spcAft>
              <a:buClrTx/>
              <a:buSzTx/>
              <a:tabLst/>
            </a:pP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3"/>
            <a:ext cx="7920880" cy="646331"/>
          </a:xfrm>
          <a:prstGeom prst="rect">
            <a:avLst/>
          </a:prstGeom>
        </p:spPr>
        <p:txBody>
          <a:bodyPr wrap="square">
            <a:spAutoFit/>
          </a:bodyPr>
          <a:lstStyle/>
          <a:p>
            <a:pPr algn="ctr"/>
            <a:endParaRPr lang="ru-RU" dirty="0" smtClean="0"/>
          </a:p>
          <a:p>
            <a:pPr algn="ctr"/>
            <a:endParaRPr lang="ru-RU" dirty="0"/>
          </a:p>
        </p:txBody>
      </p:sp>
      <p:sp>
        <p:nvSpPr>
          <p:cNvPr id="5" name="Прямоугольник 4"/>
          <p:cNvSpPr/>
          <p:nvPr/>
        </p:nvSpPr>
        <p:spPr>
          <a:xfrm>
            <a:off x="683568" y="612845"/>
            <a:ext cx="7776864" cy="1600438"/>
          </a:xfrm>
          <a:prstGeom prst="rect">
            <a:avLst/>
          </a:prstGeom>
        </p:spPr>
        <p:txBody>
          <a:bodyPr wrap="square">
            <a:spAutoFit/>
          </a:bodyPr>
          <a:lstStyle/>
          <a:p>
            <a:pPr lvl="0" fontAlgn="base">
              <a:spcBef>
                <a:spcPct val="0"/>
              </a:spcBef>
              <a:spcAft>
                <a:spcPct val="0"/>
              </a:spcAft>
            </a:pPr>
            <a:r>
              <a:rPr lang="ru-RU" sz="1400" dirty="0" smtClean="0">
                <a:solidFill>
                  <a:srgbClr val="FF0000"/>
                </a:solidFill>
                <a:latin typeface="Times New Roman" pitchFamily="18" charset="0"/>
                <a:ea typeface="Times New Roman" pitchFamily="18" charset="0"/>
                <a:cs typeface="Times New Roman" pitchFamily="18" charset="0"/>
              </a:rPr>
              <a:t>3. Игры.</a:t>
            </a:r>
          </a:p>
          <a:p>
            <a:pPr lvl="0" fontAlgn="base">
              <a:spcBef>
                <a:spcPct val="0"/>
              </a:spcBef>
              <a:spcAft>
                <a:spcPct val="0"/>
              </a:spcAft>
            </a:pPr>
            <a:r>
              <a:rPr lang="ru-RU" sz="1400" dirty="0" smtClean="0">
                <a:latin typeface="Times New Roman" pitchFamily="18" charset="0"/>
                <a:ea typeface="Times New Roman" pitchFamily="18" charset="0"/>
                <a:cs typeface="Times New Roman" pitchFamily="18" charset="0"/>
              </a:rPr>
              <a:t> На прогулке дети играли в подвижные игры:  «Садовник», «Найди подснежник».  В течение дня детям  были предложены дидактические игры «Лото»,  «Чего в ряду не хватает», «Собери картинку и составь рассказ». </a:t>
            </a:r>
          </a:p>
          <a:p>
            <a:pPr lvl="0" fontAlgn="base">
              <a:spcBef>
                <a:spcPct val="0"/>
              </a:spcBef>
              <a:spcAft>
                <a:spcPct val="0"/>
              </a:spcAft>
            </a:pPr>
            <a:r>
              <a:rPr lang="ru-RU" sz="1400" dirty="0" smtClean="0">
                <a:solidFill>
                  <a:srgbClr val="FF0000"/>
                </a:solidFill>
                <a:latin typeface="Times New Roman" pitchFamily="18" charset="0"/>
                <a:ea typeface="Times New Roman" pitchFamily="18" charset="0"/>
                <a:cs typeface="Times New Roman" pitchFamily="18" charset="0"/>
              </a:rPr>
              <a:t>4. Виртуальная экскурсия.</a:t>
            </a:r>
          </a:p>
          <a:p>
            <a:pPr lvl="0" fontAlgn="base">
              <a:spcBef>
                <a:spcPct val="0"/>
              </a:spcBef>
              <a:spcAft>
                <a:spcPct val="0"/>
              </a:spcAft>
            </a:pPr>
            <a:r>
              <a:rPr lang="ru-RU" sz="1400" dirty="0" smtClean="0">
                <a:latin typeface="Times New Roman" pitchFamily="18" charset="0"/>
                <a:ea typeface="Times New Roman" pitchFamily="18" charset="0"/>
                <a:cs typeface="Times New Roman" pitchFamily="18" charset="0"/>
              </a:rPr>
              <a:t>Посетили виртуальную экскурсию в картинную галерею и познакомились с русской живописью на тему: «Подснежники глазами художников». </a:t>
            </a:r>
          </a:p>
        </p:txBody>
      </p:sp>
      <p:pic>
        <p:nvPicPr>
          <p:cNvPr id="7" name="Рисунок 6" descr="DSC00366.JPG"/>
          <p:cNvPicPr>
            <a:picLocks noChangeAspect="1"/>
          </p:cNvPicPr>
          <p:nvPr/>
        </p:nvPicPr>
        <p:blipFill>
          <a:blip r:embed="rId2" cstate="print"/>
          <a:srcRect l="2454" t="4908"/>
          <a:stretch>
            <a:fillRect/>
          </a:stretch>
        </p:blipFill>
        <p:spPr>
          <a:xfrm>
            <a:off x="4283968" y="4725144"/>
            <a:ext cx="2592288" cy="1895301"/>
          </a:xfrm>
          <a:prstGeom prst="rect">
            <a:avLst/>
          </a:prstGeom>
        </p:spPr>
      </p:pic>
      <p:pic>
        <p:nvPicPr>
          <p:cNvPr id="9" name="Рисунок 8" descr="DSC00367.JPG"/>
          <p:cNvPicPr>
            <a:picLocks noChangeAspect="1"/>
          </p:cNvPicPr>
          <p:nvPr/>
        </p:nvPicPr>
        <p:blipFill>
          <a:blip r:embed="rId3" cstate="print"/>
          <a:srcRect t="4851" r="3538"/>
          <a:stretch>
            <a:fillRect/>
          </a:stretch>
        </p:blipFill>
        <p:spPr>
          <a:xfrm>
            <a:off x="467544" y="2492896"/>
            <a:ext cx="2628046" cy="1944216"/>
          </a:xfrm>
          <a:prstGeom prst="rect">
            <a:avLst/>
          </a:prstGeom>
        </p:spPr>
      </p:pic>
      <p:pic>
        <p:nvPicPr>
          <p:cNvPr id="1029" name="Picture 5" descr="C:\Users\Админ\Desktop\fullsize.jpg"/>
          <p:cNvPicPr>
            <a:picLocks noChangeAspect="1" noChangeArrowheads="1"/>
          </p:cNvPicPr>
          <p:nvPr/>
        </p:nvPicPr>
        <p:blipFill>
          <a:blip r:embed="rId4" cstate="print"/>
          <a:srcRect/>
          <a:stretch>
            <a:fillRect/>
          </a:stretch>
        </p:blipFill>
        <p:spPr bwMode="auto">
          <a:xfrm>
            <a:off x="3419872" y="2204864"/>
            <a:ext cx="2088232" cy="2451936"/>
          </a:xfrm>
          <a:prstGeom prst="rect">
            <a:avLst/>
          </a:prstGeom>
          <a:noFill/>
        </p:spPr>
      </p:pic>
      <p:pic>
        <p:nvPicPr>
          <p:cNvPr id="1030" name="Picture 6" descr="C:\Users\Админ\Desktop\fullsize (1).jpg"/>
          <p:cNvPicPr>
            <a:picLocks noChangeAspect="1" noChangeArrowheads="1"/>
          </p:cNvPicPr>
          <p:nvPr/>
        </p:nvPicPr>
        <p:blipFill>
          <a:blip r:embed="rId5" cstate="print"/>
          <a:srcRect/>
          <a:stretch>
            <a:fillRect/>
          </a:stretch>
        </p:blipFill>
        <p:spPr bwMode="auto">
          <a:xfrm>
            <a:off x="6084168" y="1988840"/>
            <a:ext cx="2212871" cy="2664296"/>
          </a:xfrm>
          <a:prstGeom prst="rect">
            <a:avLst/>
          </a:prstGeom>
          <a:noFill/>
        </p:spPr>
      </p:pic>
      <p:pic>
        <p:nvPicPr>
          <p:cNvPr id="1031" name="Picture 7" descr="C:\Users\Админ\Desktop\fullsize (2).jpg"/>
          <p:cNvPicPr>
            <a:picLocks noChangeAspect="1" noChangeArrowheads="1"/>
          </p:cNvPicPr>
          <p:nvPr/>
        </p:nvPicPr>
        <p:blipFill>
          <a:blip r:embed="rId6" cstate="print"/>
          <a:srcRect/>
          <a:stretch>
            <a:fillRect/>
          </a:stretch>
        </p:blipFill>
        <p:spPr bwMode="auto">
          <a:xfrm>
            <a:off x="899592" y="4365104"/>
            <a:ext cx="2808312" cy="235898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Админ\Desktop\картинки\день подснежника\i (2).jpg"/>
          <p:cNvPicPr>
            <a:picLocks noChangeAspect="1" noChangeArrowheads="1"/>
          </p:cNvPicPr>
          <p:nvPr/>
        </p:nvPicPr>
        <p:blipFill>
          <a:blip r:embed="rId2" cstate="print"/>
          <a:srcRect/>
          <a:stretch>
            <a:fillRect/>
          </a:stretch>
        </p:blipFill>
        <p:spPr bwMode="auto">
          <a:xfrm>
            <a:off x="2843808" y="1628800"/>
            <a:ext cx="5575094" cy="4176464"/>
          </a:xfrm>
          <a:prstGeom prst="rect">
            <a:avLst/>
          </a:prstGeom>
          <a:noFill/>
        </p:spPr>
      </p:pic>
      <p:sp>
        <p:nvSpPr>
          <p:cNvPr id="3" name="Прямоугольник 2"/>
          <p:cNvSpPr/>
          <p:nvPr/>
        </p:nvSpPr>
        <p:spPr>
          <a:xfrm>
            <a:off x="251520" y="188641"/>
            <a:ext cx="8280920" cy="6986528"/>
          </a:xfrm>
          <a:prstGeom prst="rect">
            <a:avLst/>
          </a:prstGeom>
        </p:spPr>
        <p:txBody>
          <a:bodyPr wrap="square">
            <a:spAutoFit/>
          </a:bodyPr>
          <a:lstStyle/>
          <a:p>
            <a:pPr lvl="0" fontAlgn="base">
              <a:spcBef>
                <a:spcPct val="0"/>
              </a:spcBef>
              <a:spcAft>
                <a:spcPct val="0"/>
              </a:spcAft>
            </a:pPr>
            <a:r>
              <a:rPr lang="ru-RU" sz="1600" dirty="0" smtClean="0">
                <a:solidFill>
                  <a:srgbClr val="FF0000"/>
                </a:solidFill>
                <a:latin typeface="Times New Roman" pitchFamily="18" charset="0"/>
                <a:ea typeface="Times New Roman" pitchFamily="18" charset="0"/>
                <a:cs typeface="Times New Roman" pitchFamily="18" charset="0"/>
              </a:rPr>
              <a:t>5. Чтение и просмотр мультфильма.</a:t>
            </a:r>
          </a:p>
          <a:p>
            <a:pPr lvl="0" fontAlgn="base">
              <a:spcBef>
                <a:spcPct val="0"/>
              </a:spcBef>
              <a:spcAft>
                <a:spcPct val="0"/>
              </a:spcAft>
            </a:pPr>
            <a:r>
              <a:rPr lang="ru-RU" sz="1600" dirty="0" smtClean="0">
                <a:latin typeface="Times New Roman" pitchFamily="18" charset="0"/>
                <a:ea typeface="Times New Roman" pitchFamily="18" charset="0"/>
                <a:cs typeface="Times New Roman" pitchFamily="18" charset="0"/>
              </a:rPr>
              <a:t>Совместно с воспитателем прочитали   и просмотрели  мультфильм  С.Я.Маршака  «Двенадцать месяцев»</a:t>
            </a:r>
          </a:p>
          <a:p>
            <a:r>
              <a:rPr lang="ru-RU" sz="1600" dirty="0" smtClean="0">
                <a:solidFill>
                  <a:srgbClr val="FF0000"/>
                </a:solidFill>
                <a:latin typeface="Times New Roman" pitchFamily="18" charset="0"/>
                <a:cs typeface="Times New Roman" pitchFamily="18" charset="0"/>
              </a:rPr>
              <a:t>6. Чтение стихов, отгадывание загадок.</a:t>
            </a:r>
            <a:r>
              <a:rPr lang="ru-RU" sz="1600" dirty="0" smtClean="0">
                <a:latin typeface="Times New Roman" pitchFamily="18" charset="0"/>
                <a:cs typeface="Times New Roman" pitchFamily="18" charset="0"/>
              </a:rPr>
              <a:t> </a:t>
            </a:r>
          </a:p>
          <a:p>
            <a:r>
              <a:rPr lang="ru-RU" sz="1600" dirty="0" smtClean="0"/>
              <a:t>1.Первым вылез из землицы</a:t>
            </a:r>
          </a:p>
          <a:p>
            <a:r>
              <a:rPr lang="ru-RU" sz="1600" dirty="0" smtClean="0"/>
              <a:t>На проталинке.</a:t>
            </a:r>
          </a:p>
          <a:p>
            <a:r>
              <a:rPr lang="ru-RU" sz="1600" dirty="0" smtClean="0"/>
              <a:t>Он мороза не боится,</a:t>
            </a:r>
          </a:p>
          <a:p>
            <a:r>
              <a:rPr lang="ru-RU" sz="1600" dirty="0" smtClean="0"/>
              <a:t>Хоть и маленький.</a:t>
            </a:r>
          </a:p>
          <a:p>
            <a:r>
              <a:rPr lang="ru-RU" sz="1600" dirty="0" smtClean="0">
                <a:latin typeface="Times New Roman" pitchFamily="18" charset="0"/>
                <a:cs typeface="Times New Roman" pitchFamily="18" charset="0"/>
              </a:rPr>
              <a:t>2. На лесной проталинке</a:t>
            </a:r>
          </a:p>
          <a:p>
            <a:r>
              <a:rPr lang="ru-RU" sz="1600" dirty="0" smtClean="0">
                <a:latin typeface="Times New Roman" pitchFamily="18" charset="0"/>
                <a:cs typeface="Times New Roman" pitchFamily="18" charset="0"/>
              </a:rPr>
              <a:t>Вырос цветик маленький.</a:t>
            </a:r>
          </a:p>
          <a:p>
            <a:r>
              <a:rPr lang="ru-RU" sz="1600" dirty="0" smtClean="0">
                <a:latin typeface="Times New Roman" pitchFamily="18" charset="0"/>
                <a:cs typeface="Times New Roman" pitchFamily="18" charset="0"/>
              </a:rPr>
              <a:t>Прячется в валежник</a:t>
            </a:r>
          </a:p>
          <a:p>
            <a:r>
              <a:rPr lang="ru-RU" sz="1600" dirty="0" smtClean="0">
                <a:latin typeface="Times New Roman" pitchFamily="18" charset="0"/>
                <a:cs typeface="Times New Roman" pitchFamily="18" charset="0"/>
              </a:rPr>
              <a:t>Беленький…(Подснежник</a:t>
            </a:r>
            <a:r>
              <a:rPr lang="ru-RU" sz="1600" dirty="0" smtClean="0">
                <a:latin typeface="Times New Roman" pitchFamily="18" charset="0"/>
                <a:cs typeface="Times New Roman" pitchFamily="18" charset="0"/>
              </a:rPr>
              <a:t>)</a:t>
            </a:r>
            <a:endParaRPr lang="ru-RU" sz="1600" dirty="0" smtClean="0">
              <a:solidFill>
                <a:srgbClr val="FF0000"/>
              </a:solidFill>
              <a:latin typeface="Times New Roman" pitchFamily="18" charset="0"/>
              <a:cs typeface="Times New Roman" pitchFamily="18" charset="0"/>
            </a:endParaRPr>
          </a:p>
          <a:p>
            <a:r>
              <a:rPr lang="ru-RU" sz="1600" dirty="0" smtClean="0">
                <a:latin typeface="Times New Roman" pitchFamily="18" charset="0"/>
                <a:cs typeface="Times New Roman" pitchFamily="18" charset="0"/>
              </a:rPr>
              <a:t>Прорастает сквозь снежок,</a:t>
            </a:r>
          </a:p>
          <a:p>
            <a:r>
              <a:rPr lang="ru-RU" sz="1600" dirty="0" smtClean="0">
                <a:latin typeface="Times New Roman" pitchFamily="18" charset="0"/>
                <a:cs typeface="Times New Roman" pitchFamily="18" charset="0"/>
              </a:rPr>
              <a:t>К солнечным лучам цветок,</a:t>
            </a:r>
          </a:p>
          <a:p>
            <a:r>
              <a:rPr lang="ru-RU" sz="1600" dirty="0" smtClean="0">
                <a:latin typeface="Times New Roman" pitchFamily="18" charset="0"/>
                <a:cs typeface="Times New Roman" pitchFamily="18" charset="0"/>
              </a:rPr>
              <a:t>Маленький и нежный,</a:t>
            </a:r>
          </a:p>
          <a:p>
            <a:r>
              <a:rPr lang="ru-RU" sz="1600" i="1" dirty="0" smtClean="0">
                <a:latin typeface="Times New Roman" pitchFamily="18" charset="0"/>
                <a:cs typeface="Times New Roman" pitchFamily="18" charset="0"/>
              </a:rPr>
              <a:t>Беленький подснежник.</a:t>
            </a:r>
            <a:endParaRPr lang="ru-RU"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Г. </a:t>
            </a:r>
            <a:r>
              <a:rPr lang="ru-RU" sz="1600" dirty="0" err="1" smtClean="0">
                <a:latin typeface="Times New Roman" pitchFamily="18" charset="0"/>
                <a:cs typeface="Times New Roman" pitchFamily="18" charset="0"/>
              </a:rPr>
              <a:t>Меловик</a:t>
            </a:r>
            <a:endParaRPr lang="ru-RU" sz="1600" dirty="0" smtClean="0">
              <a:latin typeface="Times New Roman" pitchFamily="18" charset="0"/>
              <a:cs typeface="Times New Roman" pitchFamily="18" charset="0"/>
            </a:endParaRPr>
          </a:p>
          <a:p>
            <a:r>
              <a:rPr lang="ru-RU" sz="1600" dirty="0" smtClean="0"/>
              <a:t>Прибежал </a:t>
            </a:r>
            <a:r>
              <a:rPr lang="ru-RU" sz="1600" dirty="0" smtClean="0"/>
              <a:t>подснежник</a:t>
            </a:r>
          </a:p>
          <a:p>
            <a:r>
              <a:rPr lang="ru-RU" sz="1600" dirty="0" smtClean="0"/>
              <a:t>В мартовский лесок,</a:t>
            </a:r>
          </a:p>
          <a:p>
            <a:r>
              <a:rPr lang="ru-RU" sz="1600" dirty="0" smtClean="0"/>
              <a:t>Заглянул подснежник</a:t>
            </a:r>
          </a:p>
          <a:p>
            <a:r>
              <a:rPr lang="ru-RU" sz="1600" dirty="0" smtClean="0"/>
              <a:t>В чистый ручеек.</a:t>
            </a:r>
          </a:p>
          <a:p>
            <a:r>
              <a:rPr lang="ru-RU" sz="1600" dirty="0" smtClean="0"/>
              <a:t>И, себя увидев,</a:t>
            </a:r>
          </a:p>
          <a:p>
            <a:r>
              <a:rPr lang="ru-RU" sz="1600" dirty="0" smtClean="0"/>
              <a:t>Крикнул: »Вот те на!</a:t>
            </a:r>
          </a:p>
          <a:p>
            <a:r>
              <a:rPr lang="ru-RU" sz="1600" dirty="0" smtClean="0"/>
              <a:t>Я и не заметил,</a:t>
            </a:r>
          </a:p>
          <a:p>
            <a:r>
              <a:rPr lang="ru-RU" sz="1600" dirty="0" smtClean="0"/>
              <a:t>Что пришла весна.»</a:t>
            </a:r>
          </a:p>
          <a:p>
            <a:r>
              <a:rPr lang="ru-RU" sz="1600" dirty="0" smtClean="0"/>
              <a:t>М. Петровская</a:t>
            </a:r>
          </a:p>
          <a:p>
            <a:endParaRPr lang="ru-RU" sz="1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48680"/>
            <a:ext cx="7920880" cy="1200329"/>
          </a:xfrm>
          <a:prstGeom prst="rect">
            <a:avLst/>
          </a:prstGeom>
        </p:spPr>
        <p:txBody>
          <a:bodyPr wrap="square">
            <a:spAutoFit/>
          </a:bodyPr>
          <a:lstStyle/>
          <a:p>
            <a:pPr lvl="0" eaLnBrk="0" fontAlgn="base" hangingPunct="0">
              <a:spcBef>
                <a:spcPct val="0"/>
              </a:spcBef>
              <a:spcAft>
                <a:spcPct val="0"/>
              </a:spcAft>
            </a:pPr>
            <a:r>
              <a:rPr lang="ru-RU" dirty="0" smtClean="0">
                <a:solidFill>
                  <a:srgbClr val="FF0000"/>
                </a:solidFill>
                <a:latin typeface="Times New Roman" pitchFamily="18" charset="0"/>
                <a:ea typeface="Times New Roman" pitchFamily="18" charset="0"/>
                <a:cs typeface="Times New Roman" pitchFamily="18" charset="0"/>
              </a:rPr>
              <a:t>7.   Рисование по теме: «День подснежника».</a:t>
            </a:r>
          </a:p>
          <a:p>
            <a:pPr lvl="0" eaLnBrk="0" fontAlgn="base" hangingPunct="0">
              <a:spcBef>
                <a:spcPct val="0"/>
              </a:spcBef>
              <a:spcAft>
                <a:spcPct val="0"/>
              </a:spcAft>
            </a:pPr>
            <a:r>
              <a:rPr lang="ru-RU" dirty="0" smtClean="0">
                <a:latin typeface="Times New Roman" pitchFamily="18" charset="0"/>
                <a:ea typeface="Times New Roman" pitchFamily="18" charset="0"/>
                <a:cs typeface="Times New Roman" pitchFamily="18" charset="0"/>
              </a:rPr>
              <a:t>Завершением  стала  продуктивная деятельность  под музыкальную композицию П.И.Чайковского «Апрель. Подснежник», рисование по теме: «День подснежника».</a:t>
            </a:r>
            <a:endParaRPr lang="ru-RU" dirty="0" smtClean="0">
              <a:latin typeface="Times New Roman" pitchFamily="18" charset="0"/>
              <a:cs typeface="Times New Roman" pitchFamily="18" charset="0"/>
            </a:endParaRPr>
          </a:p>
        </p:txBody>
      </p:sp>
      <p:pic>
        <p:nvPicPr>
          <p:cNvPr id="4" name="Рисунок 3" descr="detsad-115393-1396109446.jpg"/>
          <p:cNvPicPr>
            <a:picLocks noChangeAspect="1"/>
          </p:cNvPicPr>
          <p:nvPr/>
        </p:nvPicPr>
        <p:blipFill>
          <a:blip r:embed="rId2" cstate="print"/>
          <a:stretch>
            <a:fillRect/>
          </a:stretch>
        </p:blipFill>
        <p:spPr>
          <a:xfrm>
            <a:off x="5292080" y="1700808"/>
            <a:ext cx="3072104" cy="2232248"/>
          </a:xfrm>
          <a:prstGeom prst="rect">
            <a:avLst/>
          </a:prstGeom>
        </p:spPr>
      </p:pic>
      <p:pic>
        <p:nvPicPr>
          <p:cNvPr id="5" name="Рисунок 4" descr="detsad-115393-1396109459.jpg"/>
          <p:cNvPicPr>
            <a:picLocks noChangeAspect="1"/>
          </p:cNvPicPr>
          <p:nvPr/>
        </p:nvPicPr>
        <p:blipFill>
          <a:blip r:embed="rId3" cstate="print"/>
          <a:stretch>
            <a:fillRect/>
          </a:stretch>
        </p:blipFill>
        <p:spPr>
          <a:xfrm>
            <a:off x="323528" y="1988840"/>
            <a:ext cx="2675703" cy="1944216"/>
          </a:xfrm>
          <a:prstGeom prst="rect">
            <a:avLst/>
          </a:prstGeom>
        </p:spPr>
      </p:pic>
      <p:pic>
        <p:nvPicPr>
          <p:cNvPr id="6" name="Рисунок 5" descr="detsad-578259-1461065722.jpg"/>
          <p:cNvPicPr>
            <a:picLocks noChangeAspect="1"/>
          </p:cNvPicPr>
          <p:nvPr/>
        </p:nvPicPr>
        <p:blipFill>
          <a:blip r:embed="rId4" cstate="print"/>
          <a:stretch>
            <a:fillRect/>
          </a:stretch>
        </p:blipFill>
        <p:spPr>
          <a:xfrm>
            <a:off x="3131840" y="4293096"/>
            <a:ext cx="2711458" cy="1944216"/>
          </a:xfrm>
          <a:prstGeom prst="rect">
            <a:avLst/>
          </a:prstGeom>
        </p:spPr>
      </p:pic>
      <p:pic>
        <p:nvPicPr>
          <p:cNvPr id="3" name="Рисунок 2" descr="DSC00362.JPG"/>
          <p:cNvPicPr>
            <a:picLocks noChangeAspect="1"/>
          </p:cNvPicPr>
          <p:nvPr/>
        </p:nvPicPr>
        <p:blipFill>
          <a:blip r:embed="rId5" cstate="print"/>
          <a:stretch>
            <a:fillRect/>
          </a:stretch>
        </p:blipFill>
        <p:spPr>
          <a:xfrm>
            <a:off x="2915816" y="1988840"/>
            <a:ext cx="2664296" cy="1998222"/>
          </a:xfrm>
          <a:prstGeom prst="rect">
            <a:avLst/>
          </a:prstGeom>
        </p:spPr>
      </p:pic>
      <p:pic>
        <p:nvPicPr>
          <p:cNvPr id="7" name="Рисунок 6" descr="spring.jpg"/>
          <p:cNvPicPr>
            <a:picLocks noChangeAspect="1"/>
          </p:cNvPicPr>
          <p:nvPr/>
        </p:nvPicPr>
        <p:blipFill>
          <a:blip r:embed="rId6" cstate="print"/>
          <a:stretch>
            <a:fillRect/>
          </a:stretch>
        </p:blipFill>
        <p:spPr>
          <a:xfrm>
            <a:off x="5940152" y="4221088"/>
            <a:ext cx="1850494" cy="2420888"/>
          </a:xfrm>
          <a:prstGeom prst="rect">
            <a:avLst/>
          </a:prstGeom>
        </p:spPr>
      </p:pic>
      <p:pic>
        <p:nvPicPr>
          <p:cNvPr id="8" name="Рисунок 7" descr="i.jpg"/>
          <p:cNvPicPr>
            <a:picLocks noChangeAspect="1"/>
          </p:cNvPicPr>
          <p:nvPr/>
        </p:nvPicPr>
        <p:blipFill>
          <a:blip r:embed="rId7" cstate="print"/>
          <a:stretch>
            <a:fillRect/>
          </a:stretch>
        </p:blipFill>
        <p:spPr>
          <a:xfrm>
            <a:off x="251520" y="4365104"/>
            <a:ext cx="2835352" cy="1600002"/>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84</TotalTime>
  <Words>186</Words>
  <Application>Microsoft Office PowerPoint</Application>
  <PresentationFormat>Экран (4:3)</PresentationFormat>
  <Paragraphs>52</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Эркер</vt:lpstr>
      <vt:lpstr>МБДОУ «Детский сад с. Еремково»    </vt:lpstr>
      <vt:lpstr>Слайд 2</vt:lpstr>
      <vt:lpstr>Слайд 3</vt:lpstr>
      <vt:lpstr>Слайд 4</vt:lpstr>
      <vt:lpstr>Слайд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МБДОУ «Детский сад с. Еремково»</dc:title>
  <dc:creator>Админ</dc:creator>
  <cp:lastModifiedBy>Админ</cp:lastModifiedBy>
  <cp:revision>14</cp:revision>
  <dcterms:created xsi:type="dcterms:W3CDTF">2017-05-02T07:26:08Z</dcterms:created>
  <dcterms:modified xsi:type="dcterms:W3CDTF">2017-05-02T09:36:53Z</dcterms:modified>
</cp:coreProperties>
</file>