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59" r:id="rId6"/>
    <p:sldId id="260" r:id="rId7"/>
    <p:sldId id="263" r:id="rId8"/>
    <p:sldId id="266" r:id="rId9"/>
    <p:sldId id="277" r:id="rId10"/>
    <p:sldId id="262" r:id="rId11"/>
    <p:sldId id="264" r:id="rId12"/>
    <p:sldId id="269" r:id="rId13"/>
    <p:sldId id="268" r:id="rId14"/>
    <p:sldId id="267" r:id="rId15"/>
    <p:sldId id="270" r:id="rId16"/>
    <p:sldId id="271" r:id="rId17"/>
    <p:sldId id="273" r:id="rId18"/>
    <p:sldId id="272" r:id="rId19"/>
    <p:sldId id="276" r:id="rId20"/>
    <p:sldId id="27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3300"/>
    <a:srgbClr val="0000FF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39" autoAdjust="0"/>
    <p:restoredTop sz="94660"/>
  </p:normalViewPr>
  <p:slideViewPr>
    <p:cSldViewPr snapToGrid="0">
      <p:cViewPr varScale="1">
        <p:scale>
          <a:sx n="69" d="100"/>
          <a:sy n="69" d="100"/>
        </p:scale>
        <p:origin x="-488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9872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557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882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992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8225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039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816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316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6729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4091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43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717EF-4100-4692-A2F9-D862C6E864E5}" type="datetimeFigureOut">
              <a:rPr lang="ru-RU" smtClean="0"/>
              <a:pPr/>
              <a:t>18.01.2023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94C5A-486D-4471-ABC1-7A3B1C4C2A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348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3368"/>
            <a:ext cx="12192000" cy="68346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67344" y="2244435"/>
            <a:ext cx="746298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smtClean="0">
                <a:ln w="38100">
                  <a:solidFill>
                    <a:srgbClr val="0000FF"/>
                  </a:solidFill>
                </a:ln>
                <a:solidFill>
                  <a:srgbClr val="FF00FF"/>
                </a:solidFill>
                <a:effectLst>
                  <a:reflection blurRad="6350" stA="53000" endA="300" endPos="35500" dir="5400000" sy="-90000" algn="bl" rotWithShape="0"/>
                </a:effectLst>
                <a:latin typeface="Comic Sans MS" panose="030F0702030302020204" pitchFamily="66" charset="0"/>
              </a:rPr>
              <a:t>ПЛАСТИЛИНОВАЯ</a:t>
            </a:r>
            <a:endParaRPr lang="ru-RU" sz="5400" b="0" cap="none" spc="0" dirty="0" smtClean="0">
              <a:ln w="38100">
                <a:solidFill>
                  <a:srgbClr val="0000FF"/>
                </a:solidFill>
              </a:ln>
              <a:solidFill>
                <a:srgbClr val="FF00FF"/>
              </a:solidFill>
              <a:effectLst>
                <a:reflection blurRad="6350" stA="53000" endA="300" endPos="35500" dir="5400000" sy="-90000" algn="bl" rotWithShape="0"/>
              </a:effectLst>
              <a:latin typeface="Comic Sans MS" panose="030F0702030302020204" pitchFamily="66" charset="0"/>
            </a:endParaRPr>
          </a:p>
          <a:p>
            <a:pPr algn="ctr"/>
            <a:r>
              <a:rPr lang="ru-RU" sz="5400" dirty="0" smtClean="0">
                <a:ln w="38100">
                  <a:solidFill>
                    <a:srgbClr val="0000FF"/>
                  </a:solidFill>
                </a:ln>
                <a:solidFill>
                  <a:srgbClr val="FF00FF"/>
                </a:solidFill>
                <a:effectLst>
                  <a:reflection blurRad="6350" stA="53000" endA="300" endPos="35500" dir="5400000" sy="-90000" algn="bl" rotWithShape="0"/>
                </a:effectLst>
                <a:latin typeface="Comic Sans MS" panose="030F0702030302020204" pitchFamily="66" charset="0"/>
              </a:rPr>
              <a:t>ФАНТАЗИЯ</a:t>
            </a:r>
          </a:p>
        </p:txBody>
      </p:sp>
    </p:spTree>
    <p:extLst>
      <p:ext uri="{BB962C8B-B14F-4D97-AF65-F5344CB8AC3E}">
        <p14:creationId xmlns:p14="http://schemas.microsoft.com/office/powerpoint/2010/main" xmlns="" val="2800729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4256" y="1585252"/>
            <a:ext cx="112166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/>
            <a:r>
              <a:rPr lang="ru-RU" sz="4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Каждое новое творческое начинание </a:t>
            </a:r>
          </a:p>
          <a:p>
            <a:pPr marL="540000"/>
            <a:r>
              <a:rPr lang="ru-RU" sz="4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для человека – это не просто умение, навыки, опыт: это еще и способ развития мыслительной активности, согласно взаимосвязи «рука – мозг».</a:t>
            </a:r>
            <a:endParaRPr lang="ru-RU" sz="44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49464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4256" y="1231392"/>
            <a:ext cx="111312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Comic Sans MS" panose="030F0702030302020204" pitchFamily="66" charset="0"/>
              </a:rPr>
              <a:t>Нетрадиционная техника </a:t>
            </a:r>
            <a:r>
              <a:rPr lang="ru-RU" sz="36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«</a:t>
            </a:r>
            <a:r>
              <a:rPr lang="ru-RU" sz="3600" dirty="0" err="1" smtClean="0">
                <a:solidFill>
                  <a:srgbClr val="FF00FF"/>
                </a:solidFill>
                <a:latin typeface="Comic Sans MS" panose="030F0702030302020204" pitchFamily="66" charset="0"/>
              </a:rPr>
              <a:t>Пластилинография</a:t>
            </a:r>
            <a:r>
              <a:rPr lang="ru-RU" sz="36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»</a:t>
            </a:r>
          </a:p>
          <a:p>
            <a:pPr algn="ctr"/>
            <a:r>
              <a:rPr lang="ru-RU" sz="3600" dirty="0" smtClean="0">
                <a:latin typeface="Comic Sans MS" panose="030F0702030302020204" pitchFamily="66" charset="0"/>
              </a:rPr>
              <a:t> имеет два смысловых корня:</a:t>
            </a:r>
          </a:p>
          <a:p>
            <a:pPr algn="ctr"/>
            <a:endParaRPr lang="ru-RU" sz="3600" dirty="0" smtClean="0">
              <a:latin typeface="Comic Sans MS" panose="030F0702030302020204" pitchFamily="66" charset="0"/>
            </a:endParaRPr>
          </a:p>
          <a:p>
            <a:r>
              <a:rPr lang="ru-RU" sz="36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«ГРАФИЯ» </a:t>
            </a:r>
            <a:r>
              <a:rPr lang="ru-RU" sz="3600" dirty="0" smtClean="0">
                <a:latin typeface="Comic Sans MS" panose="030F0702030302020204" pitchFamily="66" charset="0"/>
              </a:rPr>
              <a:t>- создавать, изображать.</a:t>
            </a:r>
          </a:p>
          <a:p>
            <a:r>
              <a:rPr lang="ru-RU" sz="36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«ПЛАСТИЛИН» </a:t>
            </a:r>
            <a:r>
              <a:rPr lang="ru-RU" sz="3600" dirty="0" smtClean="0">
                <a:latin typeface="Comic Sans MS" panose="030F0702030302020204" pitchFamily="66" charset="0"/>
              </a:rPr>
              <a:t>- материал, при помощи    которого осуществляется</a:t>
            </a:r>
          </a:p>
          <a:p>
            <a:r>
              <a:rPr lang="ru-RU" sz="3600" dirty="0" smtClean="0">
                <a:latin typeface="Comic Sans MS" panose="030F0702030302020204" pitchFamily="66" charset="0"/>
              </a:rPr>
              <a:t>                      исполнение замысла.</a:t>
            </a:r>
            <a:endParaRPr lang="ru-RU" sz="3600" dirty="0">
              <a:latin typeface="Comic Sans MS" panose="030F0702030302020204" pitchFamily="66" charset="0"/>
            </a:endParaRPr>
          </a:p>
        </p:txBody>
      </p:sp>
      <p:sp>
        <p:nvSpPr>
          <p:cNvPr id="10" name="Дуга 9"/>
          <p:cNvSpPr/>
          <p:nvPr/>
        </p:nvSpPr>
        <p:spPr>
          <a:xfrm rot="17356030">
            <a:off x="7046410" y="305885"/>
            <a:ext cx="3119071" cy="5049038"/>
          </a:xfrm>
          <a:prstGeom prst="arc">
            <a:avLst>
              <a:gd name="adj1" fmla="val 17508180"/>
              <a:gd name="adj2" fmla="val 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1" name="Дуга 10"/>
          <p:cNvSpPr/>
          <p:nvPr/>
        </p:nvSpPr>
        <p:spPr>
          <a:xfrm rot="17356030">
            <a:off x="9683745" y="759666"/>
            <a:ext cx="2107153" cy="3345256"/>
          </a:xfrm>
          <a:prstGeom prst="arc">
            <a:avLst>
              <a:gd name="adj1" fmla="val 17508180"/>
              <a:gd name="adj2" fmla="val 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449056" y="4053018"/>
            <a:ext cx="2891911" cy="216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359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48000" y="185934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3984" y="326565"/>
            <a:ext cx="1070457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Рекомендации по организации работы в технике пластилинография: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smtClean="0">
                <a:latin typeface="Comic Sans MS" panose="030F0702030302020204" pitchFamily="66" charset="0"/>
              </a:rPr>
              <a:t> использовать мягкий пластилин;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smtClean="0">
                <a:latin typeface="Comic Sans MS" panose="030F0702030302020204" pitchFamily="66" charset="0"/>
              </a:rPr>
              <a:t> твёрдый пластилин разогреть перед занятием в ёмкости с горячей водой из-под крана (но не заливать кипятком);</a:t>
            </a:r>
          </a:p>
          <a:p>
            <a:r>
              <a:rPr lang="ru-RU" sz="2000" dirty="0" smtClean="0">
                <a:latin typeface="Comic Sans MS" panose="030F0702030302020204" pitchFamily="66" charset="0"/>
              </a:rPr>
              <a:t>  во избежание деформации картины в качестве основы следует использовать плотный картон;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smtClean="0">
                <a:latin typeface="Comic Sans MS" panose="030F0702030302020204" pitchFamily="66" charset="0"/>
              </a:rPr>
              <a:t> основу с нарисованным предварительно контуром или без него покрыть скотчем или клейкой плёнкой;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smtClean="0">
                <a:latin typeface="Comic Sans MS" panose="030F0702030302020204" pitchFamily="66" charset="0"/>
              </a:rPr>
              <a:t> устранить ошибку, допущенную в процессе изображения объекта, можно, если нанести его контур под пленкой или специальным маркером;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smtClean="0">
                <a:latin typeface="Comic Sans MS" panose="030F0702030302020204" pitchFamily="66" charset="0"/>
              </a:rPr>
              <a:t> покрытие пластилиновой картинки бесцветным лаком продлит ее "жизнь«;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smtClean="0">
                <a:latin typeface="Comic Sans MS" panose="030F0702030302020204" pitchFamily="66" charset="0"/>
              </a:rPr>
              <a:t> на рабочем столе ребёнка обязательно должна быть влажная тканевая салфетка для рук; 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smtClean="0">
                <a:latin typeface="Comic Sans MS" panose="030F0702030302020204" pitchFamily="66" charset="0"/>
              </a:rPr>
              <a:t> работа с пластилином трудоёмкая, требует усилий, поэтому в процессе её выполнения детям необходим отдых в виде тематических физкультминуток и разминок.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ятно 1 3"/>
          <p:cNvSpPr/>
          <p:nvPr/>
        </p:nvSpPr>
        <p:spPr>
          <a:xfrm>
            <a:off x="585216" y="1536192"/>
            <a:ext cx="219456" cy="237804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0820" y="1823154"/>
            <a:ext cx="268247" cy="3048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5216" y="2407367"/>
            <a:ext cx="268247" cy="3048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7395" y="3038758"/>
            <a:ext cx="268247" cy="3048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7395" y="3634154"/>
            <a:ext cx="268247" cy="30482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7395" y="4229550"/>
            <a:ext cx="268247" cy="30482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5215" y="5176833"/>
            <a:ext cx="268247" cy="30482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7395" y="4545442"/>
            <a:ext cx="268247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717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27888" y="595759"/>
            <a:ext cx="1100937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Материалы, используемые в пластилинографии:</a:t>
            </a:r>
          </a:p>
          <a:p>
            <a:pPr algn="ctr"/>
            <a:endParaRPr lang="ru-RU" sz="800" dirty="0" smtClean="0">
              <a:latin typeface="Comic Sans MS" panose="030F0702030302020204" pitchFamily="66" charset="0"/>
            </a:endParaRPr>
          </a:p>
          <a:p>
            <a:r>
              <a:rPr lang="ru-RU" dirty="0" smtClean="0">
                <a:latin typeface="Comic Sans MS" panose="030F0702030302020204" pitchFamily="66" charset="0"/>
              </a:rPr>
              <a:t>	                       </a:t>
            </a:r>
            <a:r>
              <a:rPr lang="ru-RU" sz="2400" dirty="0" smtClean="0">
                <a:latin typeface="Comic Sans MS" panose="030F0702030302020204" pitchFamily="66" charset="0"/>
              </a:rPr>
              <a:t> </a:t>
            </a:r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* </a:t>
            </a:r>
            <a:r>
              <a:rPr lang="ru-RU" sz="2400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Картон (однотонный или цветной)</a:t>
            </a:r>
          </a:p>
          <a:p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	                  * </a:t>
            </a:r>
            <a:r>
              <a:rPr lang="ru-RU" sz="2400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Дерево, стекло или пластик</a:t>
            </a:r>
          </a:p>
          <a:p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	                  * </a:t>
            </a:r>
            <a:r>
              <a:rPr lang="ru-RU" sz="2400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Набор пластилина</a:t>
            </a:r>
          </a:p>
          <a:p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	                  * </a:t>
            </a:r>
            <a:r>
              <a:rPr lang="ru-RU" sz="2400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Дощечки для пластилина</a:t>
            </a:r>
          </a:p>
          <a:p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	                  * </a:t>
            </a:r>
            <a:r>
              <a:rPr lang="ru-RU" sz="2400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Стека</a:t>
            </a:r>
          </a:p>
          <a:p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	                  * </a:t>
            </a:r>
            <a:r>
              <a:rPr lang="ru-RU" sz="2400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Влажная и бумажная салфетка</a:t>
            </a:r>
          </a:p>
          <a:p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                         * </a:t>
            </a:r>
            <a:r>
              <a:rPr lang="ru-RU" sz="2400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Лак бесцветный для волос</a:t>
            </a:r>
          </a:p>
          <a:p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                         * </a:t>
            </a:r>
            <a:r>
              <a:rPr lang="ru-RU" sz="2400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Шприц без иголки, тёрка</a:t>
            </a:r>
          </a:p>
          <a:p>
            <a:r>
              <a:rPr lang="ru-RU" sz="2400" dirty="0">
                <a:solidFill>
                  <a:srgbClr val="FF00FF"/>
                </a:solidFill>
                <a:latin typeface="Comic Sans MS" panose="030F0702030302020204" pitchFamily="66" charset="0"/>
              </a:rPr>
              <a:t> </a:t>
            </a:r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                        * </a:t>
            </a:r>
            <a:r>
              <a:rPr lang="ru-RU" sz="2400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Природный или бросовый материал</a:t>
            </a:r>
          </a:p>
          <a:p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                         * </a:t>
            </a:r>
            <a:r>
              <a:rPr lang="ru-RU" sz="2400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Ручки, карандаши, ватные палочки и т.п.</a:t>
            </a:r>
          </a:p>
          <a:p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	                  * </a:t>
            </a:r>
            <a:r>
              <a:rPr lang="ru-RU" sz="2400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Баночка с водой</a:t>
            </a:r>
          </a:p>
          <a:p>
            <a:r>
              <a:rPr lang="ru-RU" sz="2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                         *</a:t>
            </a:r>
            <a:r>
              <a:rPr lang="ru-RU" sz="2400" dirty="0" smtClean="0">
                <a:latin typeface="Comic Sans MS" panose="030F0702030302020204" pitchFamily="66" charset="0"/>
              </a:rPr>
              <a:t> Скалка и тонкая проволока или канцелярский нож</a:t>
            </a:r>
            <a:endParaRPr lang="ru-RU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717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4256" y="766447"/>
            <a:ext cx="1121664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Методы и приёмы, используемые в работе </a:t>
            </a:r>
          </a:p>
          <a:p>
            <a:pPr algn="ctr"/>
            <a:r>
              <a:rPr lang="ru-RU" sz="36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с пластилином:</a:t>
            </a:r>
            <a:endParaRPr lang="ru-RU" sz="800" dirty="0" smtClean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pPr algn="ctr"/>
            <a:endParaRPr lang="ru-RU" sz="8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800" dirty="0" smtClean="0">
                <a:latin typeface="Comic Sans MS" panose="030F0702030302020204" pitchFamily="66" charset="0"/>
              </a:rPr>
              <a:t>- показ способов, уточнение приёмов выполнения работы взрослым с подробным объяснением; поэтапный показ или показ с привлечением детей;</a:t>
            </a:r>
          </a:p>
          <a:p>
            <a:r>
              <a:rPr lang="ru-RU" sz="2800" dirty="0" smtClean="0">
                <a:latin typeface="Comic Sans MS" panose="030F0702030302020204" pitchFamily="66" charset="0"/>
              </a:rPr>
              <a:t>- использование литературного ряда (стихи, загадки, поговорки, и т.д.); фонограмм;</a:t>
            </a:r>
          </a:p>
          <a:p>
            <a:r>
              <a:rPr lang="ru-RU" sz="2800" dirty="0" smtClean="0">
                <a:latin typeface="Comic Sans MS" panose="030F0702030302020204" pitchFamily="66" charset="0"/>
              </a:rPr>
              <a:t>- игровые приёмы;</a:t>
            </a:r>
          </a:p>
          <a:p>
            <a:r>
              <a:rPr lang="ru-RU" sz="2800" dirty="0" smtClean="0">
                <a:latin typeface="Comic Sans MS" panose="030F0702030302020204" pitchFamily="66" charset="0"/>
              </a:rPr>
              <a:t>- индивидуальная работа с детьми, совместная деятельность взрослого и ребёнка;</a:t>
            </a:r>
          </a:p>
          <a:p>
            <a:r>
              <a:rPr lang="ru-RU" sz="2800" dirty="0" smtClean="0">
                <a:latin typeface="Comic Sans MS" panose="030F0702030302020204" pitchFamily="66" charset="0"/>
              </a:rPr>
              <a:t>- обследование, рассматривание, наблюдение.</a:t>
            </a:r>
            <a:endParaRPr lang="ru-RU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704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4256" y="431800"/>
            <a:ext cx="1121664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Техники и приемы </a:t>
            </a:r>
          </a:p>
          <a:p>
            <a:pPr algn="ctr"/>
            <a:r>
              <a:rPr lang="ru-RU" sz="36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рисования пластилином на картоне:</a:t>
            </a:r>
          </a:p>
          <a:p>
            <a:pPr algn="ctr"/>
            <a:endParaRPr lang="ru-RU" sz="800" dirty="0" smtClean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1.Примазывание.</a:t>
            </a:r>
          </a:p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2.Скатывание.</a:t>
            </a:r>
          </a:p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3.Надавливание.</a:t>
            </a:r>
          </a:p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4.Размазывание.</a:t>
            </a:r>
          </a:p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5.Лепка из «колбасок».</a:t>
            </a:r>
          </a:p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6.Лепка с использованием природных материалов.</a:t>
            </a:r>
          </a:p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7.Рельефный рисунок с помощью стеки.</a:t>
            </a:r>
          </a:p>
          <a:p>
            <a:pPr lvl="0" algn="ctr"/>
            <a:r>
              <a:rPr lang="ru-RU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8</a:t>
            </a:r>
            <a:r>
              <a:rPr lang="ru-RU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.Отпечатки.</a:t>
            </a:r>
            <a:endParaRPr lang="ru-RU" sz="2400" dirty="0" smtClean="0">
              <a:latin typeface="Comic Sans MS" panose="030F0702030302020204" pitchFamily="66" charset="0"/>
            </a:endParaRPr>
          </a:p>
          <a:p>
            <a:pPr algn="ctr"/>
            <a:r>
              <a:rPr lang="ru-RU" sz="2400" dirty="0">
                <a:latin typeface="Comic Sans MS" panose="030F0702030302020204" pitchFamily="66" charset="0"/>
              </a:rPr>
              <a:t>9</a:t>
            </a:r>
            <a:r>
              <a:rPr lang="ru-RU" sz="2400" dirty="0" smtClean="0">
                <a:latin typeface="Comic Sans MS" panose="030F0702030302020204" pitchFamily="66" charset="0"/>
              </a:rPr>
              <a:t>.Трафаретное рисование.</a:t>
            </a:r>
          </a:p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10.Процарапывание.</a:t>
            </a:r>
          </a:p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11. Цветной пластилин, полученный резанием.</a:t>
            </a:r>
          </a:p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12.Рисование пластилиновой стружкой.</a:t>
            </a:r>
          </a:p>
          <a:p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762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74869" y="721660"/>
            <a:ext cx="46923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Примазывание</a:t>
            </a:r>
            <a:endParaRPr lang="ru-RU" sz="48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2650" y="1666299"/>
            <a:ext cx="4058804" cy="304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5561" y="2207490"/>
            <a:ext cx="4995526" cy="3746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114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74868" y="721660"/>
            <a:ext cx="4525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Скатывание</a:t>
            </a:r>
            <a:endParaRPr lang="ru-RU" sz="48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812936">
            <a:off x="1820267" y="1541241"/>
            <a:ext cx="3431322" cy="4575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963097">
            <a:off x="6448238" y="1613750"/>
            <a:ext cx="4824324" cy="3618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114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7802" y="314909"/>
            <a:ext cx="46410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Надавливание </a:t>
            </a:r>
            <a:endParaRPr lang="ru-RU" sz="48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75" y="1699491"/>
            <a:ext cx="2840183" cy="378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6403" y="1572490"/>
            <a:ext cx="3080905" cy="4107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39720" y="1644073"/>
            <a:ext cx="2938155" cy="3917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036054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29872" y="638897"/>
            <a:ext cx="431881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Размазывание</a:t>
            </a:r>
            <a:endParaRPr lang="ru-RU" sz="48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2235" y="1626467"/>
            <a:ext cx="3068132" cy="4090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29943" y="1597891"/>
            <a:ext cx="3028733" cy="403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67484" y="1644072"/>
            <a:ext cx="3000590" cy="400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824103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57706" y="431800"/>
            <a:ext cx="57118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Лепка из колбасок</a:t>
            </a:r>
            <a:endParaRPr lang="ru-RU" sz="48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8501" y="1625599"/>
            <a:ext cx="3242396" cy="4323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6510" y="1692902"/>
            <a:ext cx="2985798" cy="3981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70726" y="1745671"/>
            <a:ext cx="3011310" cy="401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29158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84814" y="2045030"/>
            <a:ext cx="5134735" cy="38464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9600" y="758307"/>
            <a:ext cx="10992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Лепка с использованием природного</a:t>
            </a:r>
          </a:p>
          <a:p>
            <a:pPr lvl="0"/>
            <a:r>
              <a:rPr lang="ru-RU" sz="4000" dirty="0">
                <a:solidFill>
                  <a:srgbClr val="FF00FF"/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      материала          </a:t>
            </a:r>
            <a:endParaRPr lang="ru-RU" sz="40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71760" y="1634837"/>
            <a:ext cx="3202564" cy="427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15498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4256" y="431800"/>
            <a:ext cx="11216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Отпечатки </a:t>
            </a:r>
            <a:r>
              <a:rPr lang="ru-RU" sz="4000" dirty="0">
                <a:solidFill>
                  <a:srgbClr val="FF00FF"/>
                </a:solidFill>
                <a:latin typeface="Comic Sans MS" panose="030F0702030302020204" pitchFamily="66" charset="0"/>
              </a:rPr>
              <a:t>и рельефный рисунок стекой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4490" y="2156907"/>
            <a:ext cx="3895437" cy="2921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75657" y="1653308"/>
            <a:ext cx="2718306" cy="3624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0" y="1611314"/>
            <a:ext cx="2735262" cy="3647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311591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7680" y="431800"/>
            <a:ext cx="11216640" cy="5971032"/>
          </a:xfrm>
          <a:prstGeom prst="rect">
            <a:avLst/>
          </a:prstGeom>
        </p:spPr>
      </p:pic>
      <p:pic>
        <p:nvPicPr>
          <p:cNvPr id="4" name="Рисунок 3" descr="http://apdou37.ru/images/stories/06.jpg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888555" y="1902163"/>
            <a:ext cx="3037269" cy="42791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78308" y="667637"/>
            <a:ext cx="3150269" cy="44042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3268" y="782261"/>
            <a:ext cx="67473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Трафаретное рисование</a:t>
            </a:r>
            <a:endParaRPr lang="ru-RU" sz="44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61012" y="1902163"/>
            <a:ext cx="3084577" cy="427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49396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73825" y="762508"/>
            <a:ext cx="3982212" cy="53096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0269" y="958663"/>
            <a:ext cx="62575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Примазывание с процарапыванием</a:t>
            </a:r>
            <a:endParaRPr lang="ru-RU" sz="48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847089" y="2865628"/>
            <a:ext cx="3803904" cy="320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26089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4256" y="431800"/>
            <a:ext cx="11216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Получение цветного пластилина резанием</a:t>
            </a:r>
            <a:endParaRPr lang="ru-RU" sz="48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84170" y="2433260"/>
            <a:ext cx="3557258" cy="26695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51102" y="1476280"/>
            <a:ext cx="2942743" cy="38749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1884" y="2248246"/>
            <a:ext cx="2890076" cy="390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23436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9674" y="441036"/>
            <a:ext cx="11216640" cy="597103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0920" y="3557834"/>
            <a:ext cx="3577261" cy="26829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4256" y="498902"/>
            <a:ext cx="11216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Рисование пластилиновой стружкой</a:t>
            </a:r>
            <a:endParaRPr lang="ru-RU" sz="48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12807" y="1633697"/>
            <a:ext cx="2490344" cy="3320459"/>
          </a:xfrm>
          <a:prstGeom prst="flowChartConnector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83980" y="1397001"/>
            <a:ext cx="3388020" cy="25410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0902" y="2857500"/>
            <a:ext cx="2538452" cy="338328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98498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256" y="431800"/>
            <a:ext cx="11216640" cy="59710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4256" y="1585252"/>
            <a:ext cx="112166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/>
            <a:endParaRPr lang="ru-RU" sz="4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260468">
            <a:off x="861437" y="2333902"/>
            <a:ext cx="1888884" cy="27671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23479" y="2258579"/>
            <a:ext cx="1966738" cy="276539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05922" y="2269119"/>
            <a:ext cx="1964164" cy="275350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07627">
            <a:off x="8949996" y="2457865"/>
            <a:ext cx="1830123" cy="269108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82982" y="508883"/>
            <a:ext cx="71627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Используемая литература:</a:t>
            </a:r>
            <a:endParaRPr lang="ru-RU" sz="40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73236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34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70801" y="886968"/>
            <a:ext cx="11216640" cy="59710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3984" y="908937"/>
            <a:ext cx="109362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0" algn="just"/>
            <a:r>
              <a:rPr lang="ru-RU" sz="2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    </a:t>
            </a:r>
            <a:r>
              <a:rPr lang="ru-RU" sz="2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Истоки способностей и дарования детей на кончиках их пальцев. От них, образно говоря, идут тончайшие ручейки, которые питают источник творческой мысли. Чем больше уверенности в движениях детской руки, тем тоньше взаимодействие руки с орудием труда, сложнее движения, необходимые для взаимодействия, ярче творческая стихия детского разума. Чем больше мастерства в детской руке, тем умнее ребенок... </a:t>
            </a:r>
          </a:p>
          <a:p>
            <a:endParaRPr lang="ru-RU" sz="2800" dirty="0" smtClean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ru-RU" sz="2800" dirty="0">
                <a:solidFill>
                  <a:srgbClr val="FF00FF"/>
                </a:solidFill>
                <a:latin typeface="Comic Sans MS" panose="030F0702030302020204" pitchFamily="66" charset="0"/>
              </a:rPr>
              <a:t> </a:t>
            </a:r>
            <a:r>
              <a:rPr lang="ru-RU" sz="2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                                                                  </a:t>
            </a:r>
            <a:r>
              <a:rPr lang="ru-RU" sz="2800" dirty="0" err="1" smtClean="0">
                <a:solidFill>
                  <a:srgbClr val="FF00FF"/>
                </a:solidFill>
                <a:latin typeface="Comic Sans MS" panose="030F0702030302020204" pitchFamily="66" charset="0"/>
              </a:rPr>
              <a:t>В.А.Сухомлинский</a:t>
            </a:r>
            <a:endParaRPr lang="ru-RU" sz="28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47739" y="1419276"/>
            <a:ext cx="2400261" cy="331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0721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428</Words>
  <Application>Microsoft Office PowerPoint</Application>
  <PresentationFormat>Произвольный</PresentationFormat>
  <Paragraphs>72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Ольга</cp:lastModifiedBy>
  <cp:revision>64</cp:revision>
  <dcterms:created xsi:type="dcterms:W3CDTF">2015-03-23T11:24:09Z</dcterms:created>
  <dcterms:modified xsi:type="dcterms:W3CDTF">2023-01-18T07:25:30Z</dcterms:modified>
</cp:coreProperties>
</file>