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9" r:id="rId2"/>
    <p:sldId id="263" r:id="rId3"/>
    <p:sldId id="257" r:id="rId4"/>
    <p:sldId id="306" r:id="rId5"/>
    <p:sldId id="309" r:id="rId6"/>
    <p:sldId id="307" r:id="rId7"/>
    <p:sldId id="308" r:id="rId8"/>
    <p:sldId id="287" r:id="rId9"/>
    <p:sldId id="292" r:id="rId10"/>
    <p:sldId id="291" r:id="rId11"/>
    <p:sldId id="286" r:id="rId12"/>
    <p:sldId id="299" r:id="rId13"/>
    <p:sldId id="298" r:id="rId14"/>
    <p:sldId id="289" r:id="rId15"/>
    <p:sldId id="288" r:id="rId16"/>
    <p:sldId id="275" r:id="rId17"/>
    <p:sldId id="297" r:id="rId18"/>
    <p:sldId id="277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99FFCC"/>
    <a:srgbClr val="99CC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 autoAdjust="0"/>
    <p:restoredTop sz="94718" autoAdjust="0"/>
  </p:normalViewPr>
  <p:slideViewPr>
    <p:cSldViewPr>
      <p:cViewPr>
        <p:scale>
          <a:sx n="62" d="100"/>
          <a:sy n="62" d="100"/>
        </p:scale>
        <p:origin x="-1584" y="-23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55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EC4374D-39B5-48EA-952F-5E888F2F5BD1}" type="datetimeFigureOut">
              <a:rPr lang="ru-RU" smtClean="0"/>
              <a:pPr/>
              <a:t>15.02.2024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237A16E-CAD8-4FA9-A51B-FD37F290FFD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EC4374D-39B5-48EA-952F-5E888F2F5BD1}" type="datetimeFigureOut">
              <a:rPr lang="ru-RU" smtClean="0"/>
              <a:pPr/>
              <a:t>15.02.2024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237A16E-CAD8-4FA9-A51B-FD37F290FF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EC4374D-39B5-48EA-952F-5E888F2F5BD1}" type="datetimeFigureOut">
              <a:rPr lang="ru-RU" smtClean="0"/>
              <a:pPr/>
              <a:t>15.02.2024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237A16E-CAD8-4FA9-A51B-FD37F290FF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EC4374D-39B5-48EA-952F-5E888F2F5BD1}" type="datetimeFigureOut">
              <a:rPr lang="ru-RU" smtClean="0"/>
              <a:pPr/>
              <a:t>15.02.2024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237A16E-CAD8-4FA9-A51B-FD37F290FF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EC4374D-39B5-48EA-952F-5E888F2F5BD1}" type="datetimeFigureOut">
              <a:rPr lang="ru-RU" smtClean="0"/>
              <a:pPr/>
              <a:t>15.02.2024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237A16E-CAD8-4FA9-A51B-FD37F290FFD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EC4374D-39B5-48EA-952F-5E888F2F5BD1}" type="datetimeFigureOut">
              <a:rPr lang="ru-RU" smtClean="0"/>
              <a:pPr/>
              <a:t>15.02.2024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237A16E-CAD8-4FA9-A51B-FD37F290FF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EC4374D-39B5-48EA-952F-5E888F2F5BD1}" type="datetimeFigureOut">
              <a:rPr lang="ru-RU" smtClean="0"/>
              <a:pPr/>
              <a:t>15.02.2024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237A16E-CAD8-4FA9-A51B-FD37F290FF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EC4374D-39B5-48EA-952F-5E888F2F5BD1}" type="datetimeFigureOut">
              <a:rPr lang="ru-RU" smtClean="0"/>
              <a:pPr/>
              <a:t>15.02.2024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237A16E-CAD8-4FA9-A51B-FD37F290FF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EC4374D-39B5-48EA-952F-5E888F2F5BD1}" type="datetimeFigureOut">
              <a:rPr lang="ru-RU" smtClean="0"/>
              <a:pPr/>
              <a:t>15.02.2024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237A16E-CAD8-4FA9-A51B-FD37F290FFD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EC4374D-39B5-48EA-952F-5E888F2F5BD1}" type="datetimeFigureOut">
              <a:rPr lang="ru-RU" smtClean="0"/>
              <a:pPr/>
              <a:t>15.02.2024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237A16E-CAD8-4FA9-A51B-FD37F290FF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EC4374D-39B5-48EA-952F-5E888F2F5BD1}" type="datetimeFigureOut">
              <a:rPr lang="ru-RU" smtClean="0"/>
              <a:pPr/>
              <a:t>15.02.2024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237A16E-CAD8-4FA9-A51B-FD37F290FFD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BEC4374D-39B5-48EA-952F-5E888F2F5BD1}" type="datetimeFigureOut">
              <a:rPr lang="ru-RU" smtClean="0"/>
              <a:pPr/>
              <a:t>15.02.2024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C237A16E-CAD8-4FA9-A51B-FD37F290FFD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28662" y="1428736"/>
            <a:ext cx="7839100" cy="2643206"/>
          </a:xfrm>
        </p:spPr>
        <p:txBody>
          <a:bodyPr>
            <a:normAutofit/>
          </a:bodyPr>
          <a:lstStyle/>
          <a:p>
            <a:pPr algn="ctr"/>
            <a:r>
              <a:rPr lang="ru-RU" sz="5400" b="1" i="1" dirty="0" smtClean="0">
                <a:solidFill>
                  <a:srgbClr val="002060"/>
                </a:solidFill>
                <a:effectLst/>
              </a:rPr>
              <a:t>Предложный падеж</a:t>
            </a:r>
            <a:br>
              <a:rPr lang="ru-RU" sz="5400" b="1" i="1" dirty="0" smtClean="0">
                <a:solidFill>
                  <a:srgbClr val="002060"/>
                </a:solidFill>
                <a:effectLst/>
              </a:rPr>
            </a:br>
            <a:r>
              <a:rPr lang="ru-RU" sz="5400" b="1" i="1" dirty="0" smtClean="0">
                <a:solidFill>
                  <a:srgbClr val="002060"/>
                </a:solidFill>
                <a:effectLst/>
              </a:rPr>
              <a:t> имён существительных</a:t>
            </a:r>
            <a:endParaRPr lang="ru-RU" sz="5400" b="1" i="1" dirty="0">
              <a:solidFill>
                <a:srgbClr val="002060"/>
              </a:solidFill>
              <a:effectLst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19672" y="4365104"/>
            <a:ext cx="7144258" cy="2102380"/>
          </a:xfrm>
        </p:spPr>
        <p:txBody>
          <a:bodyPr>
            <a:normAutofit/>
          </a:bodyPr>
          <a:lstStyle/>
          <a:p>
            <a:pPr algn="ctr"/>
            <a:endParaRPr lang="ru-RU" sz="1800" dirty="0" smtClean="0">
              <a:latin typeface="Arial Black" pitchFamily="34" charset="0"/>
            </a:endParaRPr>
          </a:p>
          <a:p>
            <a:pPr algn="ctr"/>
            <a:endParaRPr lang="ru-RU" sz="1800" dirty="0" smtClean="0">
              <a:latin typeface="Arial Black" pitchFamily="34" charset="0"/>
            </a:endParaRPr>
          </a:p>
          <a:p>
            <a:pPr algn="ctr"/>
            <a:r>
              <a:rPr lang="ru-RU" sz="1800" dirty="0" err="1" smtClean="0">
                <a:latin typeface="Arial Black" pitchFamily="34" charset="0"/>
              </a:rPr>
              <a:t>Менькова</a:t>
            </a:r>
            <a:r>
              <a:rPr lang="ru-RU" sz="1800" dirty="0" smtClean="0">
                <a:latin typeface="Arial Black" pitchFamily="34" charset="0"/>
              </a:rPr>
              <a:t> Ирина Анатольевна</a:t>
            </a:r>
            <a:endParaRPr lang="ru-RU" sz="1800" dirty="0" smtClean="0">
              <a:latin typeface="Arial Black" pitchFamily="34" charset="0"/>
            </a:endParaRPr>
          </a:p>
          <a:p>
            <a:pPr algn="ctr"/>
            <a:r>
              <a:rPr lang="ru-RU" sz="1800" dirty="0" smtClean="0">
                <a:latin typeface="Arial Black" pitchFamily="34" charset="0"/>
              </a:rPr>
              <a:t>Учитель начальных классов</a:t>
            </a:r>
            <a:endParaRPr lang="ru-RU" sz="1800" dirty="0">
              <a:latin typeface="Arial Black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600" y="404664"/>
            <a:ext cx="7962088" cy="5843736"/>
          </a:xfrm>
        </p:spPr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ru-RU" sz="3000" dirty="0" smtClean="0"/>
              <a:t>- Я не случайно взяла эпиграфом к уроку слова </a:t>
            </a:r>
          </a:p>
          <a:p>
            <a:pPr>
              <a:buNone/>
              <a:defRPr/>
            </a:pPr>
            <a:r>
              <a:rPr lang="ru-RU" sz="3000" smtClean="0"/>
              <a:t>     М</a:t>
            </a:r>
            <a:r>
              <a:rPr lang="ru-RU" sz="3000" dirty="0" smtClean="0"/>
              <a:t>. В. Ломоносова. Именно М. В. Ломоносов дал название шестому падежу русского языка.</a:t>
            </a:r>
          </a:p>
          <a:p>
            <a:pPr>
              <a:defRPr/>
            </a:pPr>
            <a:endParaRPr lang="ru-RU" sz="3000" dirty="0" smtClean="0"/>
          </a:p>
          <a:p>
            <a:pPr>
              <a:buNone/>
              <a:defRPr/>
            </a:pPr>
            <a:r>
              <a:rPr lang="ru-RU" dirty="0" smtClean="0"/>
              <a:t>		</a:t>
            </a:r>
            <a:r>
              <a:rPr lang="ru-RU" sz="3500" dirty="0" smtClean="0"/>
              <a:t> В древнеславянском языке этот падеж называли </a:t>
            </a:r>
            <a:r>
              <a:rPr lang="ru-RU" sz="3500" b="1" i="1" dirty="0" smtClean="0"/>
              <a:t>воспитательным</a:t>
            </a:r>
            <a:r>
              <a:rPr lang="ru-RU" sz="3500" dirty="0" smtClean="0"/>
              <a:t>, потому что он призывал </a:t>
            </a:r>
            <a:r>
              <a:rPr lang="ru-RU" sz="3500" b="1" dirty="0" smtClean="0"/>
              <a:t>заботиться </a:t>
            </a:r>
            <a:r>
              <a:rPr lang="ru-RU" sz="3500" dirty="0" smtClean="0"/>
              <a:t>о ком-то, </a:t>
            </a:r>
            <a:r>
              <a:rPr lang="ru-RU" sz="3500" b="1" dirty="0" smtClean="0"/>
              <a:t>думать</a:t>
            </a:r>
            <a:r>
              <a:rPr lang="ru-RU" sz="3500" dirty="0" smtClean="0"/>
              <a:t> о ком-то, предлагать помощь. Затем его назвали </a:t>
            </a:r>
            <a:r>
              <a:rPr lang="ru-RU" sz="3500" b="1" i="1" dirty="0" smtClean="0"/>
              <a:t>местным</a:t>
            </a:r>
            <a:r>
              <a:rPr lang="ru-RU" sz="3500" dirty="0" smtClean="0"/>
              <a:t>, так как предложный падеж указывал на место действия. </a:t>
            </a:r>
          </a:p>
          <a:p>
            <a:pPr>
              <a:buNone/>
              <a:defRPr/>
            </a:pPr>
            <a:endParaRPr lang="ru-RU" sz="3000" dirty="0" smtClean="0"/>
          </a:p>
          <a:p>
            <a:pPr>
              <a:defRPr/>
            </a:pPr>
            <a:r>
              <a:rPr lang="ru-RU" sz="3000" dirty="0" smtClean="0"/>
              <a:t>- Почему Ломоносов назвал этот падеж предложным? </a:t>
            </a:r>
          </a:p>
          <a:p>
            <a:pPr>
              <a:defRPr/>
            </a:pPr>
            <a:r>
              <a:rPr lang="ru-RU" sz="3000" dirty="0" smtClean="0"/>
              <a:t>- Какое вспомогательное слово помогает отличить этот падеж от других?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332656"/>
            <a:ext cx="7498080" cy="591574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smtClean="0">
                <a:solidFill>
                  <a:srgbClr val="0070C0"/>
                </a:solidFill>
              </a:rPr>
              <a:t>ПРЕДЛОЖНЫЙ ПАДЕЖ</a:t>
            </a:r>
          </a:p>
          <a:p>
            <a:pPr algn="ctr">
              <a:buNone/>
            </a:pPr>
            <a:endParaRPr lang="ru-RU" b="1" dirty="0" smtClean="0">
              <a:solidFill>
                <a:srgbClr val="0070C0"/>
              </a:solidFill>
            </a:endParaRPr>
          </a:p>
          <a:p>
            <a:pPr>
              <a:lnSpc>
                <a:spcPct val="80000"/>
              </a:lnSpc>
              <a:buNone/>
              <a:defRPr/>
            </a:pPr>
            <a:r>
              <a:rPr lang="ru-RU" b="1" dirty="0" smtClean="0"/>
              <a:t>А  я  падеж  </a:t>
            </a:r>
            <a:r>
              <a:rPr lang="ru-RU" b="1" dirty="0" smtClean="0">
                <a:solidFill>
                  <a:srgbClr val="FF0000"/>
                </a:solidFill>
              </a:rPr>
              <a:t>Предложный</a:t>
            </a:r>
            <a:r>
              <a:rPr lang="ru-RU" b="1" dirty="0" smtClean="0"/>
              <a:t>.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ru-RU" b="1" dirty="0" smtClean="0"/>
              <a:t>Со  мною – случай  сложный!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ru-RU" b="1" dirty="0" smtClean="0"/>
              <a:t>Мне  без  предлогов  свет  не  мил.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ru-RU" b="1" dirty="0" smtClean="0">
                <a:solidFill>
                  <a:srgbClr val="FF0000"/>
                </a:solidFill>
              </a:rPr>
              <a:t>О  КОМ, О  ЧЕМ  </a:t>
            </a:r>
            <a:r>
              <a:rPr lang="ru-RU" b="1" dirty="0" smtClean="0"/>
              <a:t>я  говорил?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ru-RU" b="1" dirty="0" smtClean="0"/>
              <a:t>Ах  да, нужны  предлоги,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ru-RU" b="1" dirty="0" smtClean="0"/>
              <a:t>Без  них  мне  нет  дороги.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ru-RU" b="1" dirty="0" smtClean="0"/>
              <a:t>Пусть  будет  «В», и  «О», и «ПРИ» –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ru-RU" b="1" dirty="0" smtClean="0"/>
              <a:t>Ты  их  случайно  не  сотри!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ru-RU" b="1" dirty="0" smtClean="0"/>
              <a:t>Тогда  смогу  я  рассказать,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ru-RU" b="1" dirty="0" smtClean="0">
                <a:solidFill>
                  <a:srgbClr val="FF0000"/>
                </a:solidFill>
              </a:rPr>
              <a:t>О  ЧЕМ  </a:t>
            </a:r>
            <a:r>
              <a:rPr lang="ru-RU" b="1" dirty="0" smtClean="0"/>
              <a:t>мечтать  и  </a:t>
            </a:r>
            <a:r>
              <a:rPr lang="ru-RU" b="1" dirty="0" smtClean="0">
                <a:solidFill>
                  <a:srgbClr val="FF0000"/>
                </a:solidFill>
              </a:rPr>
              <a:t>В  ЧЕМ  </a:t>
            </a:r>
            <a:r>
              <a:rPr lang="ru-RU" b="1" dirty="0" smtClean="0"/>
              <a:t>гулять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332656"/>
            <a:ext cx="741682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/>
              <a:t>Разминка для глаз</a:t>
            </a:r>
            <a:endParaRPr lang="ru-RU" sz="4400" b="1" dirty="0"/>
          </a:p>
        </p:txBody>
      </p:sp>
      <p:pic>
        <p:nvPicPr>
          <p:cNvPr id="3" name="Picture 4" descr="i?id=78119663-70-72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350" y="1557338"/>
            <a:ext cx="6985074" cy="4608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999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>
            <a:hlinkClick r:id="" action="ppaction://media"/>
          </p:cNvPr>
          <p:cNvPicPr>
            <a:picLocks noRot="1" noChangeAspect="1" noChangeArrowheads="1"/>
          </p:cNvPicPr>
          <p:nvPr>
            <a:wavAudioFile r:embed="rId1" name="01 - трус не играет.wav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39200" y="6553200"/>
            <a:ext cx="304800" cy="304800"/>
          </a:xfrm>
          <a:prstGeom prst="rect">
            <a:avLst/>
          </a:prstGeom>
          <a:noFill/>
        </p:spPr>
      </p:pic>
      <p:pic>
        <p:nvPicPr>
          <p:cNvPr id="3" name="Picture 2" descr="shaiba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2000"/>
          </a:blip>
          <a:srcRect/>
          <a:stretch>
            <a:fillRect/>
          </a:stretch>
        </p:blipFill>
        <p:spPr bwMode="auto">
          <a:xfrm>
            <a:off x="3779838" y="2636838"/>
            <a:ext cx="1655762" cy="1531937"/>
          </a:xfrm>
          <a:prstGeom prst="rect">
            <a:avLst/>
          </a:prstGeom>
          <a:noFill/>
        </p:spPr>
      </p:pic>
      <p:pic>
        <p:nvPicPr>
          <p:cNvPr id="5" name="Picture 3" descr="shaiba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2000"/>
          </a:blip>
          <a:srcRect/>
          <a:stretch>
            <a:fillRect/>
          </a:stretch>
        </p:blipFill>
        <p:spPr bwMode="auto">
          <a:xfrm>
            <a:off x="468313" y="404813"/>
            <a:ext cx="1439862" cy="1331912"/>
          </a:xfrm>
          <a:prstGeom prst="rect">
            <a:avLst/>
          </a:prstGeom>
          <a:noFill/>
        </p:spPr>
      </p:pic>
      <p:pic>
        <p:nvPicPr>
          <p:cNvPr id="6" name="Picture 4" descr="shaiba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2000"/>
          </a:blip>
          <a:srcRect/>
          <a:stretch>
            <a:fillRect/>
          </a:stretch>
        </p:blipFill>
        <p:spPr bwMode="auto">
          <a:xfrm>
            <a:off x="7380288" y="404813"/>
            <a:ext cx="1439862" cy="1331912"/>
          </a:xfrm>
          <a:prstGeom prst="rect">
            <a:avLst/>
          </a:prstGeom>
          <a:noFill/>
        </p:spPr>
      </p:pic>
      <p:pic>
        <p:nvPicPr>
          <p:cNvPr id="7" name="Picture 6" descr="shaiba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2000"/>
          </a:blip>
          <a:srcRect/>
          <a:stretch>
            <a:fillRect/>
          </a:stretch>
        </p:blipFill>
        <p:spPr bwMode="auto">
          <a:xfrm>
            <a:off x="468313" y="5084763"/>
            <a:ext cx="1439862" cy="1331912"/>
          </a:xfrm>
          <a:prstGeom prst="rect">
            <a:avLst/>
          </a:prstGeom>
          <a:noFill/>
        </p:spPr>
      </p:pic>
      <p:pic>
        <p:nvPicPr>
          <p:cNvPr id="8" name="Picture 5" descr="shaiba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2000"/>
          </a:blip>
          <a:srcRect/>
          <a:stretch>
            <a:fillRect/>
          </a:stretch>
        </p:blipFill>
        <p:spPr bwMode="auto">
          <a:xfrm>
            <a:off x="7235825" y="5084763"/>
            <a:ext cx="1439863" cy="1331912"/>
          </a:xfrm>
          <a:prstGeom prst="rect">
            <a:avLst/>
          </a:prstGeom>
          <a:noFill/>
        </p:spPr>
      </p:pic>
      <p:pic>
        <p:nvPicPr>
          <p:cNvPr id="9" name="Picture 7" descr="shaiba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2000"/>
          </a:blip>
          <a:srcRect/>
          <a:stretch>
            <a:fillRect/>
          </a:stretch>
        </p:blipFill>
        <p:spPr bwMode="auto">
          <a:xfrm>
            <a:off x="2195513" y="4292600"/>
            <a:ext cx="1439862" cy="13319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9" presetClass="entr" presetSubtype="0" repeatCount="400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7000"/>
                            </p:stCondLst>
                            <p:childTnLst>
                              <p:par>
                                <p:cTn id="3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8000"/>
                            </p:stCondLst>
                            <p:childTnLst>
                              <p:par>
                                <p:cTn id="35" presetID="1" presetClass="path" presetSubtype="0" repeatCount="2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163 -0.34259 C 0.18507 -0.34259 0.32691 -0.19027 0.32691 -0.00277 C 0.32691 0.18426 0.18507 0.33704 0.01163 0.33704 C -0.16198 0.33704 -0.30313 0.18426 -0.30313 -0.00277 C -0.30313 -0.19027 -0.16198 -0.34259 0.01163 -0.34259 Z " pathEditMode="relative" rAng="0" ptsTypes="fffff">
                                      <p:cBhvr>
                                        <p:cTn id="3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2000"/>
                            </p:stCondLst>
                            <p:childTnLst>
                              <p:par>
                                <p:cTn id="3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3000"/>
                            </p:stCondLst>
                            <p:childTnLst>
                              <p:par>
                                <p:cTn id="42" presetID="10" presetClass="entr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6000"/>
                            </p:stCondLst>
                            <p:childTnLst>
                              <p:par>
                                <p:cTn id="46" presetID="2" presetClass="exit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8000"/>
                            </p:stCondLst>
                            <p:childTnLst>
                              <p:par>
                                <p:cTn id="51" presetID="10" presetClass="entr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1000"/>
                            </p:stCondLst>
                            <p:childTnLst>
                              <p:par>
                                <p:cTn id="55" presetID="2" presetClass="exit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3000"/>
                            </p:stCondLst>
                            <p:childTnLst>
                              <p:par>
                                <p:cTn id="60" presetID="10" presetClass="entr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6000"/>
                            </p:stCondLst>
                            <p:childTnLst>
                              <p:par>
                                <p:cTn id="64" presetID="2" presetClass="exit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5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8000"/>
                            </p:stCondLst>
                            <p:childTnLst>
                              <p:par>
                                <p:cTn id="69" presetID="10" presetClass="entr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1000"/>
                            </p:stCondLst>
                            <p:childTnLst>
                              <p:par>
                                <p:cTn id="73" presetID="2" presetClass="exit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3000"/>
                            </p:stCondLst>
                            <p:childTnLst>
                              <p:par>
                                <p:cTn id="7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7" presetClass="path" presetSubtype="0" repeatCount="2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865 0.10254 L -0.07865 -0.5588 L 0.46476 -0.5588 L 0.46476 0.10254 L -0.07865 0.10254 Z " pathEditMode="relative" rAng="16200000" ptsTypes="FFFFF">
                                      <p:cBhvr>
                                        <p:cTn id="82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2" y="-3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8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260648"/>
            <a:ext cx="8322128" cy="5987752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3600" b="1" dirty="0" smtClean="0"/>
              <a:t>1 вариант</a:t>
            </a:r>
          </a:p>
          <a:p>
            <a:pPr>
              <a:buNone/>
            </a:pPr>
            <a:r>
              <a:rPr lang="ru-RU" sz="3600" b="1" dirty="0" smtClean="0"/>
              <a:t>	Блестела на траве, проехать по улице, выбрались из чащи, построил дачу, работал на почте.</a:t>
            </a:r>
          </a:p>
          <a:p>
            <a:pPr>
              <a:buNone/>
            </a:pPr>
            <a:endParaRPr lang="ru-RU" sz="3600" b="1" dirty="0" smtClean="0"/>
          </a:p>
          <a:p>
            <a:pPr algn="ctr">
              <a:buNone/>
            </a:pPr>
            <a:r>
              <a:rPr lang="ru-RU" sz="3600" b="1" dirty="0" smtClean="0"/>
              <a:t>2 вариант</a:t>
            </a:r>
          </a:p>
          <a:p>
            <a:pPr>
              <a:buNone/>
            </a:pPr>
            <a:r>
              <a:rPr lang="ru-RU" sz="3600" b="1" dirty="0" smtClean="0"/>
              <a:t>	Рассказ о книге, запахло сыростью, идём по дороге, видел белку, читал </a:t>
            </a:r>
          </a:p>
          <a:p>
            <a:pPr>
              <a:buNone/>
            </a:pPr>
            <a:r>
              <a:rPr lang="ru-RU" sz="3600" b="1" dirty="0" smtClean="0"/>
              <a:t>   о космосе.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260648"/>
            <a:ext cx="8394136" cy="5987752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/>
              <a:t>1 вариант</a:t>
            </a:r>
          </a:p>
          <a:p>
            <a:pPr>
              <a:buNone/>
            </a:pPr>
            <a:r>
              <a:rPr lang="ru-RU" sz="2800" b="1" dirty="0" smtClean="0"/>
              <a:t>                              П.п.</a:t>
            </a:r>
          </a:p>
          <a:p>
            <a:pPr>
              <a:buNone/>
            </a:pPr>
            <a:r>
              <a:rPr lang="ru-RU" b="1" dirty="0" smtClean="0"/>
              <a:t>	</a:t>
            </a:r>
            <a:r>
              <a:rPr lang="ru-RU" sz="2800" b="1" u="sng" dirty="0" smtClean="0"/>
              <a:t>Блестела на траве</a:t>
            </a:r>
            <a:r>
              <a:rPr lang="ru-RU" sz="2800" dirty="0" smtClean="0"/>
              <a:t>, проехать по улице, выбрались </a:t>
            </a:r>
          </a:p>
          <a:p>
            <a:pPr>
              <a:buNone/>
            </a:pPr>
            <a:r>
              <a:rPr lang="ru-RU" sz="2800" dirty="0" smtClean="0"/>
              <a:t>                                                                               </a:t>
            </a:r>
            <a:r>
              <a:rPr lang="ru-RU" sz="2800" b="1" dirty="0" smtClean="0"/>
              <a:t>П.п.</a:t>
            </a:r>
          </a:p>
          <a:p>
            <a:pPr>
              <a:buNone/>
            </a:pPr>
            <a:r>
              <a:rPr lang="ru-RU" sz="2800" dirty="0" smtClean="0"/>
              <a:t>из чащи, построил дачу, </a:t>
            </a:r>
            <a:r>
              <a:rPr lang="ru-RU" sz="2800" b="1" u="sng" dirty="0" smtClean="0"/>
              <a:t>работал на почте.</a:t>
            </a:r>
          </a:p>
          <a:p>
            <a:pPr>
              <a:buNone/>
            </a:pPr>
            <a:endParaRPr lang="ru-RU" sz="2800" b="1" dirty="0" smtClean="0"/>
          </a:p>
          <a:p>
            <a:pPr algn="ctr">
              <a:buNone/>
            </a:pPr>
            <a:r>
              <a:rPr lang="ru-RU" b="1" dirty="0" smtClean="0"/>
              <a:t>2 вариант</a:t>
            </a:r>
          </a:p>
          <a:p>
            <a:pPr>
              <a:buNone/>
            </a:pPr>
            <a:r>
              <a:rPr lang="ru-RU" sz="2800" b="1" dirty="0" smtClean="0"/>
              <a:t>                          П.п.</a:t>
            </a:r>
          </a:p>
          <a:p>
            <a:pPr>
              <a:buNone/>
            </a:pPr>
            <a:r>
              <a:rPr lang="ru-RU" sz="2800" b="1" dirty="0" smtClean="0"/>
              <a:t>	</a:t>
            </a:r>
            <a:r>
              <a:rPr lang="ru-RU" sz="2800" b="1" u="sng" dirty="0" smtClean="0"/>
              <a:t>Рассказ о книге</a:t>
            </a:r>
            <a:r>
              <a:rPr lang="ru-RU" sz="2800" dirty="0" smtClean="0"/>
              <a:t>, запахло сыростью, идём по </a:t>
            </a:r>
          </a:p>
          <a:p>
            <a:pPr>
              <a:buNone/>
            </a:pPr>
            <a:r>
              <a:rPr lang="ru-RU" sz="2800" dirty="0" smtClean="0"/>
              <a:t>                                                                   </a:t>
            </a:r>
            <a:r>
              <a:rPr lang="ru-RU" sz="2800" b="1" dirty="0" smtClean="0"/>
              <a:t>П.п.</a:t>
            </a:r>
            <a:endParaRPr lang="ru-RU" sz="2800" dirty="0" smtClean="0"/>
          </a:p>
          <a:p>
            <a:pPr>
              <a:buNone/>
            </a:pPr>
            <a:r>
              <a:rPr lang="ru-RU" sz="2800" dirty="0" smtClean="0"/>
              <a:t>дороге, видел белку, </a:t>
            </a:r>
            <a:r>
              <a:rPr lang="ru-RU" sz="2800" b="1" u="sng" dirty="0" smtClean="0"/>
              <a:t>читал  о космосе</a:t>
            </a:r>
            <a:r>
              <a:rPr lang="ru-RU" sz="2800" dirty="0" smtClean="0"/>
              <a:t>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764704"/>
            <a:ext cx="7498080" cy="93610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400" b="1" dirty="0" smtClean="0">
                <a:solidFill>
                  <a:srgbClr val="C00000"/>
                </a:solidFill>
              </a:rPr>
              <a:t>Итог урока</a:t>
            </a:r>
            <a:br>
              <a:rPr lang="ru-RU" sz="5400" b="1" dirty="0" smtClean="0">
                <a:solidFill>
                  <a:srgbClr val="C00000"/>
                </a:solidFill>
              </a:rPr>
            </a:br>
            <a:r>
              <a:rPr lang="ru-RU" sz="5400" b="1" dirty="0" smtClean="0">
                <a:solidFill>
                  <a:srgbClr val="C00000"/>
                </a:solidFill>
              </a:rPr>
              <a:t/>
            </a:r>
            <a:br>
              <a:rPr lang="ru-RU" sz="5400" b="1" dirty="0" smtClean="0">
                <a:solidFill>
                  <a:srgbClr val="C00000"/>
                </a:solidFill>
              </a:rPr>
            </a:br>
            <a:r>
              <a:rPr lang="ru-RU" sz="5400" b="1" dirty="0" smtClean="0">
                <a:solidFill>
                  <a:srgbClr val="C00000"/>
                </a:solidFill>
              </a:rPr>
              <a:t>Предложный падеж</a:t>
            </a:r>
            <a:endParaRPr lang="ru-RU" sz="5400" b="1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42976" y="2204864"/>
            <a:ext cx="69564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На какие вопросы отвечает ?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87624" y="2996952"/>
            <a:ext cx="79563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С какими предлогами употребляется ?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39422" y="3933056"/>
            <a:ext cx="79045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Каким членом предложения является?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7584" y="1447800"/>
            <a:ext cx="7848872" cy="4800600"/>
          </a:xfrm>
        </p:spPr>
        <p:txBody>
          <a:bodyPr numCol="2">
            <a:normAutofit fontScale="25000" lnSpcReduction="20000"/>
          </a:bodyPr>
          <a:lstStyle/>
          <a:p>
            <a:pPr fontAlgn="base"/>
            <a:endParaRPr lang="ru-RU" dirty="0" smtClean="0"/>
          </a:p>
          <a:p>
            <a:pPr algn="r" fontAlgn="base">
              <a:buNone/>
            </a:pPr>
            <a:endParaRPr lang="ru-RU" sz="11200" b="1" dirty="0" smtClean="0"/>
          </a:p>
          <a:p>
            <a:pPr algn="r" fontAlgn="base">
              <a:buNone/>
            </a:pPr>
            <a:endParaRPr lang="ru-RU" sz="11200" b="1" dirty="0" smtClean="0"/>
          </a:p>
          <a:p>
            <a:pPr algn="r" fontAlgn="base">
              <a:buNone/>
            </a:pPr>
            <a:endParaRPr lang="ru-RU" sz="11200" b="1" dirty="0" smtClean="0"/>
          </a:p>
          <a:p>
            <a:pPr fontAlgn="base">
              <a:buNone/>
            </a:pPr>
            <a:r>
              <a:rPr lang="ru-RU" sz="16000" b="1" dirty="0" smtClean="0">
                <a:solidFill>
                  <a:srgbClr val="C00000"/>
                </a:solidFill>
              </a:rPr>
              <a:t>Сегодня</a:t>
            </a:r>
          </a:p>
          <a:p>
            <a:pPr fontAlgn="base">
              <a:buNone/>
            </a:pPr>
            <a:r>
              <a:rPr lang="ru-RU" sz="16000" b="1" dirty="0" smtClean="0">
                <a:solidFill>
                  <a:srgbClr val="C00000"/>
                </a:solidFill>
              </a:rPr>
              <a:t> на уроке    я</a:t>
            </a:r>
          </a:p>
          <a:p>
            <a:pPr fontAlgn="base">
              <a:buNone/>
            </a:pPr>
            <a:endParaRPr lang="ru-RU" sz="11200" b="1" dirty="0" smtClean="0"/>
          </a:p>
          <a:p>
            <a:pPr fontAlgn="base">
              <a:buNone/>
            </a:pPr>
            <a:endParaRPr lang="ru-RU" sz="11200" b="1" dirty="0" smtClean="0"/>
          </a:p>
          <a:p>
            <a:pPr fontAlgn="base">
              <a:buNone/>
            </a:pPr>
            <a:endParaRPr lang="ru-RU" sz="11200" b="1" dirty="0" smtClean="0"/>
          </a:p>
          <a:p>
            <a:pPr fontAlgn="base">
              <a:buNone/>
            </a:pPr>
            <a:endParaRPr lang="ru-RU" sz="11200" b="1" dirty="0" smtClean="0"/>
          </a:p>
          <a:p>
            <a:pPr fontAlgn="base">
              <a:buNone/>
            </a:pPr>
            <a:endParaRPr lang="ru-RU" sz="11200" b="1" dirty="0" smtClean="0"/>
          </a:p>
          <a:p>
            <a:pPr fontAlgn="base">
              <a:buNone/>
            </a:pPr>
            <a:endParaRPr lang="ru-RU" sz="11200" b="1" dirty="0" smtClean="0"/>
          </a:p>
          <a:p>
            <a:pPr fontAlgn="base">
              <a:buNone/>
            </a:pPr>
            <a:endParaRPr lang="ru-RU" sz="11200" b="1" dirty="0" smtClean="0"/>
          </a:p>
          <a:p>
            <a:pPr fontAlgn="base">
              <a:buNone/>
            </a:pPr>
            <a:endParaRPr lang="ru-RU" sz="11200" b="1" dirty="0" smtClean="0"/>
          </a:p>
          <a:p>
            <a:pPr fontAlgn="base">
              <a:buNone/>
            </a:pPr>
            <a:endParaRPr lang="ru-RU" sz="11200" b="1" dirty="0" smtClean="0"/>
          </a:p>
          <a:p>
            <a:pPr fontAlgn="base">
              <a:buNone/>
            </a:pPr>
            <a:endParaRPr lang="ru-RU" sz="11200" b="1" dirty="0" smtClean="0"/>
          </a:p>
          <a:p>
            <a:pPr fontAlgn="base"/>
            <a:r>
              <a:rPr lang="ru-RU" sz="14400" b="1" dirty="0" smtClean="0"/>
              <a:t>узнал, открыл для себя…</a:t>
            </a:r>
          </a:p>
          <a:p>
            <a:pPr fontAlgn="base">
              <a:buFont typeface="Wingdings" pitchFamily="2" charset="2"/>
              <a:buChar char="§"/>
            </a:pPr>
            <a:endParaRPr lang="ru-RU" sz="14400" b="1" dirty="0" smtClean="0"/>
          </a:p>
          <a:p>
            <a:pPr fontAlgn="base"/>
            <a:r>
              <a:rPr lang="ru-RU" sz="14400" b="1" dirty="0" smtClean="0"/>
              <a:t>научился…  </a:t>
            </a:r>
          </a:p>
          <a:p>
            <a:pPr algn="r" fontAlgn="base">
              <a:buNone/>
            </a:pPr>
            <a:endParaRPr lang="ru-RU" sz="14400" b="1" dirty="0" smtClean="0"/>
          </a:p>
          <a:p>
            <a:pPr fontAlgn="base"/>
            <a:r>
              <a:rPr lang="ru-RU" sz="14400" b="1" dirty="0" smtClean="0"/>
              <a:t>могу похвалить себя и своих одноклассников за …</a:t>
            </a:r>
            <a:endParaRPr lang="ru-RU" sz="14400" dirty="0" smtClean="0"/>
          </a:p>
          <a:p>
            <a:pPr fontAlgn="base">
              <a:buNone/>
            </a:pPr>
            <a:endParaRPr lang="ru-RU" sz="11000" b="1" dirty="0" smtClean="0"/>
          </a:p>
          <a:p>
            <a:pPr fontAlgn="base"/>
            <a:endParaRPr lang="ru-RU" b="1" dirty="0" smtClean="0"/>
          </a:p>
          <a:p>
            <a:pPr fontAlgn="base"/>
            <a:endParaRPr lang="ru-RU" b="1" dirty="0" smtClean="0"/>
          </a:p>
          <a:p>
            <a:pPr fontAlgn="base"/>
            <a:endParaRPr lang="ru-RU" b="1" dirty="0" smtClean="0"/>
          </a:p>
          <a:p>
            <a:pPr fontAlgn="base"/>
            <a:endParaRPr lang="ru-RU" b="1" dirty="0" smtClean="0"/>
          </a:p>
          <a:p>
            <a:pPr fontAlgn="base"/>
            <a:endParaRPr lang="ru-RU" b="1" dirty="0" smtClean="0"/>
          </a:p>
          <a:p>
            <a:pPr fontAlgn="base"/>
            <a:endParaRPr lang="ru-RU" b="1" dirty="0" smtClean="0"/>
          </a:p>
          <a:p>
            <a:pPr fontAlgn="base"/>
            <a:endParaRPr lang="ru-RU" b="1" dirty="0" smtClean="0"/>
          </a:p>
          <a:p>
            <a:pPr fontAlgn="base"/>
            <a:endParaRPr lang="ru-RU" b="1" dirty="0" smtClean="0"/>
          </a:p>
          <a:p>
            <a:pPr fontAlgn="base"/>
            <a:endParaRPr lang="ru-RU" b="1" dirty="0" smtClean="0"/>
          </a:p>
          <a:p>
            <a:pPr fontAlgn="base"/>
            <a:endParaRPr lang="ru-RU" b="1" dirty="0" smtClean="0"/>
          </a:p>
          <a:p>
            <a:pPr fontAlgn="base"/>
            <a:endParaRPr lang="ru-RU" b="1" dirty="0" smtClean="0"/>
          </a:p>
        </p:txBody>
      </p:sp>
      <p:cxnSp>
        <p:nvCxnSpPr>
          <p:cNvPr id="5" name="Прямая со стрелкой 4"/>
          <p:cNvCxnSpPr/>
          <p:nvPr/>
        </p:nvCxnSpPr>
        <p:spPr>
          <a:xfrm flipV="1">
            <a:off x="3779912" y="1916832"/>
            <a:ext cx="792088" cy="1728192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flipV="1">
            <a:off x="3779912" y="3356992"/>
            <a:ext cx="792088" cy="288032"/>
          </a:xfrm>
          <a:prstGeom prst="straightConnector1">
            <a:avLst/>
          </a:prstGeom>
          <a:ln w="57150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3779912" y="3717032"/>
            <a:ext cx="864096" cy="648072"/>
          </a:xfrm>
          <a:prstGeom prst="straightConnector1">
            <a:avLst/>
          </a:prstGeom>
          <a:ln w="57150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 smtClean="0"/>
              <a:t>Домашнее задание</a:t>
            </a:r>
            <a:endParaRPr lang="ru-RU" sz="54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ru-RU" sz="48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Упр.98 стр.54 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99592" y="332656"/>
            <a:ext cx="770485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4000" b="1" i="1" dirty="0" smtClean="0"/>
              <a:t>Учите, дети, русский к ряду.</a:t>
            </a:r>
            <a:endParaRPr lang="ru-RU" sz="4000" b="1" dirty="0" smtClean="0"/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4000" b="1" i="1" dirty="0" smtClean="0"/>
              <a:t>Учите с душой, с усердием, трудом.</a:t>
            </a:r>
            <a:endParaRPr lang="ru-RU" sz="4000" b="1" dirty="0" smtClean="0"/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4000" b="1" i="1" dirty="0" smtClean="0"/>
              <a:t>Вас ждёт великая награда </a:t>
            </a:r>
            <a:endParaRPr lang="ru-RU" sz="4000" b="1" dirty="0" smtClean="0"/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4000" b="1" i="1" dirty="0" smtClean="0"/>
              <a:t>И та награда в нём самом…</a:t>
            </a:r>
            <a:endParaRPr lang="ru-RU" sz="4000" b="1" dirty="0" smtClean="0"/>
          </a:p>
          <a:p>
            <a:pPr algn="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4000" b="1" i="1" dirty="0" smtClean="0"/>
              <a:t>(М. В. Ломоносов)</a:t>
            </a:r>
            <a:endParaRPr lang="ru-RU" sz="4000" b="1" dirty="0"/>
          </a:p>
        </p:txBody>
      </p:sp>
      <p:pic>
        <p:nvPicPr>
          <p:cNvPr id="5" name="Picture 2" descr="C:\Documents and Settings\user\Мои документы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5" y="3429000"/>
            <a:ext cx="2808313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1435608" y="1447800"/>
            <a:ext cx="7096832" cy="4800600"/>
          </a:xfrm>
        </p:spPr>
        <p:txBody>
          <a:bodyPr/>
          <a:lstStyle/>
          <a:p>
            <a:pPr algn="ctr">
              <a:buNone/>
            </a:pPr>
            <a:r>
              <a:rPr lang="ru-RU" sz="5400" b="1" i="1" dirty="0" smtClean="0"/>
              <a:t>Награда – новые открытия, знания о языке.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6" name="Picture 5" descr="http://im2-tub.yandex.net/i?id=33987281-38-7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15063" y="3071813"/>
            <a:ext cx="2306637" cy="250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1435608" y="1447800"/>
            <a:ext cx="7096832" cy="4800600"/>
          </a:xfrm>
        </p:spPr>
        <p:txBody>
          <a:bodyPr/>
          <a:lstStyle/>
          <a:p>
            <a:pPr algn="ctr">
              <a:buNone/>
            </a:pPr>
            <a:r>
              <a:rPr lang="ru-RU" sz="5400" b="1" i="1" dirty="0" err="1" smtClean="0">
                <a:latin typeface="Times New Roman" pitchFamily="18" charset="0"/>
                <a:cs typeface="Times New Roman" pitchFamily="18" charset="0"/>
              </a:rPr>
              <a:t>С_молет</a:t>
            </a:r>
            <a:r>
              <a:rPr lang="ru-RU" sz="5400" b="1" i="1" dirty="0" smtClean="0">
                <a:latin typeface="Times New Roman" pitchFamily="18" charset="0"/>
                <a:cs typeface="Times New Roman" pitchFamily="18" charset="0"/>
              </a:rPr>
              <a:t>, утро, </a:t>
            </a:r>
            <a:r>
              <a:rPr lang="ru-RU" sz="5400" b="1" i="1" dirty="0" err="1" smtClean="0">
                <a:latin typeface="Times New Roman" pitchFamily="18" charset="0"/>
                <a:cs typeface="Times New Roman" pitchFamily="18" charset="0"/>
              </a:rPr>
              <a:t>к_мната</a:t>
            </a:r>
            <a:r>
              <a:rPr lang="ru-RU" sz="5400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5400" b="1" i="1" dirty="0" err="1" smtClean="0">
                <a:latin typeface="Times New Roman" pitchFamily="18" charset="0"/>
                <a:cs typeface="Times New Roman" pitchFamily="18" charset="0"/>
              </a:rPr>
              <a:t>лес_ница</a:t>
            </a:r>
            <a:r>
              <a:rPr lang="ru-RU" sz="5400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5400" b="1" i="1" dirty="0" err="1" smtClean="0">
                <a:latin typeface="Times New Roman" pitchFamily="18" charset="0"/>
                <a:cs typeface="Times New Roman" pitchFamily="18" charset="0"/>
              </a:rPr>
              <a:t>сев_р</a:t>
            </a:r>
            <a:r>
              <a:rPr lang="ru-RU" sz="5400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5400" b="1" i="1" dirty="0" err="1" smtClean="0">
                <a:latin typeface="Times New Roman" pitchFamily="18" charset="0"/>
                <a:cs typeface="Times New Roman" pitchFamily="18" charset="0"/>
              </a:rPr>
              <a:t>ябл_ко</a:t>
            </a:r>
            <a:r>
              <a:rPr lang="ru-RU" sz="5400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5400" b="1" i="1" dirty="0" err="1" smtClean="0">
                <a:latin typeface="Times New Roman" pitchFamily="18" charset="0"/>
                <a:cs typeface="Times New Roman" pitchFamily="18" charset="0"/>
              </a:rPr>
              <a:t>бер_г</a:t>
            </a:r>
            <a:r>
              <a:rPr lang="ru-RU" sz="5400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5400" b="1" i="1" dirty="0" err="1" smtClean="0">
                <a:latin typeface="Times New Roman" pitchFamily="18" charset="0"/>
                <a:cs typeface="Times New Roman" pitchFamily="18" charset="0"/>
              </a:rPr>
              <a:t>р_бина</a:t>
            </a:r>
            <a:r>
              <a:rPr lang="ru-RU" sz="5400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1435608" y="1447800"/>
            <a:ext cx="7096832" cy="4800600"/>
          </a:xfrm>
        </p:spPr>
        <p:txBody>
          <a:bodyPr/>
          <a:lstStyle/>
          <a:p>
            <a:pPr algn="ctr">
              <a:buNone/>
            </a:pPr>
            <a:r>
              <a:rPr lang="ru-RU" sz="5400" b="1" i="1" dirty="0" smtClean="0">
                <a:latin typeface="Times New Roman" pitchFamily="18" charset="0"/>
                <a:cs typeface="Times New Roman" pitchFamily="18" charset="0"/>
              </a:rPr>
              <a:t>Самолет, утро, комната, лестница, север, яблоко, берег, рябина</a:t>
            </a:r>
            <a:r>
              <a:rPr lang="ru-RU" sz="5400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1435608" y="1447800"/>
            <a:ext cx="7096832" cy="4800600"/>
          </a:xfrm>
        </p:spPr>
        <p:txBody>
          <a:bodyPr/>
          <a:lstStyle/>
          <a:p>
            <a:pPr algn="just">
              <a:buNone/>
            </a:pPr>
            <a:r>
              <a:rPr lang="ru-RU" sz="5400" b="1" i="1" dirty="0" smtClean="0">
                <a:latin typeface="Times New Roman" pitchFamily="18" charset="0"/>
                <a:cs typeface="Times New Roman" pitchFamily="18" charset="0"/>
              </a:rPr>
              <a:t>И.п. кто</a:t>
            </a:r>
            <a:r>
              <a:rPr lang="en-US" sz="5400" b="1" i="1" dirty="0" smtClean="0"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ru-RU" sz="5400" b="1" i="1" dirty="0" smtClean="0">
                <a:latin typeface="Times New Roman" pitchFamily="18" charset="0"/>
                <a:cs typeface="Times New Roman" pitchFamily="18" charset="0"/>
              </a:rPr>
              <a:t>ч</a:t>
            </a:r>
            <a:r>
              <a:rPr lang="ru-RU" sz="5400" b="1" i="1" dirty="0" smtClean="0">
                <a:latin typeface="Times New Roman" pitchFamily="18" charset="0"/>
                <a:cs typeface="Times New Roman" pitchFamily="18" charset="0"/>
              </a:rPr>
              <a:t>то?</a:t>
            </a:r>
          </a:p>
          <a:p>
            <a:pPr algn="just">
              <a:buNone/>
            </a:pPr>
            <a:r>
              <a:rPr lang="ru-RU" sz="5400" b="1" i="1" dirty="0" smtClean="0">
                <a:latin typeface="Times New Roman" pitchFamily="18" charset="0"/>
                <a:cs typeface="Times New Roman" pitchFamily="18" charset="0"/>
              </a:rPr>
              <a:t>Р. п. кому? чему?</a:t>
            </a:r>
          </a:p>
          <a:p>
            <a:pPr algn="just">
              <a:buNone/>
            </a:pPr>
            <a:r>
              <a:rPr lang="ru-RU" sz="5400" b="1" i="1" dirty="0" smtClean="0">
                <a:latin typeface="Times New Roman" pitchFamily="18" charset="0"/>
                <a:cs typeface="Times New Roman" pitchFamily="18" charset="0"/>
              </a:rPr>
              <a:t>Д.п. кого? что?</a:t>
            </a:r>
          </a:p>
          <a:p>
            <a:pPr algn="just">
              <a:buNone/>
            </a:pPr>
            <a:r>
              <a:rPr lang="ru-RU" sz="5400" b="1" i="1" dirty="0" smtClean="0">
                <a:latin typeface="Times New Roman" pitchFamily="18" charset="0"/>
                <a:cs typeface="Times New Roman" pitchFamily="18" charset="0"/>
              </a:rPr>
              <a:t>В.п.кого? </a:t>
            </a:r>
            <a:r>
              <a:rPr lang="ru-RU" sz="5400" b="1" i="1" dirty="0" smtClean="0">
                <a:latin typeface="Times New Roman" pitchFamily="18" charset="0"/>
                <a:cs typeface="Times New Roman" pitchFamily="18" charset="0"/>
              </a:rPr>
              <a:t>ч</a:t>
            </a:r>
            <a:r>
              <a:rPr lang="ru-RU" sz="5400" b="1" i="1" dirty="0" smtClean="0">
                <a:latin typeface="Times New Roman" pitchFamily="18" charset="0"/>
                <a:cs typeface="Times New Roman" pitchFamily="18" charset="0"/>
              </a:rPr>
              <a:t>его?</a:t>
            </a:r>
          </a:p>
          <a:p>
            <a:pPr algn="just">
              <a:buNone/>
            </a:pPr>
            <a:r>
              <a:rPr lang="ru-RU" sz="5400" b="1" i="1" dirty="0" smtClean="0">
                <a:latin typeface="Times New Roman" pitchFamily="18" charset="0"/>
                <a:cs typeface="Times New Roman" pitchFamily="18" charset="0"/>
              </a:rPr>
              <a:t>Т.п. кем? </a:t>
            </a:r>
            <a:r>
              <a:rPr lang="ru-RU" sz="5400" b="1" i="1" dirty="0" smtClean="0">
                <a:latin typeface="Times New Roman" pitchFamily="18" charset="0"/>
                <a:cs typeface="Times New Roman" pitchFamily="18" charset="0"/>
              </a:rPr>
              <a:t>ч</a:t>
            </a:r>
            <a:r>
              <a:rPr lang="ru-RU" sz="5400" b="1" i="1" dirty="0" smtClean="0">
                <a:latin typeface="Times New Roman" pitchFamily="18" charset="0"/>
                <a:cs typeface="Times New Roman" pitchFamily="18" charset="0"/>
              </a:rPr>
              <a:t>ем?</a:t>
            </a:r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1435608" y="1447800"/>
            <a:ext cx="7096832" cy="4800600"/>
          </a:xfrm>
        </p:spPr>
        <p:txBody>
          <a:bodyPr/>
          <a:lstStyle/>
          <a:p>
            <a:pPr algn="just">
              <a:buNone/>
            </a:pPr>
            <a:r>
              <a:rPr lang="ru-RU" sz="5400" b="1" i="1" dirty="0" smtClean="0">
                <a:latin typeface="Times New Roman" pitchFamily="18" charset="0"/>
                <a:cs typeface="Times New Roman" pitchFamily="18" charset="0"/>
              </a:rPr>
              <a:t>И.п. кто</a:t>
            </a:r>
            <a:r>
              <a:rPr lang="en-US" sz="5400" b="1" i="1" dirty="0" smtClean="0"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ru-RU" sz="5400" b="1" i="1" dirty="0" smtClean="0">
                <a:latin typeface="Times New Roman" pitchFamily="18" charset="0"/>
                <a:cs typeface="Times New Roman" pitchFamily="18" charset="0"/>
              </a:rPr>
              <a:t>ч</a:t>
            </a:r>
            <a:r>
              <a:rPr lang="ru-RU" sz="5400" b="1" i="1" dirty="0" smtClean="0">
                <a:latin typeface="Times New Roman" pitchFamily="18" charset="0"/>
                <a:cs typeface="Times New Roman" pitchFamily="18" charset="0"/>
              </a:rPr>
              <a:t>то?</a:t>
            </a:r>
          </a:p>
          <a:p>
            <a:pPr algn="just">
              <a:buNone/>
            </a:pPr>
            <a:r>
              <a:rPr lang="ru-RU" sz="5400" b="1" i="1" dirty="0" smtClean="0">
                <a:latin typeface="Times New Roman" pitchFamily="18" charset="0"/>
                <a:cs typeface="Times New Roman" pitchFamily="18" charset="0"/>
              </a:rPr>
              <a:t>Р. п</a:t>
            </a:r>
            <a:r>
              <a:rPr lang="ru-RU" sz="5400" b="1" i="1" dirty="0" smtClean="0">
                <a:latin typeface="Times New Roman" pitchFamily="18" charset="0"/>
                <a:cs typeface="Times New Roman" pitchFamily="18" charset="0"/>
              </a:rPr>
              <a:t>. кого? </a:t>
            </a:r>
            <a:r>
              <a:rPr lang="ru-RU" sz="5400" b="1" i="1" dirty="0" smtClean="0">
                <a:latin typeface="Times New Roman" pitchFamily="18" charset="0"/>
                <a:cs typeface="Times New Roman" pitchFamily="18" charset="0"/>
              </a:rPr>
              <a:t>чего?</a:t>
            </a:r>
            <a:endParaRPr lang="ru-RU" sz="54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5400" b="1" i="1" dirty="0" smtClean="0">
                <a:latin typeface="Times New Roman" pitchFamily="18" charset="0"/>
                <a:cs typeface="Times New Roman" pitchFamily="18" charset="0"/>
              </a:rPr>
              <a:t>Д.п. кому? чему?</a:t>
            </a:r>
          </a:p>
          <a:p>
            <a:pPr algn="just">
              <a:buNone/>
            </a:pPr>
            <a:r>
              <a:rPr lang="ru-RU" sz="5400" b="1" i="1" dirty="0" smtClean="0">
                <a:latin typeface="Times New Roman" pitchFamily="18" charset="0"/>
                <a:cs typeface="Times New Roman" pitchFamily="18" charset="0"/>
              </a:rPr>
              <a:t>В.п.кого? что?</a:t>
            </a:r>
          </a:p>
          <a:p>
            <a:pPr algn="just">
              <a:buNone/>
            </a:pPr>
            <a:r>
              <a:rPr lang="ru-RU" sz="5400" b="1" i="1" dirty="0" smtClean="0">
                <a:latin typeface="Times New Roman" pitchFamily="18" charset="0"/>
                <a:cs typeface="Times New Roman" pitchFamily="18" charset="0"/>
              </a:rPr>
              <a:t>Т.п. кем? </a:t>
            </a:r>
            <a:r>
              <a:rPr lang="ru-RU" sz="5400" b="1" i="1" dirty="0" smtClean="0">
                <a:latin typeface="Times New Roman" pitchFamily="18" charset="0"/>
                <a:cs typeface="Times New Roman" pitchFamily="18" charset="0"/>
              </a:rPr>
              <a:t>ч</a:t>
            </a:r>
            <a:r>
              <a:rPr lang="ru-RU" sz="5400" b="1" i="1" dirty="0" smtClean="0">
                <a:latin typeface="Times New Roman" pitchFamily="18" charset="0"/>
                <a:cs typeface="Times New Roman" pitchFamily="18" charset="0"/>
              </a:rPr>
              <a:t>ем?</a:t>
            </a:r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332656"/>
            <a:ext cx="9144000" cy="591574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5400" b="1" i="1" dirty="0" smtClean="0">
                <a:solidFill>
                  <a:srgbClr val="002060"/>
                </a:solidFill>
              </a:rPr>
              <a:t>Цели и задачи</a:t>
            </a:r>
          </a:p>
          <a:p>
            <a:pPr algn="ctr">
              <a:spcBef>
                <a:spcPts val="0"/>
              </a:spcBef>
              <a:buFont typeface="Wingdings 2" pitchFamily="18" charset="2"/>
              <a:buNone/>
            </a:pPr>
            <a:r>
              <a:rPr lang="ru-RU" sz="4000" b="1" dirty="0" smtClean="0"/>
              <a:t>Предложный падеж</a:t>
            </a:r>
          </a:p>
          <a:p>
            <a:pPr algn="ctr">
              <a:spcBef>
                <a:spcPts val="0"/>
              </a:spcBef>
              <a:buFont typeface="Wingdings" pitchFamily="2" charset="2"/>
              <a:buNone/>
            </a:pPr>
            <a:endParaRPr lang="ru-RU" sz="4000" b="1" dirty="0" smtClean="0"/>
          </a:p>
          <a:p>
            <a:pPr algn="ctr">
              <a:spcBef>
                <a:spcPts val="0"/>
              </a:spcBef>
              <a:buFont typeface="Wingdings" pitchFamily="2" charset="2"/>
              <a:buNone/>
            </a:pPr>
            <a:r>
              <a:rPr lang="ru-RU" sz="4000" b="1" dirty="0" smtClean="0"/>
              <a:t>Знаю – о  ком?  о  чём?</a:t>
            </a:r>
          </a:p>
          <a:p>
            <a:pPr algn="ctr">
              <a:spcBef>
                <a:spcPts val="0"/>
              </a:spcBef>
              <a:buFont typeface="Wingdings 2" pitchFamily="18" charset="2"/>
              <a:buNone/>
            </a:pPr>
            <a:endParaRPr lang="ru-RU" sz="4000" b="1" dirty="0" smtClean="0"/>
          </a:p>
          <a:p>
            <a:pPr algn="ctr">
              <a:spcBef>
                <a:spcPts val="0"/>
              </a:spcBef>
              <a:buFont typeface="Wingdings 2" pitchFamily="18" charset="2"/>
              <a:buNone/>
            </a:pPr>
            <a:r>
              <a:rPr lang="ru-RU" sz="4000" b="1" dirty="0" smtClean="0"/>
              <a:t>Хочу узнать- вспомогательное слово, предлоги, член предложения.</a:t>
            </a:r>
          </a:p>
          <a:p>
            <a:pPr algn="ctr">
              <a:spcBef>
                <a:spcPts val="0"/>
              </a:spcBef>
              <a:buFont typeface="Wingdings 2" pitchFamily="18" charset="2"/>
              <a:buNone/>
            </a:pPr>
            <a:r>
              <a:rPr lang="ru-RU" sz="4000" b="1" dirty="0" smtClean="0"/>
              <a:t>Хочу научиться - распознавать П.п.</a:t>
            </a:r>
          </a:p>
          <a:p>
            <a:pPr algn="ctr"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b="1" dirty="0" smtClean="0">
                <a:solidFill>
                  <a:srgbClr val="002060"/>
                </a:solidFill>
              </a:rPr>
              <a:t>Маршрутный лист</a:t>
            </a:r>
            <a:endParaRPr lang="ru-RU" sz="6000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1. Название падежа.</a:t>
            </a:r>
          </a:p>
          <a:p>
            <a:pPr>
              <a:buFontTx/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2. Вспомогательное слово.</a:t>
            </a:r>
          </a:p>
          <a:p>
            <a:pPr>
              <a:buFontTx/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3. Вопросы падежа.</a:t>
            </a:r>
          </a:p>
          <a:p>
            <a:pPr>
              <a:buFontTx/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Предлоги падежа.</a:t>
            </a:r>
          </a:p>
          <a:p>
            <a:pPr>
              <a:buFontTx/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Каким членом предложения может быть существительное в предложном падеже.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438</TotalTime>
  <Words>363</Words>
  <Application>Microsoft Office PowerPoint</Application>
  <PresentationFormat>Экран (4:3)</PresentationFormat>
  <Paragraphs>111</Paragraphs>
  <Slides>18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Солнцестояние</vt:lpstr>
      <vt:lpstr>Предложный падеж  имён существительных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Маршрутный лист</vt:lpstr>
      <vt:lpstr>Слайд 10</vt:lpstr>
      <vt:lpstr>Слайд 11</vt:lpstr>
      <vt:lpstr>Слайд 12</vt:lpstr>
      <vt:lpstr>Слайд 13</vt:lpstr>
      <vt:lpstr>Слайд 14</vt:lpstr>
      <vt:lpstr>Слайд 15</vt:lpstr>
      <vt:lpstr>Итог урока  Предложный падеж</vt:lpstr>
      <vt:lpstr>Слайд 17</vt:lpstr>
      <vt:lpstr>Домашнее задание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User</cp:lastModifiedBy>
  <cp:revision>51</cp:revision>
  <dcterms:created xsi:type="dcterms:W3CDTF">2009-10-25T18:09:08Z</dcterms:created>
  <dcterms:modified xsi:type="dcterms:W3CDTF">2024-02-15T18:44:19Z</dcterms:modified>
</cp:coreProperties>
</file>