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9" r:id="rId3"/>
  </p:sldMasterIdLst>
  <p:notesMasterIdLst>
    <p:notesMasterId r:id="rId24"/>
  </p:notesMasterIdLst>
  <p:sldIdLst>
    <p:sldId id="594" r:id="rId4"/>
    <p:sldId id="1121" r:id="rId5"/>
    <p:sldId id="1130" r:id="rId6"/>
    <p:sldId id="1141" r:id="rId7"/>
    <p:sldId id="1142" r:id="rId8"/>
    <p:sldId id="1143" r:id="rId9"/>
    <p:sldId id="1144" r:id="rId10"/>
    <p:sldId id="1147" r:id="rId11"/>
    <p:sldId id="1148" r:id="rId12"/>
    <p:sldId id="1149" r:id="rId13"/>
    <p:sldId id="1150" r:id="rId14"/>
    <p:sldId id="1154" r:id="rId15"/>
    <p:sldId id="1156" r:id="rId16"/>
    <p:sldId id="1157" r:id="rId17"/>
    <p:sldId id="1158" r:id="rId18"/>
    <p:sldId id="1167" r:id="rId19"/>
    <p:sldId id="1168" r:id="rId20"/>
    <p:sldId id="1183" r:id="rId21"/>
    <p:sldId id="1184" r:id="rId22"/>
    <p:sldId id="11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A2E7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6447" autoAdjust="0"/>
  </p:normalViewPr>
  <p:slideViewPr>
    <p:cSldViewPr>
      <p:cViewPr varScale="1">
        <p:scale>
          <a:sx n="63" d="100"/>
          <a:sy n="63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EF8-E64D-4122-9D99-179B7B6BBA3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238"/>
          <p:cNvPicPr>
            <a:picLocks noChangeAspect="1" noChangeArrowheads="1"/>
          </p:cNvPicPr>
          <p:nvPr/>
        </p:nvPicPr>
        <p:blipFill>
          <a:blip r:embed="rId2" cstate="print"/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effectLst/>
        </p:spPr>
      </p:pic>
      <p:sp>
        <p:nvSpPr>
          <p:cNvPr id="14745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53200"/>
            <a:ext cx="2133600" cy="244475"/>
          </a:xfrm>
        </p:spPr>
        <p:txBody>
          <a:bodyPr/>
          <a:lstStyle>
            <a:lvl1pPr algn="l">
              <a:defRPr sz="10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32EA20-4251-481D-898B-E0943A49EB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343400" y="4038600"/>
            <a:ext cx="4038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9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13635-0623-48CD-816B-9CC52E77F95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F2CC73-7E4E-4824-A7FC-FF56243299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3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3587FF-0A52-4B1F-8D9E-B2C0E522171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1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EE97E7-68CE-44A6-B1FC-A27E31C64E2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0C97F-FCCE-4134-B5D2-9C84E799D73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5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DA3A29-872A-4BEF-838F-594A64FA592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2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4BF23-4465-43BA-A940-F40A31E9C70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92AB-6497-4AE4-91C7-7217377A89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7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23E25-6C0B-48F3-8CAE-AB25345CF50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3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4375"/>
            <a:ext cx="2057400" cy="5411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6019800" cy="5411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02830-D8D9-40CF-85B0-8768157F0F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4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50D8695-97E2-4E26-B3E0-5879A50413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9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23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21.04.2017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8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2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7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55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5836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9230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6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AEBDE"/>
                </a:solidFill>
              </a:rPr>
              <a:pPr/>
              <a:t>21.04.2017</a:t>
            </a:fld>
            <a:endParaRPr lang="ru-RU">
              <a:solidFill>
                <a:srgbClr val="EAEB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B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AEBDE"/>
                </a:solidFill>
              </a:rPr>
              <a:pPr/>
              <a:t>‹#›</a:t>
            </a:fld>
            <a:endParaRPr lang="ru-RU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21.04.2017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15" imgW="22857143" imgH="2819048" progId="">
                  <p:embed/>
                </p:oleObj>
              </mc:Choice>
              <mc:Fallback>
                <p:oleObj name="Image" r:id="rId15" imgW="22857143" imgH="2819048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30797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00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00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433414-DA7C-42B6-94F3-46DB1DA9107F}" type="slidenum">
              <a:rPr lang="zh-CN" altLang="en-US">
                <a:solidFill>
                  <a:srgbClr val="000000"/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EAEBD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21.04.2017</a:t>
            </a:fld>
            <a:endParaRPr lang="ru-RU">
              <a:solidFill>
                <a:srgbClr val="EAEBDE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AEBDE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EAEBD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AEBD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24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246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0" y="836613"/>
            <a:ext cx="860444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детский сад № 7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Проектирование </a:t>
            </a:r>
            <a:r>
              <a:rPr lang="ru-RU" sz="4000" b="1" dirty="0">
                <a:solidFill>
                  <a:srgbClr val="C00000"/>
                </a:solidFill>
              </a:rPr>
              <a:t>индивидуального образовательного маршрута ребенка в условиях </a:t>
            </a:r>
            <a:r>
              <a:rPr lang="ru-RU" sz="4000" b="1" dirty="0" smtClean="0">
                <a:solidFill>
                  <a:srgbClr val="C00000"/>
                </a:solidFill>
              </a:rPr>
              <a:t>ДО</a:t>
            </a:r>
          </a:p>
          <a:p>
            <a:pPr algn="ctr"/>
            <a:endParaRPr lang="ru-RU" sz="2000" b="1" dirty="0" smtClean="0">
              <a:solidFill>
                <a:srgbClr val="3333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Подготовила: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 воспитатель  группы раннего возраста 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Ковалева Ольга Геннадьевна</a:t>
            </a:r>
            <a:endParaRPr lang="ru-RU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88119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u="sng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1. Наблюдения.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Необходимы для выявления групп дошкольников, которые испытывают трудности (личностные, регулятивные, познавательные, коммуникативные, психомоторные или  комплексные)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Все наблюдения должны фиксироваться. </a:t>
            </a:r>
            <a:endParaRPr lang="ru-RU" sz="2200" dirty="0">
              <a:solidFill>
                <a:srgbClr val="72A376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14752"/>
            <a:ext cx="764386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 smtClean="0">
              <a:solidFill>
                <a:srgbClr val="782626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 smtClean="0">
              <a:solidFill>
                <a:srgbClr val="782626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 smtClean="0">
              <a:solidFill>
                <a:srgbClr val="782626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 smtClean="0">
              <a:solidFill>
                <a:srgbClr val="782626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 smtClean="0">
              <a:solidFill>
                <a:srgbClr val="782626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i="1" dirty="0">
              <a:solidFill>
                <a:srgbClr val="782626"/>
              </a:solidFill>
              <a:latin typeface="Georgia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357290" y="2500306"/>
            <a:ext cx="7358114" cy="296209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782626"/>
                </a:solidFill>
                <a:latin typeface="Georgia" pitchFamily="18" charset="0"/>
              </a:rPr>
              <a:t>Наблюдения бывают: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782626"/>
                </a:solidFill>
                <a:latin typeface="Georgia" pitchFamily="18" charset="0"/>
              </a:rPr>
              <a:t> спонтанные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782626"/>
                </a:solidFill>
                <a:latin typeface="Georgia" pitchFamily="18" charset="0"/>
              </a:rPr>
              <a:t> плановые.</a:t>
            </a:r>
            <a:endParaRPr lang="ru-RU" sz="2800" b="1" i="1" dirty="0">
              <a:solidFill>
                <a:srgbClr val="78262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3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571744"/>
            <a:ext cx="8786874" cy="381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u="sng" dirty="0" smtClean="0">
                <a:solidFill>
                  <a:srgbClr val="003300"/>
                </a:solidFill>
                <a:latin typeface="Georgia" pitchFamily="18" charset="0"/>
              </a:rPr>
              <a:t>Плановые </a:t>
            </a:r>
            <a:r>
              <a:rPr lang="ru-RU" sz="2200" b="1" i="1" u="sng" dirty="0">
                <a:solidFill>
                  <a:srgbClr val="003300"/>
                </a:solidFill>
                <a:latin typeface="Georgia" pitchFamily="18" charset="0"/>
              </a:rPr>
              <a:t>наблюдения </a:t>
            </a:r>
            <a:r>
              <a:rPr lang="ru-RU" sz="2200" b="1" i="1" u="sng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– </a:t>
            </a:r>
            <a:r>
              <a:rPr lang="ru-RU" sz="2200" b="1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это запланированное наблюдение за тем или иным ребенком, либо за группой детей. </a:t>
            </a:r>
            <a:r>
              <a:rPr lang="ru-RU" sz="2200" b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(</a:t>
            </a:r>
            <a:r>
              <a:rPr lang="ru-RU" sz="2200" i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Сбор </a:t>
            </a:r>
            <a:r>
              <a:rPr lang="ru-RU" sz="2200" i="1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информации с определенной </a:t>
            </a:r>
            <a:r>
              <a:rPr lang="ru-RU" sz="2200" i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целью.)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Педагог </a:t>
            </a:r>
            <a:r>
              <a:rPr lang="ru-RU" sz="2200" b="1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ставит перед собой конкретную цель, которая поможет получать информацию только в одном аспекте развития ребенка, который его интересует. </a:t>
            </a:r>
            <a:endParaRPr lang="ru-RU" sz="2200" b="1" dirty="0" smtClean="0">
              <a:solidFill>
                <a:srgbClr val="E8B7B7">
                  <a:lumMod val="50000"/>
                </a:srgb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Все </a:t>
            </a:r>
            <a:r>
              <a:rPr lang="ru-RU" sz="2200" i="1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результаты своих наблюдений воспитатель фиксирует в регистрационных формах и использует затем для оказания ребенку помощи в </a:t>
            </a:r>
            <a:r>
              <a:rPr lang="ru-RU" sz="2200" i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его развитии</a:t>
            </a:r>
            <a:r>
              <a:rPr lang="ru-RU" sz="2200" i="1" dirty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, подбирая для него соответствующие методы и подходы, организуя, таким образом, </a:t>
            </a:r>
            <a:r>
              <a:rPr lang="ru-RU" sz="2200" i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контекст индивидуального  развития.</a:t>
            </a:r>
            <a:endParaRPr lang="ru-RU" sz="2200" i="1" dirty="0">
              <a:solidFill>
                <a:srgbClr val="E8B7B7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u="sng" dirty="0" smtClean="0">
                <a:solidFill>
                  <a:srgbClr val="0A0A5E"/>
                </a:solidFill>
                <a:latin typeface="Georgia" pitchFamily="18" charset="0"/>
              </a:rPr>
              <a:t>Спонтанные наблюдения </a:t>
            </a:r>
            <a:r>
              <a:rPr lang="ru-RU" sz="2200" b="1" dirty="0" smtClean="0">
                <a:solidFill>
                  <a:srgbClr val="003300"/>
                </a:solidFill>
                <a:latin typeface="Georgia" pitchFamily="18" charset="0"/>
              </a:rPr>
              <a:t>происходят не преднамеренно в течение дня, в различных режимных моментах, они фиксируются в блокнот в виде коротких записок.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3300"/>
                </a:solidFill>
                <a:latin typeface="Georgia" pitchFamily="18" charset="0"/>
              </a:rPr>
              <a:t> Обычно спонтанные наблюдения проводятся в начале учебного года. </a:t>
            </a:r>
            <a:endParaRPr lang="ru-RU" sz="2200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2. Диагностика (мониторинг)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A0A5E"/>
                </a:solidFill>
                <a:latin typeface="Georgia" panose="02040502050405020303" pitchFamily="18" charset="0"/>
              </a:rPr>
              <a:t>Выявляет причины, по которым у ребенка возникают определенные трудности. Диагностические процедуры проводятся  совместно с педагогом психологом.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Результаты диагностических процедур заносятся в таблицу, где указываются выявленные трудности и причины, которые их вызывают.  (на начало и конец сопровождения ребенка)</a:t>
            </a:r>
            <a:endParaRPr lang="ru-RU" sz="2000" dirty="0" smtClean="0">
              <a:solidFill>
                <a:srgbClr val="0A0A5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20" y="2928934"/>
            <a:ext cx="6072230" cy="3786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A0A5E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Педагогическая оценка развития ребенка.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A0A5E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Диагностика отклонений развития ребенка. (Специалисты: логопед, психолог, врач)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A0A5E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Дифференциация детей на подгруппы по разным уровням развития: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buFont typeface="Wingdings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одаренные дети,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buFont typeface="Wingdings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нормально развивающиеся,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buFont typeface="Wingdings" pitchFamily="2" charset="2"/>
              <a:buChar char="q"/>
              <a:defRPr/>
            </a:pPr>
            <a:r>
              <a:rPr lang="ru-RU" altLang="ru-RU" sz="2200" b="1" dirty="0" smtClean="0">
                <a:solidFill>
                  <a:srgbClr val="0A0A5E"/>
                </a:solidFill>
                <a:latin typeface="Georgia" panose="02040502050405020303" pitchFamily="18" charset="0"/>
                <a:cs typeface="Times New Roman" pitchFamily="18" charset="0"/>
              </a:rPr>
              <a:t>дети с отклонениями в развитии</a:t>
            </a:r>
          </a:p>
        </p:txBody>
      </p:sp>
    </p:spTree>
    <p:extLst>
      <p:ext uri="{BB962C8B-B14F-4D97-AF65-F5344CB8AC3E}">
        <p14:creationId xmlns:p14="http://schemas.microsoft.com/office/powerpoint/2010/main" val="305453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7643866" cy="570925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u="sng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3. Беседа и анкетирование родителей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Знания родителей  активно используются для определения интересов ребенка, особенностей его поведения, развития навыков самообслуживания, речи, интеллектуальных и социальных умений. </a:t>
            </a:r>
          </a:p>
          <a:p>
            <a:endParaRPr lang="ru-RU" sz="2400" b="1" dirty="0" smtClean="0">
              <a:solidFill>
                <a:srgbClr val="0033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Основная цель беседы – установить контакт с родителями, познакомиться с ребенком, познакомить родителей с детским садом и определить основные направления индивидуального образовательного маршрута</a:t>
            </a:r>
            <a:br>
              <a:rPr lang="ru-RU" sz="2400" b="1" dirty="0" smtClean="0">
                <a:solidFill>
                  <a:srgbClr val="0033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100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9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/>
          <p:cNvSpPr txBox="1">
            <a:spLocks/>
          </p:cNvSpPr>
          <p:nvPr/>
        </p:nvSpPr>
        <p:spPr>
          <a:xfrm>
            <a:off x="214282" y="142852"/>
            <a:ext cx="8672962" cy="2428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defRPr/>
            </a:pPr>
            <a:r>
              <a:rPr lang="ru-RU" sz="2000" b="1" i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4. Конструирование.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defRPr/>
            </a:pPr>
            <a:r>
              <a:rPr lang="ru-RU" sz="2000" b="1" i="1" dirty="0" smtClean="0">
                <a:solidFill>
                  <a:srgbClr val="0A0A5E"/>
                </a:solidFill>
                <a:latin typeface="Georgia" panose="02040502050405020303" pitchFamily="18" charset="0"/>
              </a:rPr>
              <a:t>    Выстраивание индивидуальных образовательных маршрутов, на основе выявленных трудностей и установленных причин, которые вызывают эти трудности.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72A376"/>
              </a:buClr>
              <a:buSzPct val="100000"/>
              <a:defRPr/>
            </a:pPr>
            <a:r>
              <a:rPr lang="ru-RU" sz="2000" b="1" i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Определяются методы педагогической поддержки и содержание запланированной работы.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643182"/>
            <a:ext cx="8712968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5. Реализация  </a:t>
            </a:r>
            <a:r>
              <a:rPr lang="ru-RU" sz="2200" b="1" i="1" u="sng" dirty="0">
                <a:solidFill>
                  <a:srgbClr val="0A0A5E"/>
                </a:solidFill>
                <a:latin typeface="Georgia" panose="02040502050405020303" pitchFamily="18" charset="0"/>
              </a:rPr>
              <a:t>индивидуальных образовательных маршрутов в процессе жизнедеятельности дошкольников. </a:t>
            </a:r>
            <a:endParaRPr lang="ru-RU" sz="2200" b="1" i="1" u="sng" dirty="0" smtClean="0">
              <a:solidFill>
                <a:srgbClr val="0A0A5E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A0A5E"/>
                </a:solidFill>
                <a:latin typeface="Georgia" panose="02040502050405020303" pitchFamily="18" charset="0"/>
              </a:rPr>
              <a:t>Реализуется во всех видах деятельности, в любое время и зависит от желания ребенка, от его самостоятельного выбора и самоопределения. </a:t>
            </a:r>
            <a:endParaRPr lang="ru-RU" sz="2000" b="1" i="1" dirty="0">
              <a:solidFill>
                <a:srgbClr val="0A0A5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44" y="4500570"/>
            <a:ext cx="8786874" cy="2214602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Основным способом реализации </a:t>
            </a:r>
            <a:r>
              <a:rPr lang="ru-RU" sz="2400" b="1" i="1" u="sng" dirty="0">
                <a:solidFill>
                  <a:srgbClr val="0A0A5E"/>
                </a:solidFill>
                <a:latin typeface="Georgia" panose="02040502050405020303" pitchFamily="18" charset="0"/>
              </a:rPr>
              <a:t>индивидуальных образовательных маршрутов 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является ведущий вид деятельности дошкольника – </a:t>
            </a:r>
            <a:r>
              <a:rPr lang="ru-RU" sz="2400" b="1" i="1" u="sng" dirty="0">
                <a:solidFill>
                  <a:srgbClr val="0A0A5E"/>
                </a:solidFill>
                <a:latin typeface="Georgia" panose="02040502050405020303" pitchFamily="18" charset="0"/>
              </a:rPr>
              <a:t>ИГРА. </a:t>
            </a:r>
            <a:endParaRPr lang="ru-RU" sz="2400" u="sng" dirty="0">
              <a:solidFill>
                <a:srgbClr val="0A0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1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2968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6</a:t>
            </a:r>
            <a:r>
              <a:rPr lang="ru-RU" sz="2200" b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. </a:t>
            </a:r>
            <a:r>
              <a:rPr lang="ru-RU" sz="2200" b="1" i="1" u="sng" dirty="0" smtClean="0">
                <a:solidFill>
                  <a:srgbClr val="0A0A5E"/>
                </a:solidFill>
                <a:latin typeface="Georgia" panose="02040502050405020303" pitchFamily="18" charset="0"/>
              </a:rPr>
              <a:t>Завершающая </a:t>
            </a:r>
            <a:r>
              <a:rPr lang="ru-RU" sz="2200" b="1" i="1" u="sng" dirty="0">
                <a:solidFill>
                  <a:srgbClr val="0A0A5E"/>
                </a:solidFill>
                <a:latin typeface="Georgia" panose="02040502050405020303" pitchFamily="18" charset="0"/>
              </a:rPr>
              <a:t>диагностика. </a:t>
            </a:r>
            <a:endParaRPr lang="ru-RU" sz="2200" b="1" i="1" u="sng" dirty="0" smtClean="0">
              <a:solidFill>
                <a:srgbClr val="0A0A5E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Выявление результативности выстроенного маршрута. </a:t>
            </a:r>
            <a:endParaRPr lang="ru-RU" sz="2200" b="1" dirty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(сохранились имеющиеся трудности в развитии дошкольника или не сохранились)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Результаты </a:t>
            </a:r>
            <a:r>
              <a:rPr lang="ru-RU" sz="2200" b="1" i="1" dirty="0">
                <a:solidFill>
                  <a:srgbClr val="782626"/>
                </a:solidFill>
                <a:latin typeface="Georgia" panose="02040502050405020303" pitchFamily="18" charset="0"/>
              </a:rPr>
              <a:t>диагностических процедур заносятся в таблицу, где указываются выявленные трудности и причины, которые их вызывают.  (на начало и конец сопровождения ребенка</a:t>
            </a:r>
            <a:r>
              <a:rPr lang="ru-RU" sz="2200" b="1" i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)</a:t>
            </a:r>
            <a:endParaRPr lang="ru-RU" sz="2200" b="1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643314"/>
            <a:ext cx="878497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A0A5E"/>
                </a:solidFill>
                <a:latin typeface="Georgia" panose="02040502050405020303" pitchFamily="18" charset="0"/>
              </a:rPr>
              <a:t>Все этапы позволяют составить и реализовать </a:t>
            </a:r>
            <a:r>
              <a:rPr lang="ru-RU" sz="2400" b="1" i="1" u="sng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индивидуальные образовательные маршруты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i="1" dirty="0" smtClean="0">
                <a:solidFill>
                  <a:srgbClr val="0A0A5E"/>
                </a:solidFill>
                <a:latin typeface="Georgia" panose="02040502050405020303" pitchFamily="18" charset="0"/>
              </a:rPr>
              <a:t>учитывая  разнообразные методы педагогической поддержки, содержания работы,  для устранения  выявленных трудностей в развитии  ребенка и причин, которые способствуют возникновению этих причин. </a:t>
            </a:r>
            <a:endParaRPr lang="ru-RU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3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32947" cy="54476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1. "Выявление </a:t>
            </a:r>
            <a:r>
              <a:rPr lang="ru-RU" sz="2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особенностей </a:t>
            </a:r>
            <a:r>
              <a:rPr lang="ru-RU" sz="2200" b="1" dirty="0">
                <a:solidFill>
                  <a:srgbClr val="003300"/>
                </a:solidFill>
                <a:latin typeface="Georgia" panose="02040502050405020303" pitchFamily="18" charset="0"/>
              </a:rPr>
              <a:t>(объект и предмет диагностики конкретизируются)</a:t>
            </a:r>
            <a:r>
              <a:rPr lang="ru-RU" sz="2200" b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sz="2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для последующего учета при планировании и проведении образовательного процесса". </a:t>
            </a:r>
            <a:endParaRPr lang="ru-RU" sz="22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Такая </a:t>
            </a:r>
            <a:r>
              <a:rPr lang="ru-RU" sz="2000" b="1" i="1" dirty="0">
                <a:solidFill>
                  <a:srgbClr val="003300"/>
                </a:solidFill>
                <a:latin typeface="Georgia" panose="02040502050405020303" pitchFamily="18" charset="0"/>
              </a:rPr>
              <a:t>формулировка цели диагностической работы предполагает, что рекомендации будут определять содержание и/или</a:t>
            </a:r>
            <a:r>
              <a:rPr 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способы развивающей</a:t>
            </a:r>
            <a:r>
              <a:rPr lang="ru-RU" sz="2000" b="1" i="1" dirty="0">
                <a:solidFill>
                  <a:srgbClr val="003300"/>
                </a:solidFill>
                <a:latin typeface="Georgia" panose="02040502050405020303" pitchFamily="18" charset="0"/>
              </a:rPr>
              <a:t>, а при </a:t>
            </a:r>
            <a:r>
              <a:rPr lang="ru-RU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необходимости коррекционной</a:t>
            </a:r>
            <a:r>
              <a:rPr lang="ru-RU" sz="2000" b="1" i="1" dirty="0">
                <a:solidFill>
                  <a:srgbClr val="003300"/>
                </a:solidFill>
                <a:latin typeface="Georgia" panose="02040502050405020303" pitchFamily="18" charset="0"/>
              </a:rPr>
              <a:t>, работы со всеми, чьё состояние или развитие являлось объектом изучения</a:t>
            </a: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Предполагает </a:t>
            </a: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последующее составление </a:t>
            </a:r>
            <a:r>
              <a:rPr lang="ru-RU" sz="20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индивидуального образовательного маршрута</a:t>
            </a: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 , рекомендаций , определяющих  способы ее </a:t>
            </a: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реализации (в том случае если предметом изучения были особенности индивидуального развития)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067" y="238305"/>
            <a:ext cx="766588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Каковы цели педагогической диагностики</a:t>
            </a:r>
            <a:r>
              <a:rPr lang="ru-RU" sz="2400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? </a:t>
            </a:r>
            <a:endParaRPr lang="ru-RU" sz="2400" i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870" y="548680"/>
            <a:ext cx="855860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2. "Выявление негативных тенденций в развитии для определения необходимости последующего углублённого изучения". </a:t>
            </a:r>
            <a:endParaRPr lang="ru-RU" sz="24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Диагностика </a:t>
            </a:r>
            <a:r>
              <a:rPr lang="ru-RU" sz="2000" b="1" i="1" dirty="0">
                <a:solidFill>
                  <a:srgbClr val="003300"/>
                </a:solidFill>
                <a:latin typeface="Georgia" panose="02040502050405020303" pitchFamily="18" charset="0"/>
              </a:rPr>
              <a:t>с этой целью носит профилактический характер и предполагает, что в рекомендациях будет определено, кто и что нуждается в углублённом обследовании или консультации у специалиста. Диагностика с профилактической целью является наиболее распространенной</a:t>
            </a: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000" b="1" i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448" y="4040890"/>
            <a:ext cx="8496944" cy="2185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3. "Выявление изменений в развитии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 (объект и предмет конкретизируются) </a:t>
            </a:r>
            <a:r>
              <a:rPr 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для определения эффективности педагогической деятельности". </a:t>
            </a:r>
            <a:endParaRPr lang="ru-RU" sz="24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i="1" dirty="0">
                <a:solidFill>
                  <a:srgbClr val="003300"/>
                </a:solidFill>
                <a:latin typeface="Georgia" panose="02040502050405020303" pitchFamily="18" charset="0"/>
              </a:rPr>
              <a:t>этом случае в рекомендациях определяют, какие изменения необходимо внести в деятельность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75625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8858312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A0A5E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ИОМ </a:t>
            </a:r>
            <a:r>
              <a:rPr lang="ru-RU" sz="2000" b="1" dirty="0">
                <a:solidFill>
                  <a:srgbClr val="003300"/>
                </a:solidFill>
                <a:latin typeface="Georgia" pitchFamily="18" charset="0"/>
              </a:rPr>
              <a:t>приводит возрастные особенности, способности, интересы и потребности ребенка в 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соответствие </a:t>
            </a:r>
            <a:r>
              <a:rPr lang="ru-RU" sz="2000" b="1" dirty="0">
                <a:solidFill>
                  <a:srgbClr val="003300"/>
                </a:solidFill>
                <a:latin typeface="Georgia" pitchFamily="18" charset="0"/>
              </a:rPr>
              <a:t>с процессом освоения знаний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ИОМ помогает приобрести детям  компетентность и уважение.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ИОМ способствует готовности браться за более сложные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ИОМ помогает осуществлять </a:t>
            </a:r>
            <a:r>
              <a:rPr lang="ru-RU" sz="2000" b="1" dirty="0">
                <a:solidFill>
                  <a:srgbClr val="003300"/>
                </a:solidFill>
                <a:latin typeface="Georgia" pitchFamily="18" charset="0"/>
              </a:rPr>
              <a:t>выбор, решать проблемы, взаимодействовать с окружающими людьми, ставить и достигать индивидуальные цели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В  </a:t>
            </a:r>
            <a:r>
              <a:rPr lang="ru-RU" sz="2000" b="1" dirty="0">
                <a:solidFill>
                  <a:srgbClr val="003300"/>
                </a:solidFill>
                <a:latin typeface="Georgia" pitchFamily="18" charset="0"/>
              </a:rPr>
              <a:t>обстановке, где дети ориентируются на реализацию собственных интересов, у них развивается чувство собственной значимости и инициативы. </a:t>
            </a:r>
            <a:endParaRPr lang="ru-RU" sz="2000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40719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ВЫВОДЫ: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5720" y="4357694"/>
            <a:ext cx="8572560" cy="2500306"/>
          </a:xfrm>
          <a:prstGeom prst="horizontalScroll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714884"/>
            <a:ext cx="800105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3300"/>
                </a:solidFill>
                <a:latin typeface="Georgia" pitchFamily="18" charset="0"/>
              </a:rPr>
              <a:t>Каждый ребенок – это особый мир, познавать его может только, тот, кто умеет вместе с ним разделить его огорчение и тревоги, его радости и успехи. </a:t>
            </a:r>
            <a:endParaRPr lang="ru-RU" sz="2400" b="1" i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4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785786" y="428604"/>
            <a:ext cx="8064896" cy="5613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Детство </a:t>
            </a:r>
            <a:r>
              <a:rPr lang="ru-RU" sz="2800" b="1" i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– пора удивительная и уникальная. </a:t>
            </a:r>
          </a:p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800" b="1" i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Слабый и беззащитный может стать сильнее, скучное и неинтересное может оказаться весёлым и занимательным. </a:t>
            </a:r>
          </a:p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800" b="1" i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Можно преодолеть все промахи и неудачи, сделать мир ярким, красочным, добрым. </a:t>
            </a:r>
          </a:p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800" b="1" i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Для этого достаточно всего лишь быть ребёнком и чтобы рядом находился понимающий  взрослый.</a:t>
            </a:r>
            <a:endParaRPr lang="ru-RU" sz="28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297" y="188640"/>
            <a:ext cx="8122096" cy="2764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085184"/>
            <a:ext cx="5200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EAEBDE">
                  <a:lumMod val="50000"/>
                </a:srgb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854739"/>
            <a:ext cx="7056784" cy="42484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rmAutofit fontScale="60000" lnSpcReduction="20000"/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ru-RU" sz="4400" i="1" dirty="0">
                <a:solidFill>
                  <a:srgbClr val="003300"/>
                </a:solidFill>
                <a:effectLst/>
                <a:latin typeface="Georgia" panose="02040502050405020303" pitchFamily="18" charset="0"/>
              </a:rPr>
              <a:t>Все дети, как известно, разные, и каждый дошкольник имеет право на </a:t>
            </a:r>
            <a:r>
              <a:rPr lang="ru-RU" sz="4400" i="1" u="sng" dirty="0">
                <a:solidFill>
                  <a:srgbClr val="990000"/>
                </a:solidFill>
                <a:effectLst/>
                <a:latin typeface="Georgia" panose="02040502050405020303" pitchFamily="18" charset="0"/>
              </a:rPr>
              <a:t>собственный путь развития</a:t>
            </a:r>
            <a:r>
              <a:rPr lang="ru-RU" sz="4400" i="1" dirty="0">
                <a:solidFill>
                  <a:srgbClr val="99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ru-RU" sz="4400" i="1" dirty="0">
                <a:solidFill>
                  <a:srgbClr val="003300"/>
                </a:solidFill>
                <a:effectLst/>
                <a:latin typeface="Georgia" panose="02040502050405020303" pitchFamily="18" charset="0"/>
              </a:rPr>
              <a:t>Поэтому в дошкольном учреждении должны быть созданы условия для воспитания и обучения детского коллектива в целом, а также каждому воспитаннику предоставлена возможность проявить </a:t>
            </a:r>
            <a:r>
              <a:rPr lang="ru-RU" sz="4400" i="1" u="sng" dirty="0">
                <a:solidFill>
                  <a:srgbClr val="990000"/>
                </a:solidFill>
                <a:effectLst/>
                <a:latin typeface="Georgia" panose="02040502050405020303" pitchFamily="18" charset="0"/>
              </a:rPr>
              <a:t>индивидуальность</a:t>
            </a:r>
            <a:r>
              <a:rPr lang="ru-RU" sz="4400" i="1" dirty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4400" i="1" dirty="0">
                <a:solidFill>
                  <a:srgbClr val="003300"/>
                </a:solidFill>
                <a:effectLst/>
                <a:latin typeface="Georgia" panose="02040502050405020303" pitchFamily="18" charset="0"/>
              </a:rPr>
              <a:t>и творчество.</a:t>
            </a:r>
            <a:endParaRPr lang="ru-RU" sz="4400" dirty="0">
              <a:solidFill>
                <a:srgbClr val="0033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39719" y="4808148"/>
            <a:ext cx="6073740" cy="88024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AAC8AD"/>
              </a:buClr>
            </a:pPr>
            <a:r>
              <a:rPr lang="ru-RU" sz="1600" b="1" dirty="0" smtClean="0">
                <a:solidFill>
                  <a:srgbClr val="003300"/>
                </a:solidFill>
                <a:latin typeface="Georgia" pitchFamily="18" charset="0"/>
              </a:rPr>
              <a:t>Журнал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AAC8AD"/>
              </a:buClr>
            </a:pPr>
            <a:r>
              <a:rPr lang="ru-RU" sz="1600" b="1" dirty="0" smtClean="0">
                <a:solidFill>
                  <a:srgbClr val="003300"/>
                </a:solidFill>
                <a:latin typeface="Georgia" pitchFamily="18" charset="0"/>
              </a:rPr>
              <a:t>«Справочник старшего воспитателя дошкольного учреждения»  № 2, 2011г. </a:t>
            </a:r>
            <a:endParaRPr lang="ru-RU" sz="1600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9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844824"/>
            <a:ext cx="8208912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45720" fontAlgn="auto">
              <a:spcBef>
                <a:spcPct val="20000"/>
              </a:spcBef>
              <a:spcAft>
                <a:spcPts val="0"/>
              </a:spcAft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676A55">
                    <a:lumMod val="75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676A55">
                    <a:lumMod val="75000"/>
                  </a:srgbClr>
                </a:solidFill>
              </a:rPr>
            </a:br>
            <a:r>
              <a:rPr lang="ru-RU" sz="147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Спасибо за внимание!</a:t>
            </a:r>
            <a:r>
              <a:rPr lang="ru-RU" sz="14700" dirty="0" smtClean="0">
                <a:solidFill>
                  <a:srgbClr val="003300"/>
                </a:solidFill>
                <a:latin typeface="Georgia" panose="02040502050405020303" pitchFamily="18" charset="0"/>
              </a:rPr>
              <a:t/>
            </a:r>
            <a:br>
              <a:rPr lang="ru-RU" sz="14700" dirty="0" smtClean="0">
                <a:solidFill>
                  <a:srgbClr val="003300"/>
                </a:solidFill>
                <a:latin typeface="Georgia" panose="02040502050405020303" pitchFamily="18" charset="0"/>
              </a:rPr>
            </a:br>
            <a:endParaRPr lang="ru-RU" sz="14700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6630"/>
            <a:ext cx="60486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Каждый ребёнок неповторим.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085" y="692696"/>
            <a:ext cx="879440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У каждого ребенка свои  </a:t>
            </a:r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особенности нервной системы и психофизического развития. </a:t>
            </a:r>
            <a:endParaRPr lang="ru-RU" sz="20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Индивидуальные </a:t>
            </a:r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особенности ребёнка влияют на усвоение им умений и навыков, на отношение к окружающим.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200" y="2276872"/>
            <a:ext cx="88202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Наблюдение за ребёнком в повседневной жизни, анализ его поведения и деятельности, беседы с родителями позволяют воспитателю спланировать задачи, методы, содержание индивидуального развития ребенка.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086" y="3933056"/>
            <a:ext cx="879440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В особенно пристальном внимании нуждаются дети, не посещающие регулярно детский сад по болезни или другим причинам, дети «ослаблены» имеющие низкую работоспособность на занятии, застенчивые, медлительные, заторможенные и педагогически запущенные.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531" y="5877272"/>
            <a:ext cx="87129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Georgia" panose="02040502050405020303" pitchFamily="18" charset="0"/>
              </a:rPr>
              <a:t>Выстраивая индивидуальную траекторию развития , педагог учитывает  психические и индивидуальные особенности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23905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416" y="4437112"/>
            <a:ext cx="8884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Индивидуализация </a:t>
            </a:r>
            <a:r>
              <a:rPr lang="ru-RU" sz="2000" b="1" i="1" u="sng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обучения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, воспитания и коррекции направлена, прежде всего, на </a:t>
            </a:r>
            <a:r>
              <a:rPr lang="ru-RU" sz="2000" b="1" i="1" u="sng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преодоление несоответствия между уровнем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, который задают образовательные программы, и </a:t>
            </a:r>
            <a:r>
              <a:rPr lang="ru-RU" sz="2000" b="1" i="1" u="sng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реальными возможностями каждого воспитанника. </a:t>
            </a:r>
            <a:br>
              <a:rPr lang="ru-RU" sz="2000" b="1" i="1" u="sng" dirty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</a:br>
            <a:endParaRPr lang="ru-RU" sz="2000" b="1" i="1" u="sng" dirty="0">
              <a:solidFill>
                <a:srgbClr val="00330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88640"/>
            <a:ext cx="88129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Georgia" panose="02040502050405020303" pitchFamily="18" charset="0"/>
              </a:rPr>
              <a:t>Процесс обучения  и воспитания  В ДОО в основном, ориентируется на </a:t>
            </a:r>
            <a:r>
              <a:rPr lang="ru-RU" b="1" i="1" u="sng" dirty="0">
                <a:solidFill>
                  <a:srgbClr val="003300"/>
                </a:solidFill>
                <a:latin typeface="Georgia" panose="02040502050405020303" pitchFamily="18" charset="0"/>
              </a:rPr>
              <a:t>средний уровень </a:t>
            </a:r>
            <a:r>
              <a:rPr lang="ru-RU" b="1" dirty="0">
                <a:solidFill>
                  <a:srgbClr val="003300"/>
                </a:solidFill>
                <a:latin typeface="Georgia" panose="02040502050405020303" pitchFamily="18" charset="0"/>
              </a:rPr>
              <a:t>развития ребенка, поэтому не каждый воспитанник может в полной мере реализовать свои </a:t>
            </a:r>
            <a:r>
              <a:rPr lang="ru-RU" b="1" i="1" u="sng" dirty="0">
                <a:solidFill>
                  <a:srgbClr val="003300"/>
                </a:solidFill>
                <a:latin typeface="Georgia" panose="02040502050405020303" pitchFamily="18" charset="0"/>
              </a:rPr>
              <a:t>потенциальные возможности.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6409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В связи с этим  перед воспитателями, логопедами  психологами дошкольной образовательной организации стоит задача по </a:t>
            </a:r>
            <a:r>
              <a:rPr lang="ru-RU" b="1" i="1" u="sng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созданию оптимальных условий </a:t>
            </a: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для реализации </a:t>
            </a:r>
            <a:r>
              <a:rPr lang="ru-RU" b="1" u="sng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потенциальных возможностей каждого воспитанника. </a:t>
            </a:r>
            <a:endParaRPr lang="ru-RU" u="sng" dirty="0" smtClean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861" y="2828836"/>
            <a:ext cx="8559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  <a:cs typeface="+mn-cs"/>
              </a:rPr>
              <a:t>Одним из решений в данной ситуации является составление и реализация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990000"/>
                </a:solidFill>
                <a:latin typeface="Georgia" panose="02040502050405020303" pitchFamily="18" charset="0"/>
                <a:cs typeface="+mn-cs"/>
              </a:rPr>
              <a:t>индивидуального образовательного маршрута</a:t>
            </a:r>
            <a:endParaRPr lang="ru-RU" sz="2400" b="1" i="1" dirty="0">
              <a:solidFill>
                <a:srgbClr val="990000"/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</a:rPr>
              <a:t>Что такое</a:t>
            </a:r>
            <a:b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</a:rPr>
              <a:t> </a:t>
            </a:r>
            <a:r>
              <a:rPr lang="ru-RU" sz="2400" u="sng" dirty="0" smtClean="0">
                <a:solidFill>
                  <a:srgbClr val="006600"/>
                </a:solidFill>
                <a:latin typeface="Georgia" panose="02040502050405020303" pitchFamily="18" charset="0"/>
              </a:rPr>
              <a:t>Индивидуальный образовательный маршрут? </a:t>
            </a:r>
            <a:endParaRPr lang="ru-RU" sz="2400" u="sng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584" y="1124743"/>
            <a:ext cx="876790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ИОМ - 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это персональный путь реализации 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личностного 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потенциала ребенка (воспитанника) в образовании и обучении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:</a:t>
            </a:r>
            <a:endParaRPr lang="ru-RU" sz="2400" b="1" i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52825" y="2356717"/>
            <a:ext cx="6984776" cy="1033272"/>
          </a:xfrm>
          <a:prstGeom prst="horizontalScroll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Интеллектуального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52825" y="3315025"/>
            <a:ext cx="6984776" cy="1033272"/>
          </a:xfrm>
          <a:prstGeom prst="horizontalScroll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Эмоционально-волевого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60636" y="4282081"/>
            <a:ext cx="6984776" cy="1033272"/>
          </a:xfrm>
          <a:prstGeom prst="horizontalScroll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Деятельностного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52825" y="5315353"/>
            <a:ext cx="6984776" cy="1033272"/>
          </a:xfrm>
          <a:prstGeom prst="horizontalScroll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Нравственно-духовного</a:t>
            </a:r>
            <a:endParaRPr lang="ru-RU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Для чего необходим</a:t>
            </a:r>
            <a:br>
              <a:rPr lang="ru-RU" sz="2800" dirty="0" smtClean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 Индивидуальный маршрут дошкольника? </a:t>
            </a:r>
            <a:endParaRPr lang="ru-RU" sz="2800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92" y="2276872"/>
            <a:ext cx="8208912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400" b="1" dirty="0">
                <a:solidFill>
                  <a:srgbClr val="003300"/>
                </a:solidFill>
                <a:latin typeface="Georgia" panose="02040502050405020303" pitchFamily="18" charset="0"/>
              </a:rPr>
              <a:t>в детском саду условий, способствующих 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позитивной </a:t>
            </a:r>
            <a:r>
              <a:rPr lang="ru-RU" sz="2400" b="1" dirty="0">
                <a:solidFill>
                  <a:srgbClr val="990000"/>
                </a:solidFill>
                <a:latin typeface="Georgia" panose="02040502050405020303" pitchFamily="18" charset="0"/>
              </a:rPr>
              <a:t>социализации </a:t>
            </a:r>
            <a:r>
              <a:rPr 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дошкольников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990000"/>
                </a:solidFill>
                <a:latin typeface="Georgia" panose="02040502050405020303" pitchFamily="18" charset="0"/>
              </a:rPr>
              <a:t>с</a:t>
            </a:r>
            <a:r>
              <a:rPr 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оциально личностному развитию, 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которое неразрывно связано с общими процессами </a:t>
            </a:r>
            <a:r>
              <a:rPr lang="ru-RU" sz="2400" b="1" i="1" u="sng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интеллектуального, эмоционального, этетического, физического 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 других видов развития личности.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75608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Georgia" panose="02040502050405020303" pitchFamily="18" charset="0"/>
              </a:rPr>
              <a:t>Основная цель создания индивидуального образовательного маршрута (ИОМ</a:t>
            </a:r>
            <a:r>
              <a:rPr lang="ru-RU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)</a:t>
            </a:r>
            <a:endParaRPr lang="ru-RU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3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8784976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организация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движения (развитие общей и мелкой моторики);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развитие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навыков (культурно-гигиенических и  </a:t>
            </a: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социально-коммуникативных);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формирование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деятельности ребенка (манипулятивной, сенсорно-перцептивной, предметно-практической, игровой, продуктивных видов - лепки, аппликации, рисования);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развитие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речи (формирование чувственной основы речи, сенсомоторного механизма, речевых функций);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формирование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представлений об окружающем (предметном мире и социальных отношениях);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• формирование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представлений о пространстве, времени и количестве.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79208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Исходя из Основной Общеобразовательной программы ДО,  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и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ндивидуальный </a:t>
            </a:r>
            <a:r>
              <a:rPr lang="ru-RU" sz="2400" b="1" i="1" dirty="0">
                <a:solidFill>
                  <a:srgbClr val="003300"/>
                </a:solidFill>
                <a:latin typeface="Georgia" panose="02040502050405020303" pitchFamily="18" charset="0"/>
              </a:rPr>
              <a:t>образовательный </a:t>
            </a:r>
            <a:r>
              <a:rPr lang="ru-RU" sz="24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маршрут может включать в себя следующие направления: </a:t>
            </a:r>
            <a:endParaRPr lang="ru-RU" sz="2400" i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85860"/>
            <a:ext cx="8784976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1 </a:t>
            </a:r>
            <a:r>
              <a:rPr lang="ru-RU" sz="2000" b="1" i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этап. Выбор: 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Коллегиальное решение для работы по построению индивидуального маршрута развития;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2 этап. Наблюдение: 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Наблюдение за ребенком в организованной взрослым деятельности;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Наблюдение за ребенком в свободной деятельности;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Беседа о склонностях и предпочтениях ребенка с педагогами;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Беседа о склонностях и предпочтениях ребенка с родителями;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3 этап. Диагностика:</a:t>
            </a: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• </a:t>
            </a: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Определение «проблемных» и «успешных» зон развития (углубленное диагностическое обследование)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Построение маршрута с ориентированием на зону ближайшего развития ребенка</a:t>
            </a:r>
            <a:b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Georgia" panose="02040502050405020303" pitchFamily="18" charset="0"/>
              </a:rPr>
              <a:t>• Подбор методик, определение методов и приемов </a:t>
            </a:r>
            <a:r>
              <a:rPr lang="ru-RU" sz="20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работы</a:t>
            </a:r>
            <a:endParaRPr lang="ru-RU" sz="20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8"/>
            <a:ext cx="87868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Особенности работы воспитателя по созданию индивидуального маршрута ребенка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6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28680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4 этап. Работа: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Подбор индивидуальных заданий</a:t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Связь с родителями и педагогами</a:t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Домашние задания</a:t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Корректировка задач, методов работы с ребенком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E8B7B7">
                    <a:lumMod val="50000"/>
                  </a:srgbClr>
                </a:solidFill>
                <a:latin typeface="Georgia" pitchFamily="18" charset="0"/>
              </a:rPr>
              <a:t>5 этап. Контроль: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Итоговая диагностика</a:t>
            </a:r>
            <a:b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• Представление работ ребенка на мероприятиях ДОО</a:t>
            </a:r>
            <a:endParaRPr lang="ru-RU" sz="2000" b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0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0">
  <a:themeElements>
    <a:clrScheme name="238TGp_spraut_light _v2 1">
      <a:dk1>
        <a:srgbClr val="000000"/>
      </a:dk1>
      <a:lt1>
        <a:srgbClr val="FFFFFF"/>
      </a:lt1>
      <a:dk2>
        <a:srgbClr val="1367BB"/>
      </a:dk2>
      <a:lt2>
        <a:srgbClr val="C0C0C0"/>
      </a:lt2>
      <a:accent1>
        <a:srgbClr val="009999"/>
      </a:accent1>
      <a:accent2>
        <a:srgbClr val="E06918"/>
      </a:accent2>
      <a:accent3>
        <a:srgbClr val="FFFFFF"/>
      </a:accent3>
      <a:accent4>
        <a:srgbClr val="000000"/>
      </a:accent4>
      <a:accent5>
        <a:srgbClr val="AACACA"/>
      </a:accent5>
      <a:accent6>
        <a:srgbClr val="CB5E15"/>
      </a:accent6>
      <a:hlink>
        <a:srgbClr val="4CC737"/>
      </a:hlink>
      <a:folHlink>
        <a:srgbClr val="90A8B0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</TotalTime>
  <Words>1145</Words>
  <Application>Microsoft Office PowerPoint</Application>
  <PresentationFormat>Экран (4:3)</PresentationFormat>
  <Paragraphs>102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Tw Cen MT</vt:lpstr>
      <vt:lpstr>Verdana</vt:lpstr>
      <vt:lpstr>Wingdings</vt:lpstr>
      <vt:lpstr>Тема Office</vt:lpstr>
      <vt:lpstr>Тема20</vt:lpstr>
      <vt:lpstr>Паркет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 Индивидуальный образовательный маршрут? </vt:lpstr>
      <vt:lpstr>Для чего необходим  Индивидуальный маршрут дошкольника?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ds7</cp:lastModifiedBy>
  <cp:revision>656</cp:revision>
  <dcterms:created xsi:type="dcterms:W3CDTF">2013-09-03T10:23:08Z</dcterms:created>
  <dcterms:modified xsi:type="dcterms:W3CDTF">2017-04-21T12:17:57Z</dcterms:modified>
</cp:coreProperties>
</file>