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68" r:id="rId2"/>
    <p:sldId id="257" r:id="rId3"/>
    <p:sldId id="270" r:id="rId4"/>
    <p:sldId id="259" r:id="rId5"/>
    <p:sldId id="261" r:id="rId6"/>
    <p:sldId id="262" r:id="rId7"/>
    <p:sldId id="271" r:id="rId8"/>
    <p:sldId id="272" r:id="rId9"/>
    <p:sldId id="263" r:id="rId10"/>
    <p:sldId id="273" r:id="rId11"/>
    <p:sldId id="274" r:id="rId12"/>
    <p:sldId id="275" r:id="rId13"/>
    <p:sldId id="264" r:id="rId14"/>
    <p:sldId id="266" r:id="rId15"/>
    <p:sldId id="269"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41" autoAdjust="0"/>
  </p:normalViewPr>
  <p:slideViewPr>
    <p:cSldViewPr>
      <p:cViewPr>
        <p:scale>
          <a:sx n="71" d="100"/>
          <a:sy n="71" d="100"/>
        </p:scale>
        <p:origin x="-134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B7B8C-9C9F-4C89-987F-9D6E54FB927A}" type="datetimeFigureOut">
              <a:rPr lang="ru-RU" smtClean="0"/>
              <a:pPr/>
              <a:t>17.01.2019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37FD7-5862-4DB2-950B-93C5E729791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4837FD7-5862-4DB2-950B-93C5E729791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1/17/2019</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1/17/2019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1/17/2019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1/17/2019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1/17/2019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1/17/2019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1/17/2019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1/17/2019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1/17/2019</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33400" y="5615717"/>
            <a:ext cx="7086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Подготовили</a:t>
            </a:r>
            <a:r>
              <a:rPr kumimoji="0" lang="ru-RU" sz="20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воспитатели</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2000" i="1" dirty="0" smtClean="0">
                <a:solidFill>
                  <a:srgbClr val="000000"/>
                </a:solidFill>
                <a:latin typeface="Times New Roman" pitchFamily="18" charset="0"/>
                <a:ea typeface="Times New Roman" pitchFamily="18" charset="0"/>
                <a:cs typeface="Times New Roman" pitchFamily="18" charset="0"/>
              </a:rPr>
              <a:t>Фомичева Ю.В</a:t>
            </a:r>
            <a:r>
              <a:rPr lang="ru-RU" sz="2000" i="1" dirty="0" smtClean="0">
                <a:solidFill>
                  <a:srgbClr val="000000"/>
                </a:solidFill>
                <a:latin typeface="Times New Roman" pitchFamily="18" charset="0"/>
                <a:ea typeface="Times New Roman" pitchFamily="18" charset="0"/>
                <a:cs typeface="Times New Roman" pitchFamily="18" charset="0"/>
              </a:rPr>
              <a:t>.  Ковалева О.Г.</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 </a:t>
            </a:r>
            <a:r>
              <a:rPr lang="ru-RU" sz="2000" i="1" dirty="0" smtClean="0">
                <a:solidFill>
                  <a:srgbClr val="000000"/>
                </a:solidFill>
                <a:latin typeface="Times New Roman" pitchFamily="18" charset="0"/>
                <a:ea typeface="Times New Roman" pitchFamily="18" charset="0"/>
                <a:cs typeface="Times New Roman" pitchFamily="18" charset="0"/>
              </a:rPr>
              <a:t>Весьегонск</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МДОУ</a:t>
            </a:r>
            <a:r>
              <a:rPr kumimoji="0" lang="ru-RU" sz="20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д</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етский сад №</a:t>
            </a:r>
            <a:r>
              <a:rPr lang="ru-RU" sz="2000" i="1" dirty="0" smtClean="0">
                <a:solidFill>
                  <a:srgbClr val="000000"/>
                </a:solidFill>
                <a:latin typeface="Times New Roman" pitchFamily="18" charset="0"/>
                <a:ea typeface="Times New Roman" pitchFamily="18" charset="0"/>
                <a:cs typeface="Times New Roman" pitchFamily="18" charset="0"/>
              </a:rPr>
              <a:t> 7</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228600" y="609600"/>
            <a:ext cx="84582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solidFill>
                  <a:schemeClr val="bg2">
                    <a:lumMod val="25000"/>
                  </a:schemeClr>
                </a:solidFill>
                <a:effectLst>
                  <a:outerShdw blurRad="50800" dist="39000" dir="5460000" algn="tl">
                    <a:srgbClr val="000000">
                      <a:alpha val="38000"/>
                    </a:srgbClr>
                  </a:outerShdw>
                </a:effectLst>
                <a:latin typeface="Times New Roman" pitchFamily="18" charset="0"/>
                <a:cs typeface="Times New Roman" pitchFamily="18" charset="0"/>
              </a:rPr>
              <a:t>Организация спортивных</a:t>
            </a:r>
          </a:p>
          <a:p>
            <a:pPr algn="ctr"/>
            <a:r>
              <a:rPr lang="ru-RU" sz="4400" b="1" cap="none" spc="0" dirty="0" smtClean="0">
                <a:ln w="11430"/>
                <a:solidFill>
                  <a:schemeClr val="bg2">
                    <a:lumMod val="25000"/>
                  </a:schemeClr>
                </a:solidFill>
                <a:effectLst>
                  <a:outerShdw blurRad="50800" dist="39000" dir="5460000" algn="tl">
                    <a:srgbClr val="000000">
                      <a:alpha val="38000"/>
                    </a:srgbClr>
                  </a:outerShdw>
                </a:effectLst>
                <a:latin typeface="Times New Roman" pitchFamily="18" charset="0"/>
                <a:cs typeface="Times New Roman" pitchFamily="18" charset="0"/>
              </a:rPr>
              <a:t> досугов и праздников в ДОУ</a:t>
            </a:r>
            <a:endParaRPr lang="ru-RU" sz="4400" b="1" cap="none" spc="0" dirty="0">
              <a:ln w="11430"/>
              <a:solidFill>
                <a:schemeClr val="bg2">
                  <a:lumMod val="25000"/>
                </a:schemeClr>
              </a:solidFill>
              <a:effectLst>
                <a:outerShdw blurRad="50800" dist="39000" dir="5460000" algn="tl">
                  <a:srgbClr val="000000">
                    <a:alpha val="38000"/>
                  </a:srgbClr>
                </a:outerShdw>
              </a:effectLst>
            </a:endParaRPr>
          </a:p>
        </p:txBody>
      </p:sp>
      <p:pic>
        <p:nvPicPr>
          <p:cNvPr id="4" name="Рисунок 3" descr="D:\фото физ\SAM_5287.JPG"/>
          <p:cNvPicPr/>
          <p:nvPr/>
        </p:nvPicPr>
        <p:blipFill>
          <a:blip r:embed="rId3" cstate="print"/>
          <a:srcRect/>
          <a:stretch>
            <a:fillRect/>
          </a:stretch>
        </p:blipFill>
        <p:spPr bwMode="auto">
          <a:xfrm>
            <a:off x="1447799" y="1905000"/>
            <a:ext cx="5562601"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304800"/>
            <a:ext cx="8534400" cy="861774"/>
          </a:xfrm>
          <a:prstGeom prst="rect">
            <a:avLst/>
          </a:prstGeom>
        </p:spPr>
        <p:txBody>
          <a:bodyPr wrap="square">
            <a:spAutoFit/>
          </a:bodyPr>
          <a:lstStyle/>
          <a:p>
            <a:r>
              <a:rPr lang="ru-RU" dirty="0" smtClean="0"/>
              <a:t> 	</a:t>
            </a:r>
            <a:r>
              <a:rPr lang="ru-RU" sz="1600" dirty="0" smtClean="0">
                <a:latin typeface="Times New Roman" pitchFamily="18" charset="0"/>
                <a:cs typeface="Times New Roman" pitchFamily="18" charset="0"/>
              </a:rPr>
              <a:t>Весной пробуждается вся природа. Первым весенним дням радуются не только дети, но и взрослые. Весной и летом надо как можно больше времени проводить на воздухе. Проводы масленицы одно из любимых развлечений.</a:t>
            </a:r>
            <a:endParaRPr lang="ru-RU" sz="1600" dirty="0">
              <a:latin typeface="Times New Roman" pitchFamily="18" charset="0"/>
              <a:cs typeface="Times New Roman" pitchFamily="18" charset="0"/>
            </a:endParaRPr>
          </a:p>
        </p:txBody>
      </p:sp>
      <p:pic>
        <p:nvPicPr>
          <p:cNvPr id="3" name="Рисунок 2" descr="C:\Users\user\Desktop\флешка кот\олина фл\флешка 2015год\садик( фото)\SAM_2583.JPG"/>
          <p:cNvPicPr/>
          <p:nvPr/>
        </p:nvPicPr>
        <p:blipFill>
          <a:blip r:embed="rId2" cstate="print"/>
          <a:srcRect/>
          <a:stretch>
            <a:fillRect/>
          </a:stretch>
        </p:blipFill>
        <p:spPr bwMode="auto">
          <a:xfrm>
            <a:off x="762000" y="1447800"/>
            <a:ext cx="3657600" cy="4648199"/>
          </a:xfrm>
          <a:prstGeom prst="rect">
            <a:avLst/>
          </a:prstGeom>
          <a:noFill/>
          <a:ln w="9525">
            <a:noFill/>
            <a:miter lim="800000"/>
            <a:headEnd/>
            <a:tailEnd/>
          </a:ln>
        </p:spPr>
      </p:pic>
      <p:pic>
        <p:nvPicPr>
          <p:cNvPr id="4" name="Рисунок 3" descr="C:\Users\user\Desktop\флешка кот\олина фл\флешка 2015год\садик( фото)\SAM_2601.JPG"/>
          <p:cNvPicPr/>
          <p:nvPr/>
        </p:nvPicPr>
        <p:blipFill>
          <a:blip r:embed="rId3" cstate="print"/>
          <a:srcRect/>
          <a:stretch>
            <a:fillRect/>
          </a:stretch>
        </p:blipFill>
        <p:spPr bwMode="auto">
          <a:xfrm>
            <a:off x="4724400" y="1447800"/>
            <a:ext cx="3886200" cy="4648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81000" y="685800"/>
            <a:ext cx="8534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Летом дети любят играть на лугу в различные игры с мячом. На мягкой траве хорошо бегать босиком, кувыркаться, прыгать.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Следует также организовывать игры с водой, которая привлекает ребёнка, а при совместных развлечениях, в которых участвуют родители, можно использовать бассейн, реку или озеро.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E:\Фото дет.сад\SAM_5650.JPG"/>
          <p:cNvPicPr/>
          <p:nvPr/>
        </p:nvPicPr>
        <p:blipFill>
          <a:blip r:embed="rId2" cstate="print"/>
          <a:srcRect/>
          <a:stretch>
            <a:fillRect/>
          </a:stretch>
        </p:blipFill>
        <p:spPr bwMode="auto">
          <a:xfrm>
            <a:off x="457200" y="2895600"/>
            <a:ext cx="3581400" cy="3352800"/>
          </a:xfrm>
          <a:prstGeom prst="rect">
            <a:avLst/>
          </a:prstGeom>
          <a:noFill/>
          <a:ln w="9525">
            <a:noFill/>
            <a:miter lim="800000"/>
            <a:headEnd/>
            <a:tailEnd/>
          </a:ln>
        </p:spPr>
      </p:pic>
      <p:pic>
        <p:nvPicPr>
          <p:cNvPr id="4" name="Рисунок 3" descr="E:\Фото дет.сад\SAM_5652.JPG"/>
          <p:cNvPicPr/>
          <p:nvPr/>
        </p:nvPicPr>
        <p:blipFill>
          <a:blip r:embed="rId3" cstate="print"/>
          <a:srcRect/>
          <a:stretch>
            <a:fillRect/>
          </a:stretch>
        </p:blipFill>
        <p:spPr bwMode="auto">
          <a:xfrm>
            <a:off x="4495800" y="2819400"/>
            <a:ext cx="3597347" cy="345890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762000" y="471845"/>
            <a:ext cx="8077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Осень — самая удивительная пора года. Как правило, погода в начале осени теплая и сухая, а солнце еще ласково греет, поэтому многие спортивные развлечения и праздники целесообразно проводить на ули­це. Это позволит детям насладиться последними погожими деньками перед короткими зимними днями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E:\Фото дет.сад\SAM_6382.JPG"/>
          <p:cNvPicPr/>
          <p:nvPr/>
        </p:nvPicPr>
        <p:blipFill>
          <a:blip r:embed="rId2" cstate="print"/>
          <a:srcRect/>
          <a:stretch>
            <a:fillRect/>
          </a:stretch>
        </p:blipFill>
        <p:spPr bwMode="auto">
          <a:xfrm>
            <a:off x="457200" y="2819400"/>
            <a:ext cx="3810000" cy="3810000"/>
          </a:xfrm>
          <a:prstGeom prst="rect">
            <a:avLst/>
          </a:prstGeom>
          <a:noFill/>
          <a:ln w="9525">
            <a:noFill/>
            <a:miter lim="800000"/>
            <a:headEnd/>
            <a:tailEnd/>
          </a:ln>
        </p:spPr>
      </p:pic>
      <p:pic>
        <p:nvPicPr>
          <p:cNvPr id="4" name="Рисунок 3" descr="G:\DCIM\Camera\IMG_20180907_113156.jpg"/>
          <p:cNvPicPr/>
          <p:nvPr/>
        </p:nvPicPr>
        <p:blipFill>
          <a:blip r:embed="rId3" cstate="print"/>
          <a:srcRect/>
          <a:stretch>
            <a:fillRect/>
          </a:stretch>
        </p:blipFill>
        <p:spPr bwMode="auto">
          <a:xfrm>
            <a:off x="4724400" y="2819400"/>
            <a:ext cx="4114800" cy="384086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 y="457200"/>
            <a:ext cx="8610600" cy="1354217"/>
          </a:xfrm>
          <a:prstGeom prst="rect">
            <a:avLst/>
          </a:prstGeom>
        </p:spPr>
        <p:txBody>
          <a:bodyPr wrap="square">
            <a:spAutoFit/>
          </a:bodyPr>
          <a:lstStyle/>
          <a:p>
            <a:pPr lvl="0" algn="ctr"/>
            <a:r>
              <a:rPr lang="ru-RU" b="1" i="1" dirty="0" smtClean="0">
                <a:solidFill>
                  <a:schemeClr val="accent5">
                    <a:lumMod val="50000"/>
                  </a:schemeClr>
                </a:solidFill>
                <a:latin typeface="Times New Roman" pitchFamily="18" charset="0"/>
                <a:ea typeface="Times New Roman" pitchFamily="18" charset="0"/>
                <a:cs typeface="Times New Roman" pitchFamily="18" charset="0"/>
              </a:rPr>
              <a:t>Физкультурные праздники, как активный отдых дошкольников</a:t>
            </a:r>
            <a:endParaRPr lang="ru-RU" sz="2400" i="1" dirty="0" smtClean="0">
              <a:solidFill>
                <a:schemeClr val="accent5">
                  <a:lumMod val="50000"/>
                </a:schemeClr>
              </a:solidFill>
              <a:latin typeface="Times New Roman" pitchFamily="18" charset="0"/>
              <a:cs typeface="Times New Roman" pitchFamily="18" charset="0"/>
            </a:endParaRPr>
          </a:p>
          <a:p>
            <a:r>
              <a:rPr lang="ru-RU" sz="1600" dirty="0" smtClean="0">
                <a:latin typeface="Times New Roman" pitchFamily="18" charset="0"/>
                <a:cs typeface="Times New Roman" pitchFamily="18" charset="0"/>
              </a:rPr>
              <a:t>Физкультурные праздники – это массовые зрелищные мероприятия показательного и развлекательного характера, способствующие пропаганде физической культуры, совершенствованию движений, воспитывающие такие черты характера, как коллективизм, дисциплинированность, уважительное отношение к соперникам. </a:t>
            </a:r>
            <a:endParaRPr lang="ru-RU" sz="1600" dirty="0">
              <a:latin typeface="Times New Roman" pitchFamily="18" charset="0"/>
              <a:cs typeface="Times New Roman" pitchFamily="18" charset="0"/>
            </a:endParaRPr>
          </a:p>
        </p:txBody>
      </p:sp>
      <p:pic>
        <p:nvPicPr>
          <p:cNvPr id="6" name="Рисунок 5" descr="D:\фото физ\SAM_7547.JPG"/>
          <p:cNvPicPr/>
          <p:nvPr/>
        </p:nvPicPr>
        <p:blipFill>
          <a:blip r:embed="rId2" cstate="print"/>
          <a:srcRect/>
          <a:stretch>
            <a:fillRect/>
          </a:stretch>
        </p:blipFill>
        <p:spPr bwMode="auto">
          <a:xfrm>
            <a:off x="1066800" y="1752600"/>
            <a:ext cx="7086600" cy="4800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09600" y="228600"/>
            <a:ext cx="46757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Классификация физкультурных праздников</a:t>
            </a:r>
            <a:endParaRPr kumimoji="0" lang="ru-RU"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
        <p:nvSpPr>
          <p:cNvPr id="3" name="Прямоугольник 2"/>
          <p:cNvSpPr/>
          <p:nvPr/>
        </p:nvSpPr>
        <p:spPr>
          <a:xfrm>
            <a:off x="3581400" y="609600"/>
            <a:ext cx="5334000" cy="369332"/>
          </a:xfrm>
          <a:prstGeom prst="rect">
            <a:avLst/>
          </a:prstGeom>
        </p:spPr>
        <p:txBody>
          <a:bodyPr wrap="square">
            <a:spAutoFit/>
          </a:bodyPr>
          <a:lstStyle/>
          <a:p>
            <a:r>
              <a:rPr lang="ru-RU" dirty="0" smtClean="0">
                <a:latin typeface="Times New Roman" pitchFamily="18" charset="0"/>
                <a:cs typeface="Times New Roman" pitchFamily="18" charset="0"/>
              </a:rPr>
              <a:t>1. По доминирующей задаче </a:t>
            </a:r>
            <a:endParaRPr lang="ru-RU" dirty="0">
              <a:latin typeface="Times New Roman" pitchFamily="18" charset="0"/>
              <a:cs typeface="Times New Roman" pitchFamily="18" charset="0"/>
            </a:endParaRPr>
          </a:p>
        </p:txBody>
      </p:sp>
      <p:sp>
        <p:nvSpPr>
          <p:cNvPr id="23554" name="Rectangle 2"/>
          <p:cNvSpPr>
            <a:spLocks noChangeArrowheads="1"/>
          </p:cNvSpPr>
          <p:nvPr/>
        </p:nvSpPr>
        <p:spPr bwMode="auto">
          <a:xfrm>
            <a:off x="3581400" y="990601"/>
            <a:ext cx="5562600" cy="20871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2. По двигательному содержанию праздники делятся следующим образом:</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Комбинированный. </a:t>
            </a:r>
          </a:p>
          <a:p>
            <a:pPr lvl="0" eaLnBrk="0" fontAlgn="base" hangingPunct="0">
              <a:spcBef>
                <a:spcPct val="0"/>
              </a:spcBef>
              <a:spcAft>
                <a:spcPct val="0"/>
              </a:spcAft>
              <a:buFontTx/>
              <a:buChar char="-"/>
            </a:pPr>
            <a:r>
              <a:rPr lang="ru-RU" dirty="0" smtClean="0">
                <a:latin typeface="Times New Roman" pitchFamily="18" charset="0"/>
                <a:cs typeface="Times New Roman" pitchFamily="18" charset="0"/>
              </a:rPr>
              <a:t> На основе спортивных игр </a:t>
            </a:r>
          </a:p>
          <a:p>
            <a:pPr lvl="0" eaLnBrk="0" fontAlgn="base" hangingPunct="0">
              <a:spcBef>
                <a:spcPct val="0"/>
              </a:spcBef>
              <a:spcAft>
                <a:spcPct val="0"/>
              </a:spcAft>
              <a:buFontTx/>
              <a:buChar char="-"/>
            </a:pPr>
            <a:r>
              <a:rPr lang="ru-RU" dirty="0" smtClean="0">
                <a:latin typeface="Times New Roman" pitchFamily="18" charset="0"/>
                <a:cs typeface="Times New Roman" pitchFamily="18" charset="0"/>
              </a:rPr>
              <a:t> На основе спортивных упражнений.</a:t>
            </a:r>
          </a:p>
          <a:p>
            <a:pPr lvl="0" eaLnBrk="0" fontAlgn="base" hangingPunct="0">
              <a:spcBef>
                <a:spcPct val="0"/>
              </a:spcBef>
              <a:spcAft>
                <a:spcPct val="0"/>
              </a:spcAft>
              <a:buFontTx/>
              <a:buChar char="-"/>
            </a:pPr>
            <a:r>
              <a:rPr lang="ru-RU" dirty="0" smtClean="0">
                <a:latin typeface="Times New Roman" pitchFamily="18" charset="0"/>
                <a:cs typeface="Times New Roman" pitchFamily="18" charset="0"/>
              </a:rPr>
              <a:t> На основе подвижных игр</a:t>
            </a:r>
          </a:p>
          <a:p>
            <a:pPr lvl="0" eaLnBrk="0" fontAlgn="base" hangingPunct="0">
              <a:spcBef>
                <a:spcPct val="0"/>
              </a:spcBef>
              <a:spcAft>
                <a:spcPct val="0"/>
              </a:spcAft>
              <a:buFontTx/>
              <a:buChar char="-"/>
            </a:pPr>
            <a:r>
              <a:rPr lang="ru-RU" dirty="0" smtClean="0">
                <a:latin typeface="Times New Roman" pitchFamily="18" charset="0"/>
                <a:cs typeface="Times New Roman" pitchFamily="18" charset="0"/>
              </a:rPr>
              <a:t> Интегрированные</a:t>
            </a:r>
            <a:endParaRPr kumimoji="0" lang="ru-RU" b="0" i="0" u="none" strike="noStrike" cap="none" normalizeH="0" baseline="0" dirty="0" smtClean="0">
              <a:ln>
                <a:noFill/>
              </a:ln>
              <a:effectLst/>
              <a:latin typeface="Times New Roman" pitchFamily="18" charset="0"/>
              <a:cs typeface="Times New Roman" pitchFamily="18" charset="0"/>
            </a:endParaRPr>
          </a:p>
        </p:txBody>
      </p:sp>
      <p:sp>
        <p:nvSpPr>
          <p:cNvPr id="23555" name="Rectangle 3"/>
          <p:cNvSpPr>
            <a:spLocks noChangeArrowheads="1"/>
          </p:cNvSpPr>
          <p:nvPr/>
        </p:nvSpPr>
        <p:spPr bwMode="auto">
          <a:xfrm>
            <a:off x="3581400" y="3048000"/>
            <a:ext cx="5562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3. По методам проведения праздников выделяются следующие их разновидности:</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Игровые (проводятся с детьми всех возрастов).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Соревновательные (проводятся с детьми 5-7 лет).</a:t>
            </a:r>
          </a:p>
          <a:p>
            <a:pPr lvl="0" eaLnBrk="0" fontAlgn="base" hangingPunct="0">
              <a:spcBef>
                <a:spcPct val="0"/>
              </a:spcBef>
              <a:spcAft>
                <a:spcPct val="0"/>
              </a:spcAft>
            </a:pPr>
            <a:r>
              <a:rPr lang="ru-RU" dirty="0" smtClean="0">
                <a:latin typeface="Times New Roman" pitchFamily="18" charset="0"/>
                <a:cs typeface="Times New Roman" pitchFamily="18" charset="0"/>
              </a:rPr>
              <a:t>• Сюжетные. </a:t>
            </a:r>
          </a:p>
          <a:p>
            <a:pPr lvl="0" eaLnBrk="0" fontAlgn="base" hangingPunct="0">
              <a:spcBef>
                <a:spcPct val="0"/>
              </a:spcBef>
              <a:spcAft>
                <a:spcPct val="0"/>
              </a:spcAft>
            </a:pPr>
            <a:r>
              <a:rPr lang="ru-RU" dirty="0" smtClean="0">
                <a:latin typeface="Times New Roman" pitchFamily="18" charset="0"/>
                <a:cs typeface="Times New Roman" pitchFamily="18" charset="0"/>
              </a:rPr>
              <a:t>• Творческие. </a:t>
            </a:r>
          </a:p>
          <a:p>
            <a:pPr lvl="0" eaLnBrk="0" fontAlgn="base" hangingPunct="0">
              <a:spcBef>
                <a:spcPct val="0"/>
              </a:spcBef>
              <a:spcAft>
                <a:spcPct val="0"/>
              </a:spcAft>
            </a:pPr>
            <a:endParaRPr kumimoji="0" lang="ru-RU" sz="1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3581400" y="4724400"/>
            <a:ext cx="4038600" cy="369332"/>
          </a:xfrm>
          <a:prstGeom prst="rect">
            <a:avLst/>
          </a:prstGeom>
        </p:spPr>
        <p:txBody>
          <a:bodyPr wrap="square">
            <a:spAutoFit/>
          </a:bodyPr>
          <a:lstStyle/>
          <a:p>
            <a:r>
              <a:rPr lang="ru-RU" dirty="0" smtClean="0">
                <a:latin typeface="Times New Roman" pitchFamily="18" charset="0"/>
                <a:cs typeface="Times New Roman" pitchFamily="18" charset="0"/>
              </a:rPr>
              <a:t>4. По месту проведения </a:t>
            </a:r>
            <a:endParaRPr lang="ru-RU" dirty="0">
              <a:latin typeface="Times New Roman" pitchFamily="18" charset="0"/>
              <a:cs typeface="Times New Roman" pitchFamily="18" charset="0"/>
            </a:endParaRPr>
          </a:p>
        </p:txBody>
      </p:sp>
      <p:sp>
        <p:nvSpPr>
          <p:cNvPr id="9" name="Прямоугольник 8"/>
          <p:cNvSpPr/>
          <p:nvPr/>
        </p:nvSpPr>
        <p:spPr>
          <a:xfrm>
            <a:off x="3581400" y="5082062"/>
            <a:ext cx="4191000" cy="369332"/>
          </a:xfrm>
          <a:prstGeom prst="rect">
            <a:avLst/>
          </a:prstGeom>
        </p:spPr>
        <p:txBody>
          <a:bodyPr wrap="square">
            <a:spAutoFit/>
          </a:bodyPr>
          <a:lstStyle/>
          <a:p>
            <a:r>
              <a:rPr lang="ru-RU" dirty="0" smtClean="0">
                <a:latin typeface="Times New Roman" pitchFamily="18" charset="0"/>
                <a:cs typeface="Times New Roman" pitchFamily="18" charset="0"/>
              </a:rPr>
              <a:t>5.По составу детей</a:t>
            </a:r>
            <a:endParaRPr lang="ru-RU" dirty="0">
              <a:latin typeface="Times New Roman" pitchFamily="18" charset="0"/>
              <a:cs typeface="Times New Roman" pitchFamily="18" charset="0"/>
            </a:endParaRPr>
          </a:p>
        </p:txBody>
      </p:sp>
      <p:sp>
        <p:nvSpPr>
          <p:cNvPr id="10" name="Прямоугольник 9"/>
          <p:cNvSpPr/>
          <p:nvPr/>
        </p:nvSpPr>
        <p:spPr>
          <a:xfrm>
            <a:off x="3581400" y="5410201"/>
            <a:ext cx="5410200" cy="646331"/>
          </a:xfrm>
          <a:prstGeom prst="rect">
            <a:avLst/>
          </a:prstGeom>
        </p:spPr>
        <p:txBody>
          <a:bodyPr wrap="square">
            <a:spAutoFit/>
          </a:bodyPr>
          <a:lstStyle/>
          <a:p>
            <a:r>
              <a:rPr lang="ru-RU" dirty="0" smtClean="0">
                <a:latin typeface="Times New Roman" pitchFamily="18" charset="0"/>
                <a:cs typeface="Times New Roman" pitchFamily="18" charset="0"/>
              </a:rPr>
              <a:t>6. По характеру используемого оборудования, инвентаря, пособий</a:t>
            </a:r>
            <a:endParaRPr lang="ru-RU" dirty="0">
              <a:latin typeface="Times New Roman" pitchFamily="18" charset="0"/>
              <a:cs typeface="Times New Roman" pitchFamily="18" charset="0"/>
            </a:endParaRPr>
          </a:p>
        </p:txBody>
      </p:sp>
      <p:sp>
        <p:nvSpPr>
          <p:cNvPr id="11" name="Прямоугольник 10"/>
          <p:cNvSpPr/>
          <p:nvPr/>
        </p:nvSpPr>
        <p:spPr>
          <a:xfrm>
            <a:off x="3581400" y="6096000"/>
            <a:ext cx="4648200" cy="381000"/>
          </a:xfrm>
          <a:prstGeom prst="rect">
            <a:avLst/>
          </a:prstGeom>
        </p:spPr>
        <p:txBody>
          <a:bodyPr wrap="square">
            <a:spAutoFit/>
          </a:bodyPr>
          <a:lstStyle/>
          <a:p>
            <a:r>
              <a:rPr lang="ru-RU" dirty="0" smtClean="0">
                <a:latin typeface="Times New Roman" pitchFamily="18" charset="0"/>
                <a:cs typeface="Times New Roman" pitchFamily="18" charset="0"/>
              </a:rPr>
              <a:t>7. В зависимости от сезона</a:t>
            </a:r>
            <a:r>
              <a:rPr lang="ru-RU" dirty="0" smtClean="0"/>
              <a:t> </a:t>
            </a:r>
            <a:endParaRPr lang="ru-RU" dirty="0"/>
          </a:p>
        </p:txBody>
      </p:sp>
      <p:pic>
        <p:nvPicPr>
          <p:cNvPr id="12" name="Рисунок 11" descr="C:\Users\user\Desktop\флешка кот\олина фл\флешка 2015год\садик( фото)\SAM_5143.JPG"/>
          <p:cNvPicPr/>
          <p:nvPr/>
        </p:nvPicPr>
        <p:blipFill>
          <a:blip r:embed="rId2" cstate="print"/>
          <a:srcRect/>
          <a:stretch>
            <a:fillRect/>
          </a:stretch>
        </p:blipFill>
        <p:spPr bwMode="auto">
          <a:xfrm>
            <a:off x="152401" y="762000"/>
            <a:ext cx="3276600" cy="2895600"/>
          </a:xfrm>
          <a:prstGeom prst="rect">
            <a:avLst/>
          </a:prstGeom>
          <a:noFill/>
          <a:ln w="9525">
            <a:noFill/>
            <a:miter lim="800000"/>
            <a:headEnd/>
            <a:tailEnd/>
          </a:ln>
        </p:spPr>
      </p:pic>
      <p:pic>
        <p:nvPicPr>
          <p:cNvPr id="13" name="Рисунок 12" descr="C:\Users\user\Desktop\флешка кот\олина фл\флешка 2015год\садик( фото)\SAM_5454.JPG"/>
          <p:cNvPicPr/>
          <p:nvPr/>
        </p:nvPicPr>
        <p:blipFill>
          <a:blip r:embed="rId3" cstate="print"/>
          <a:srcRect/>
          <a:stretch>
            <a:fillRect/>
          </a:stretch>
        </p:blipFill>
        <p:spPr bwMode="auto">
          <a:xfrm>
            <a:off x="228600" y="3733800"/>
            <a:ext cx="3200400" cy="289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533400"/>
            <a:ext cx="8229600" cy="1938992"/>
          </a:xfrm>
          <a:prstGeom prst="rect">
            <a:avLst/>
          </a:prstGeom>
        </p:spPr>
        <p:txBody>
          <a:bodyPr wrap="square">
            <a:spAutoFit/>
          </a:bodyPr>
          <a:lstStyle/>
          <a:p>
            <a:pPr lvl="0" algn="ctr" eaLnBrk="0" fontAlgn="base" hangingPunct="0">
              <a:spcBef>
                <a:spcPct val="0"/>
              </a:spcBef>
              <a:spcAft>
                <a:spcPct val="0"/>
              </a:spcAft>
            </a:pPr>
            <a:r>
              <a:rPr lang="ru-RU" sz="4000" b="1" i="1" dirty="0" smtClean="0">
                <a:solidFill>
                  <a:schemeClr val="accent5">
                    <a:lumMod val="50000"/>
                  </a:schemeClr>
                </a:solidFill>
                <a:latin typeface="Times New Roman" pitchFamily="18" charset="0"/>
                <a:ea typeface="SimSun" pitchFamily="2" charset="-122"/>
                <a:cs typeface="Times New Roman" pitchFamily="18" charset="0"/>
              </a:rPr>
              <a:t>« Быстрого и ловкого болезнь не догонит» - так гласит народная мудрость.</a:t>
            </a:r>
            <a:endParaRPr lang="ru-RU" sz="4000" b="1" i="1" dirty="0" smtClean="0">
              <a:solidFill>
                <a:schemeClr val="accent5">
                  <a:lumMod val="50000"/>
                </a:schemeClr>
              </a:solidFill>
              <a:latin typeface="Times New Roman" pitchFamily="18" charset="0"/>
              <a:cs typeface="Times New Roman" pitchFamily="18" charset="0"/>
            </a:endParaRPr>
          </a:p>
        </p:txBody>
      </p:sp>
      <p:sp>
        <p:nvSpPr>
          <p:cNvPr id="5" name="Содержимое 3"/>
          <p:cNvSpPr txBox="1">
            <a:spLocks/>
          </p:cNvSpPr>
          <p:nvPr/>
        </p:nvSpPr>
        <p:spPr>
          <a:xfrm>
            <a:off x="533400" y="2514600"/>
            <a:ext cx="8229600" cy="3785652"/>
          </a:xfrm>
          <a:prstGeom prst="rect">
            <a:avLst/>
          </a:prstGeom>
        </p:spPr>
        <p:txBody>
          <a:bodyPr vert="horz" wrap="square" lIns="91440" tIns="45720" rIns="91440" bIns="45720" rtlCol="0">
            <a:spAutoFit/>
          </a:bodyPr>
          <a:lstStyle/>
          <a:p>
            <a:pPr marL="342900" marR="0" lvl="0" indent="-342900" algn="ctr" defTabSz="914400" rtl="0" eaLnBrk="0" fontAlgn="base" latinLnBrk="0" hangingPunct="0">
              <a:lnSpc>
                <a:spcPct val="100000"/>
              </a:lnSpc>
              <a:spcBef>
                <a:spcPct val="0"/>
              </a:spcBef>
              <a:spcAft>
                <a:spcPct val="0"/>
              </a:spcAft>
              <a:buClrTx/>
              <a:buSzTx/>
              <a:tabLst/>
              <a:defRPr/>
            </a:pPr>
            <a:r>
              <a:rPr kumimoji="0" lang="ru-RU" sz="8000" b="1" i="1" u="none" strike="noStrike" kern="1200" cap="none" spc="0" normalizeH="0" baseline="0" noProof="0" dirty="0" smtClean="0">
                <a:ln>
                  <a:noFill/>
                </a:ln>
                <a:solidFill>
                  <a:schemeClr val="accent5">
                    <a:lumMod val="50000"/>
                  </a:schemeClr>
                </a:solidFill>
                <a:effectLst/>
                <a:uLnTx/>
                <a:uFillTx/>
                <a:latin typeface="Times New Roman" pitchFamily="18" charset="0"/>
                <a:ea typeface="SimSun" pitchFamily="2" charset="-122"/>
                <a:cs typeface="Times New Roman" pitchFamily="18" charset="0"/>
              </a:rPr>
              <a:t>СПАСИБО </a:t>
            </a:r>
          </a:p>
          <a:p>
            <a:pPr marL="342900" marR="0" lvl="0" indent="-342900" algn="ctr" defTabSz="914400" rtl="0" eaLnBrk="0" fontAlgn="base" latinLnBrk="0" hangingPunct="0">
              <a:lnSpc>
                <a:spcPct val="100000"/>
              </a:lnSpc>
              <a:spcBef>
                <a:spcPct val="0"/>
              </a:spcBef>
              <a:spcAft>
                <a:spcPct val="0"/>
              </a:spcAft>
              <a:buClrTx/>
              <a:buSzTx/>
              <a:tabLst/>
              <a:defRPr/>
            </a:pPr>
            <a:r>
              <a:rPr kumimoji="0" lang="ru-RU" sz="8000" b="1" i="1" u="none" strike="noStrike" kern="1200" cap="none" spc="0" normalizeH="0" baseline="0" noProof="0" dirty="0" smtClean="0">
                <a:ln>
                  <a:noFill/>
                </a:ln>
                <a:solidFill>
                  <a:schemeClr val="accent5">
                    <a:lumMod val="50000"/>
                  </a:schemeClr>
                </a:solidFill>
                <a:effectLst/>
                <a:uLnTx/>
                <a:uFillTx/>
                <a:latin typeface="Times New Roman" pitchFamily="18" charset="0"/>
                <a:ea typeface="SimSun" pitchFamily="2" charset="-122"/>
                <a:cs typeface="Times New Roman" pitchFamily="18" charset="0"/>
              </a:rPr>
              <a:t>ЗА</a:t>
            </a:r>
          </a:p>
          <a:p>
            <a:pPr marL="342900" marR="0" lvl="0" indent="-342900" algn="ctr" defTabSz="914400" rtl="0" eaLnBrk="0" fontAlgn="base" latinLnBrk="0" hangingPunct="0">
              <a:lnSpc>
                <a:spcPct val="100000"/>
              </a:lnSpc>
              <a:spcBef>
                <a:spcPct val="0"/>
              </a:spcBef>
              <a:spcAft>
                <a:spcPct val="0"/>
              </a:spcAft>
              <a:buClrTx/>
              <a:buSzTx/>
              <a:tabLst/>
              <a:defRPr/>
            </a:pPr>
            <a:r>
              <a:rPr kumimoji="0" lang="ru-RU" sz="8000" b="1" i="1" u="none" strike="noStrike" kern="1200" cap="none" spc="0" normalizeH="0" baseline="0" noProof="0" dirty="0" smtClean="0">
                <a:ln>
                  <a:noFill/>
                </a:ln>
                <a:solidFill>
                  <a:schemeClr val="accent5">
                    <a:lumMod val="50000"/>
                  </a:schemeClr>
                </a:solidFill>
                <a:effectLst/>
                <a:uLnTx/>
                <a:uFillTx/>
                <a:latin typeface="Times New Roman" pitchFamily="18" charset="0"/>
                <a:ea typeface="SimSun" pitchFamily="2" charset="-122"/>
                <a:cs typeface="Times New Roman" pitchFamily="18" charset="0"/>
              </a:rPr>
              <a:t> ВНИМАНИЕ</a:t>
            </a:r>
            <a:endParaRPr kumimoji="0" lang="ru-RU" sz="8000" b="1" i="1"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57200" y="381000"/>
            <a:ext cx="82296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00"/>
              </a:solidFill>
              <a:effectLst/>
              <a:latin typeface="Times New Roman" pitchFamily="18" charset="0"/>
              <a:ea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ahoma" pitchFamily="34" charset="0"/>
                <a:cs typeface="Times New Roman" pitchFamily="18" charset="0"/>
              </a:rPr>
              <a:t>Введение</a:t>
            </a:r>
            <a:endParaRPr kumimoji="0" lang="ru-RU"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ahoma" pitchFamily="34" charset="0"/>
                <a:cs typeface="Times New Roman" pitchFamily="18" charset="0"/>
              </a:rPr>
              <a:t>	«Береги здоровье смолоду» - это девиз отражает необходимость укрепления здоровья ребёнка с первых дней его жизни. Растить здоровыми, сильными, эмоциональными - задачи каждого дошкольного учреждения.</a:t>
            </a:r>
            <a:endParaRPr kumimoji="0" lang="ru-RU"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p>
            <a:pPr algn="just">
              <a:buFont typeface="Arial" panose="020B0604020202020204" pitchFamily="34" charset="0"/>
              <a:buChar char="•"/>
              <a:defRPr/>
            </a:pPr>
            <a:r>
              <a:rPr kumimoji="0" lang="ru-RU" b="0" i="0" u="none" strike="noStrike" cap="none" normalizeH="0" baseline="0" dirty="0" smtClean="0">
                <a:ln>
                  <a:noFill/>
                </a:ln>
                <a:solidFill>
                  <a:srgbClr val="000000"/>
                </a:solidFill>
                <a:effectLst/>
                <a:latin typeface="Times New Roman" pitchFamily="18" charset="0"/>
                <a:ea typeface="Tahoma" pitchFamily="34" charset="0"/>
                <a:cs typeface="Times New Roman" pitchFamily="18" charset="0"/>
              </a:rPr>
              <a:t>	Невозможно представить себе жизнь ребенка в детском саду без веселых, интересных, увлекательных и шумных праздников и соревнований. Одни развивают сообразительность, другие - смекалку, третьи - воображение и творчество, но объединяет их общее - воспитание у ребенка потребности в движениях и эмоциональном восприятии жизни. Двигаясь, ребенок познает окружающий мир, учится любить его и целенаправленно действовать в нем, совершенствуя опыт организации игр, поскольку игра для дошкольника - это не просто воспоминание каких-то действиях, сюжетах, а творческая переработка имевших место впечатлений, комбинирование их и построение новой действительности, отвечающей запросам и впечатлениям ребёнка.</a:t>
            </a:r>
            <a:r>
              <a:rPr lang="ru-RU" dirty="0" smtClean="0">
                <a:latin typeface="Times New Roman" panose="02020603050405020304" pitchFamily="18" charset="0"/>
                <a:cs typeface="Times New Roman" panose="02020603050405020304" pitchFamily="18" charset="0"/>
              </a:rPr>
              <a:t> Растить детей здоровыми, эмоциональными, сильными — задача каждого дошкольного учреждения. </a:t>
            </a:r>
          </a:p>
          <a:p>
            <a:pPr algn="just">
              <a:defRPr/>
            </a:pPr>
            <a:r>
              <a:rPr lang="ru-RU" dirty="0" smtClean="0">
                <a:latin typeface="Times New Roman" panose="02020603050405020304" pitchFamily="18" charset="0"/>
                <a:cs typeface="Times New Roman" panose="02020603050405020304" pitchFamily="18" charset="0"/>
              </a:rPr>
              <a:t>Существуют разные формы организации физического воспитания и в системе физкультурно-оздоровительной работы дошкольного учреждения прочное место занимают: </a:t>
            </a:r>
          </a:p>
          <a:p>
            <a:pPr algn="just">
              <a:buFont typeface="Wingdings" panose="05000000000000000000" pitchFamily="2" charset="2"/>
              <a:buChar char="v"/>
              <a:defRPr/>
            </a:pPr>
            <a:r>
              <a:rPr lang="ru-RU" dirty="0" smtClean="0">
                <a:latin typeface="Times New Roman" panose="02020603050405020304" pitchFamily="18" charset="0"/>
                <a:cs typeface="Times New Roman" panose="02020603050405020304" pitchFamily="18" charset="0"/>
              </a:rPr>
              <a:t>физкультурный досуг; </a:t>
            </a:r>
          </a:p>
          <a:p>
            <a:pPr algn="just">
              <a:buFont typeface="Wingdings" panose="05000000000000000000" pitchFamily="2" charset="2"/>
              <a:buChar char="v"/>
              <a:defRPr/>
            </a:pPr>
            <a:r>
              <a:rPr lang="ru-RU" dirty="0" smtClean="0">
                <a:latin typeface="Times New Roman" panose="02020603050405020304" pitchFamily="18" charset="0"/>
                <a:cs typeface="Times New Roman" panose="02020603050405020304" pitchFamily="18" charset="0"/>
              </a:rPr>
              <a:t>физкультурные праздники.</a:t>
            </a:r>
          </a:p>
          <a:p>
            <a:pPr marL="0" marR="0" lvl="0" indent="0"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9600" y="381000"/>
            <a:ext cx="8077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ea typeface="Times New Roman" pitchFamily="18" charset="0"/>
                <a:cs typeface="Arial" pitchFamily="34" charset="0"/>
              </a:rPr>
              <a:t>	Одной из основных задач физического воспитания дошкольников является использование разнообразных форм работы с детьми, которые способствуют функциональному совершенствованию детского организма, повышению его работоспособности, делают его стойким и выносливым, обладающим высокими защитными способностями к неблагоприятным факторам внешней среды, т.е. создают условия для того, чтобы все дети росли здоровыми.</a:t>
            </a:r>
            <a:endParaRPr kumimoji="0" lang="ru-RU" sz="1600" b="0" i="0" u="none" strike="noStrike" cap="none" normalizeH="0" baseline="0" dirty="0" smtClean="0">
              <a:ln>
                <a:noFill/>
              </a:ln>
              <a:solidFill>
                <a:schemeClr val="tx1"/>
              </a:solidFill>
              <a:effectLst/>
              <a:cs typeface="Arial" pitchFamily="34" charset="0"/>
            </a:endParaRPr>
          </a:p>
        </p:txBody>
      </p:sp>
      <p:pic>
        <p:nvPicPr>
          <p:cNvPr id="7" name="Рисунок 6" descr="D:\фото физ\SAM_0625.JPG"/>
          <p:cNvPicPr/>
          <p:nvPr/>
        </p:nvPicPr>
        <p:blipFill>
          <a:blip r:embed="rId2" cstate="print"/>
          <a:srcRect/>
          <a:stretch>
            <a:fillRect/>
          </a:stretch>
        </p:blipFill>
        <p:spPr bwMode="auto">
          <a:xfrm>
            <a:off x="533400" y="2209800"/>
            <a:ext cx="4114800" cy="3581400"/>
          </a:xfrm>
          <a:prstGeom prst="rect">
            <a:avLst/>
          </a:prstGeom>
          <a:noFill/>
          <a:ln w="9525">
            <a:noFill/>
            <a:miter lim="800000"/>
            <a:headEnd/>
            <a:tailEnd/>
          </a:ln>
        </p:spPr>
      </p:pic>
      <p:pic>
        <p:nvPicPr>
          <p:cNvPr id="4" name="Рисунок 3" descr="D:\фото физ\SAM_6096.JPG"/>
          <p:cNvPicPr/>
          <p:nvPr/>
        </p:nvPicPr>
        <p:blipFill>
          <a:blip r:embed="rId3" cstate="print"/>
          <a:srcRect/>
          <a:stretch>
            <a:fillRect/>
          </a:stretch>
        </p:blipFill>
        <p:spPr bwMode="auto">
          <a:xfrm>
            <a:off x="4876800" y="2209800"/>
            <a:ext cx="4038600" cy="3657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43400" y="1219200"/>
            <a:ext cx="4572000" cy="2031325"/>
          </a:xfrm>
          <a:prstGeom prst="rect">
            <a:avLst/>
          </a:prstGeom>
        </p:spPr>
        <p:txBody>
          <a:bodyPr wrap="square">
            <a:spAutoFit/>
          </a:bodyPr>
          <a:lstStyle/>
          <a:p>
            <a:pPr fontAlgn="base"/>
            <a:r>
              <a:rPr lang="ru-RU" dirty="0" smtClean="0"/>
              <a:t>Проводится во всех возрастных группах, начиная с первой младшей группы.</a:t>
            </a:r>
            <a:br>
              <a:rPr lang="ru-RU" dirty="0" smtClean="0"/>
            </a:br>
            <a:r>
              <a:rPr lang="ru-RU" dirty="0" smtClean="0"/>
              <a:t> Предназначается для одной двух групп дошкольного учреждения.</a:t>
            </a:r>
            <a:br>
              <a:rPr lang="ru-RU" dirty="0" smtClean="0"/>
            </a:br>
            <a:r>
              <a:rPr lang="ru-RU" dirty="0" smtClean="0"/>
              <a:t> Проводится воспитателем в обычной обстановке, с обычными атрибутами, как в помещении, так и на воздухе.</a:t>
            </a:r>
          </a:p>
        </p:txBody>
      </p:sp>
      <p:sp>
        <p:nvSpPr>
          <p:cNvPr id="4" name="Прямоугольник 3"/>
          <p:cNvSpPr/>
          <p:nvPr/>
        </p:nvSpPr>
        <p:spPr>
          <a:xfrm>
            <a:off x="228600" y="4800600"/>
            <a:ext cx="4191000" cy="2031325"/>
          </a:xfrm>
          <a:prstGeom prst="rect">
            <a:avLst/>
          </a:prstGeom>
        </p:spPr>
        <p:txBody>
          <a:bodyPr wrap="square">
            <a:spAutoFit/>
          </a:bodyPr>
          <a:lstStyle/>
          <a:p>
            <a:pPr lvl="0" fontAlgn="base">
              <a:spcBef>
                <a:spcPct val="0"/>
              </a:spcBef>
              <a:spcAft>
                <a:spcPct val="0"/>
              </a:spcAft>
            </a:pPr>
            <a:r>
              <a:rPr lang="ru-RU" dirty="0" smtClean="0"/>
              <a:t>Длительность:</a:t>
            </a:r>
            <a:br>
              <a:rPr lang="ru-RU" dirty="0" smtClean="0"/>
            </a:br>
            <a:r>
              <a:rPr lang="ru-RU" dirty="0" smtClean="0"/>
              <a:t>младшая и средняя группы – 20-30 мин;</a:t>
            </a:r>
            <a:br>
              <a:rPr lang="ru-RU" dirty="0" smtClean="0"/>
            </a:br>
            <a:r>
              <a:rPr lang="ru-RU" dirty="0" smtClean="0"/>
              <a:t>старшая группа - 35-40минут;</a:t>
            </a:r>
            <a:br>
              <a:rPr lang="ru-RU" dirty="0" smtClean="0"/>
            </a:br>
            <a:r>
              <a:rPr lang="ru-RU" dirty="0" smtClean="0"/>
              <a:t>подготовительная группа – 40-50 минут.</a:t>
            </a:r>
            <a:r>
              <a:rPr lang="ru-RU" b="1" dirty="0" smtClean="0"/>
              <a:t/>
            </a:r>
            <a:br>
              <a:rPr lang="ru-RU" b="1" dirty="0" smtClean="0"/>
            </a:br>
            <a:endParaRPr lang="ru-RU" dirty="0" smtClean="0">
              <a:solidFill>
                <a:schemeClr val="accent3">
                  <a:lumMod val="50000"/>
                </a:schemeClr>
              </a:solidFill>
              <a:latin typeface="Times New Roman" pitchFamily="18" charset="0"/>
              <a:cs typeface="Times New Roman" pitchFamily="18" charset="0"/>
            </a:endParaRPr>
          </a:p>
        </p:txBody>
      </p:sp>
      <p:sp>
        <p:nvSpPr>
          <p:cNvPr id="5" name="Прямоугольник 4"/>
          <p:cNvSpPr/>
          <p:nvPr/>
        </p:nvSpPr>
        <p:spPr>
          <a:xfrm>
            <a:off x="304800" y="304801"/>
            <a:ext cx="8458200" cy="1200329"/>
          </a:xfrm>
          <a:prstGeom prst="rect">
            <a:avLst/>
          </a:prstGeom>
        </p:spPr>
        <p:txBody>
          <a:bodyPr wrap="square">
            <a:spAutoFit/>
          </a:bodyPr>
          <a:lstStyle/>
          <a:p>
            <a:r>
              <a:rPr lang="ru-RU" b="1" dirty="0" smtClean="0"/>
              <a:t> Физкультурный досуг: повышает интерес к занятиям, оказывает благотворное воздействие на организм ребёнка, выдержку, внимание, смелость, упорство, организованность, способствует воспитанию чувства коллективизма, дружбы.</a:t>
            </a:r>
            <a:endParaRPr lang="ru-RU" dirty="0" smtClean="0">
              <a:solidFill>
                <a:schemeClr val="accent3">
                  <a:lumMod val="50000"/>
                </a:schemeClr>
              </a:solidFill>
              <a:latin typeface="Times New Roman" pitchFamily="18" charset="0"/>
              <a:cs typeface="Times New Roman" pitchFamily="18" charset="0"/>
            </a:endParaRPr>
          </a:p>
        </p:txBody>
      </p:sp>
      <p:pic>
        <p:nvPicPr>
          <p:cNvPr id="8" name="Рисунок 7" descr="D:\фото физ\SAM_0612.JPG"/>
          <p:cNvPicPr/>
          <p:nvPr/>
        </p:nvPicPr>
        <p:blipFill>
          <a:blip r:embed="rId2" cstate="print"/>
          <a:srcRect/>
          <a:stretch>
            <a:fillRect/>
          </a:stretch>
        </p:blipFill>
        <p:spPr bwMode="auto">
          <a:xfrm>
            <a:off x="381000" y="1600200"/>
            <a:ext cx="3810000" cy="3048000"/>
          </a:xfrm>
          <a:prstGeom prst="rect">
            <a:avLst/>
          </a:prstGeom>
          <a:noFill/>
          <a:ln w="9525">
            <a:noFill/>
            <a:miter lim="800000"/>
            <a:headEnd/>
            <a:tailEnd/>
          </a:ln>
        </p:spPr>
      </p:pic>
      <p:pic>
        <p:nvPicPr>
          <p:cNvPr id="11" name="Рисунок 10" descr="D:\фото физ\SAM_7069.JPG"/>
          <p:cNvPicPr/>
          <p:nvPr/>
        </p:nvPicPr>
        <p:blipFill>
          <a:blip r:embed="rId3" cstate="print"/>
          <a:srcRect/>
          <a:stretch>
            <a:fillRect/>
          </a:stretch>
        </p:blipFill>
        <p:spPr bwMode="auto">
          <a:xfrm>
            <a:off x="4648200" y="3276600"/>
            <a:ext cx="4343400" cy="31337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419600" y="471101"/>
            <a:ext cx="4495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t>Физкультурный досуг в дошкольном учреждении 1-2 раза в месяц, начиная со 1-ой младшей группы. Рекомендуется проводить его в вечернее время (16-17 часов), в дни, когда нет физкультурных занятий. В каникулярное время (январь) и в летний период досуг может проходить в первую половину дня (9-11 часов).</a:t>
            </a:r>
            <a:endParaRPr lang="ru-RU" b="1" dirty="0"/>
          </a:p>
        </p:txBody>
      </p:sp>
      <p:sp>
        <p:nvSpPr>
          <p:cNvPr id="18435" name="Rectangle 3"/>
          <p:cNvSpPr>
            <a:spLocks noChangeArrowheads="1"/>
          </p:cNvSpPr>
          <p:nvPr/>
        </p:nvSpPr>
        <p:spPr bwMode="auto">
          <a:xfrm>
            <a:off x="228600" y="3581400"/>
            <a:ext cx="3962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t>Физкультурные досуги проводятся как на воздухе, так и в помещении. Длительность досуга колеблется от 20 до 40 минут в зависимости от возраста детей. Не следует затягивать досуги, так как физическое и эмоциональное переутомление отрицательно сказываются на здоровье детей.</a:t>
            </a:r>
            <a:endParaRPr lang="ru-RU" b="1" dirty="0"/>
          </a:p>
        </p:txBody>
      </p:sp>
      <p:pic>
        <p:nvPicPr>
          <p:cNvPr id="6" name="Рисунок 5" descr="D:\фото физ\SAM_0608.JPG"/>
          <p:cNvPicPr/>
          <p:nvPr/>
        </p:nvPicPr>
        <p:blipFill>
          <a:blip r:embed="rId2" cstate="print"/>
          <a:srcRect/>
          <a:stretch>
            <a:fillRect/>
          </a:stretch>
        </p:blipFill>
        <p:spPr bwMode="auto">
          <a:xfrm>
            <a:off x="457200" y="685800"/>
            <a:ext cx="3886200" cy="2819400"/>
          </a:xfrm>
          <a:prstGeom prst="rect">
            <a:avLst/>
          </a:prstGeom>
          <a:noFill/>
          <a:ln w="9525">
            <a:noFill/>
            <a:miter lim="800000"/>
            <a:headEnd/>
            <a:tailEnd/>
          </a:ln>
        </p:spPr>
      </p:pic>
      <p:pic>
        <p:nvPicPr>
          <p:cNvPr id="7" name="Рисунок 6" descr="D:\фото физ\SAM_8919.JPG"/>
          <p:cNvPicPr/>
          <p:nvPr/>
        </p:nvPicPr>
        <p:blipFill>
          <a:blip r:embed="rId3" cstate="print"/>
          <a:srcRect/>
          <a:stretch>
            <a:fillRect/>
          </a:stretch>
        </p:blipFill>
        <p:spPr bwMode="auto">
          <a:xfrm>
            <a:off x="4495800" y="2971800"/>
            <a:ext cx="4114800" cy="3505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34000" y="197079"/>
            <a:ext cx="36576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600" b="1" i="1" dirty="0" smtClean="0"/>
              <a:t>Младший и средний дошкольный возраст</a:t>
            </a:r>
            <a:r>
              <a:rPr lang="ru-RU" sz="1600" i="1" dirty="0" smtClean="0"/>
              <a:t>. </a:t>
            </a:r>
            <a:r>
              <a:rPr lang="ru-RU" sz="1600" dirty="0" smtClean="0"/>
              <a:t>Задачи физкультурного досуга в 1-ой младшей группе состоят в том, чтобы привлекая ребенка к посильному участию в коллективном и индивидуальном действии, обогащать его яркими впечатлениями, доставлять ему радость в ощущениях собственных движений в играх, забавах, танцах, хороводах.</a:t>
            </a:r>
            <a:endParaRPr lang="ru-RU" sz="1600" b="1" dirty="0" smtClean="0"/>
          </a:p>
        </p:txBody>
      </p:sp>
      <p:sp>
        <p:nvSpPr>
          <p:cNvPr id="8193" name="Rectangle 1"/>
          <p:cNvSpPr>
            <a:spLocks noChangeArrowheads="1"/>
          </p:cNvSpPr>
          <p:nvPr/>
        </p:nvSpPr>
        <p:spPr bwMode="auto">
          <a:xfrm>
            <a:off x="152400" y="3323510"/>
            <a:ext cx="4191000" cy="324704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cs typeface="Times New Roman" pitchFamily="18" charset="0"/>
              </a:rPr>
              <a:t>Детей средней группы </a:t>
            </a:r>
            <a:r>
              <a:rPr kumimoji="0" lang="ru-RU" sz="1600" b="0" i="0" u="none" strike="noStrike" cap="none" normalizeH="0" baseline="0" dirty="0" smtClean="0">
                <a:ln>
                  <a:noFill/>
                </a:ln>
                <a:solidFill>
                  <a:srgbClr val="000000"/>
                </a:solidFill>
                <a:effectLst/>
                <a:cs typeface="Times New Roman" pitchFamily="18" charset="0"/>
              </a:rPr>
              <a:t>необходимо приучать к самостоятельному участию в совместных упражнениях, играх, развлечениях, при этом побуждать каждого ребенка к проявлению своих возможностей. Содержание игр и игровых упражнений должно строиться на основе опыта маленького ребенка, его представлениях и знаниях об окружающих предметах, людях, животных. В этом возрасте часто включают игры, где надо выполнять движения в соответствии с текстом стихотворения.</a:t>
            </a:r>
            <a:endParaRPr kumimoji="0" lang="ru-RU" sz="1600" b="1" i="0" u="none" strike="noStrike" cap="none" normalizeH="0" baseline="0" dirty="0" smtClean="0">
              <a:ln>
                <a:noFill/>
              </a:ln>
              <a:solidFill>
                <a:srgbClr val="000000"/>
              </a:solidFill>
              <a:effectLst/>
              <a:cs typeface="Times New Roman" pitchFamily="18" charset="0"/>
            </a:endParaRPr>
          </a:p>
        </p:txBody>
      </p:sp>
      <p:pic>
        <p:nvPicPr>
          <p:cNvPr id="6" name="Рисунок 5" descr="D:\фото физ\SAM_8935.JPG"/>
          <p:cNvPicPr/>
          <p:nvPr/>
        </p:nvPicPr>
        <p:blipFill>
          <a:blip r:embed="rId2" cstate="print"/>
          <a:srcRect/>
          <a:stretch>
            <a:fillRect/>
          </a:stretch>
        </p:blipFill>
        <p:spPr bwMode="auto">
          <a:xfrm>
            <a:off x="457200" y="381000"/>
            <a:ext cx="4343400" cy="2895600"/>
          </a:xfrm>
          <a:prstGeom prst="rect">
            <a:avLst/>
          </a:prstGeom>
          <a:noFill/>
          <a:ln w="9525">
            <a:noFill/>
            <a:miter lim="800000"/>
            <a:headEnd/>
            <a:tailEnd/>
          </a:ln>
        </p:spPr>
      </p:pic>
      <p:pic>
        <p:nvPicPr>
          <p:cNvPr id="8" name="Рисунок 7" descr="D:\фото физ\SAM_7038.JPG"/>
          <p:cNvPicPr/>
          <p:nvPr/>
        </p:nvPicPr>
        <p:blipFill>
          <a:blip r:embed="rId3" cstate="print"/>
          <a:srcRect/>
          <a:stretch>
            <a:fillRect/>
          </a:stretch>
        </p:blipFill>
        <p:spPr bwMode="auto">
          <a:xfrm>
            <a:off x="4648200" y="3352800"/>
            <a:ext cx="4114800" cy="3352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28600" y="362516"/>
            <a:ext cx="8610600" cy="278537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Times New Roman" pitchFamily="18" charset="0"/>
                <a:cs typeface="Times New Roman" pitchFamily="18" charset="0"/>
              </a:rPr>
              <a:t>	Старший и подготовительный дошкольный возраст. </a:t>
            </a: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При проведении досуга в старшем дошкольном возрасте необходимо развивать у детей умение творчески использовать свой двигательный опыт в условиях эмоционального общения со сверстниками, приучать проявлять инициативу в разнообразных видах деятельности.</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Для детей старших и подготовительных групп можно также проводить досуги в сюжетной (тематической) форме с введением литературного (сказочного) героя или без него.</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Дети старшей и, особенно, подготовительной групп обладают довольно широким спектром знаний, умений. Поэтому в досуги вводятся интеллектуальные задания, используются элементы математики, развития речи, конструирование. Включаются задания на развитие психических процессов.</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D:\фото физ\SAM_7048.JPG"/>
          <p:cNvPicPr/>
          <p:nvPr/>
        </p:nvPicPr>
        <p:blipFill>
          <a:blip r:embed="rId2" cstate="print"/>
          <a:srcRect/>
          <a:stretch>
            <a:fillRect/>
          </a:stretch>
        </p:blipFill>
        <p:spPr bwMode="auto">
          <a:xfrm>
            <a:off x="1219200" y="2819400"/>
            <a:ext cx="6477000" cy="3429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04801"/>
            <a:ext cx="8458200" cy="2031325"/>
          </a:xfrm>
          <a:prstGeom prst="rect">
            <a:avLst/>
          </a:prstGeom>
        </p:spPr>
        <p:txBody>
          <a:bodyPr wrap="square">
            <a:spAutoFit/>
          </a:bodyPr>
          <a:lstStyle/>
          <a:p>
            <a:r>
              <a:rPr lang="ru-RU" dirty="0" smtClean="0">
                <a:latin typeface="Times New Roman" pitchFamily="18" charset="0"/>
                <a:cs typeface="Times New Roman" pitchFamily="18" charset="0"/>
              </a:rPr>
              <a:t>	Физкультурный праздник нацелен не на оттачивании техники выполнения тех или иных движений и упражнений, а на воспитание положительных эмоций, высокую двигательную активность детей, свободное и непринужденное взаимопонимание, способствует функциональному совершенствованию детского организма, повышению его работоспособности, делает его стойким и выносливым, обладающим высокими защитными способностями к неблагоприятным факторам внешней среды, то есть создают условия для того, чтобы все дети росли здоровыми.</a:t>
            </a:r>
            <a:endParaRPr lang="ru-RU" dirty="0"/>
          </a:p>
        </p:txBody>
      </p:sp>
      <p:pic>
        <p:nvPicPr>
          <p:cNvPr id="4" name="Рисунок 3" descr="D:\фото физ\SAM_7520.JPG"/>
          <p:cNvPicPr/>
          <p:nvPr/>
        </p:nvPicPr>
        <p:blipFill>
          <a:blip r:embed="rId2" cstate="print"/>
          <a:srcRect/>
          <a:stretch>
            <a:fillRect/>
          </a:stretch>
        </p:blipFill>
        <p:spPr bwMode="auto">
          <a:xfrm>
            <a:off x="1295400" y="2335192"/>
            <a:ext cx="6857999" cy="45228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04800" y="61437"/>
            <a:ext cx="8534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b="1" dirty="0" smtClean="0"/>
              <a:t>Физкультурные досуги в ДОУ круглый год. </a:t>
            </a:r>
          </a:p>
          <a:p>
            <a:pPr lvl="0" fontAlgn="base">
              <a:spcBef>
                <a:spcPct val="0"/>
              </a:spcBef>
              <a:spcAft>
                <a:spcPct val="0"/>
              </a:spcAf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Чистый зимний воздух полезен ребёнку. Но необходимо следить за тем, чтобы он не простудился. Интенсивные движения на воздухе предохраняют ребёнка от переохлаждения. Самыми доступными развлечениями зимой являются игры со снегом, катание на санках, лыжах и коньках.</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user\Desktop\флешка кот\олина фл\флешка 2015год\садик( фото)\SAM_5307.JPG"/>
          <p:cNvPicPr/>
          <p:nvPr/>
        </p:nvPicPr>
        <p:blipFill>
          <a:blip r:embed="rId2" cstate="print"/>
          <a:srcRect/>
          <a:stretch>
            <a:fillRect/>
          </a:stretch>
        </p:blipFill>
        <p:spPr bwMode="auto">
          <a:xfrm>
            <a:off x="685800" y="1752600"/>
            <a:ext cx="3581400" cy="4114800"/>
          </a:xfrm>
          <a:prstGeom prst="rect">
            <a:avLst/>
          </a:prstGeom>
          <a:noFill/>
          <a:ln w="9525">
            <a:noFill/>
            <a:miter lim="800000"/>
            <a:headEnd/>
            <a:tailEnd/>
          </a:ln>
        </p:spPr>
      </p:pic>
      <p:pic>
        <p:nvPicPr>
          <p:cNvPr id="4" name="Рисунок 3" descr="C:\Users\user\Desktop\флешка кот\олина фл\флешка 2015год\садик( фото)\SAM_5289.JPG"/>
          <p:cNvPicPr/>
          <p:nvPr/>
        </p:nvPicPr>
        <p:blipFill>
          <a:blip r:embed="rId3" cstate="print"/>
          <a:srcRect/>
          <a:stretch>
            <a:fillRect/>
          </a:stretch>
        </p:blipFill>
        <p:spPr bwMode="auto">
          <a:xfrm>
            <a:off x="4876800" y="1752600"/>
            <a:ext cx="3867284" cy="4191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1576</TotalTime>
  <Words>437</Words>
  <Application>Microsoft Office PowerPoint</Application>
  <PresentationFormat>Экран (4:3)</PresentationFormat>
  <Paragraphs>53</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Нина</cp:lastModifiedBy>
  <cp:revision>122</cp:revision>
  <dcterms:created xsi:type="dcterms:W3CDTF">2015-08-19T19:34:42Z</dcterms:created>
  <dcterms:modified xsi:type="dcterms:W3CDTF">2019-01-17T14:46:50Z</dcterms:modified>
</cp:coreProperties>
</file>