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79" r:id="rId3"/>
    <p:sldId id="281" r:id="rId4"/>
    <p:sldId id="280" r:id="rId5"/>
    <p:sldId id="283" r:id="rId6"/>
    <p:sldId id="293" r:id="rId7"/>
    <p:sldId id="282" r:id="rId8"/>
    <p:sldId id="285" r:id="rId9"/>
    <p:sldId id="284" r:id="rId10"/>
    <p:sldId id="295" r:id="rId11"/>
    <p:sldId id="286" r:id="rId12"/>
    <p:sldId id="269" r:id="rId13"/>
    <p:sldId id="292" r:id="rId14"/>
    <p:sldId id="290" r:id="rId15"/>
    <p:sldId id="29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321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78" autoAdjust="0"/>
    <p:restoredTop sz="86455" autoAdjust="0"/>
  </p:normalViewPr>
  <p:slideViewPr>
    <p:cSldViewPr>
      <p:cViewPr varScale="1">
        <p:scale>
          <a:sx n="62" d="100"/>
          <a:sy n="62" d="100"/>
        </p:scale>
        <p:origin x="-157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2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4CD160-173C-4A10-94C1-835B24CE7E1D}" type="datetimeFigureOut">
              <a:rPr lang="ru-RU" smtClean="0"/>
              <a:pPr/>
              <a:t>05.03.2022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162DB7-07A2-42BB-85EE-439A7FDDABF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162DB7-07A2-42BB-85EE-439A7FDDABF5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162DB7-07A2-42BB-85EE-439A7FDDABF5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162DB7-07A2-42BB-85EE-439A7FDDABF5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E7D53-4B5C-4EC2-A60E-3029D21C493B}" type="datetimeFigureOut">
              <a:rPr lang="ru-RU" smtClean="0"/>
              <a:pPr/>
              <a:t>05.03.2022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72702-307B-47B9-9F67-C870F64950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E7D53-4B5C-4EC2-A60E-3029D21C493B}" type="datetimeFigureOut">
              <a:rPr lang="ru-RU" smtClean="0"/>
              <a:pPr/>
              <a:t>05.03.2022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72702-307B-47B9-9F67-C870F64950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E7D53-4B5C-4EC2-A60E-3029D21C493B}" type="datetimeFigureOut">
              <a:rPr lang="ru-RU" smtClean="0"/>
              <a:pPr/>
              <a:t>05.03.2022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72702-307B-47B9-9F67-C870F64950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E7D53-4B5C-4EC2-A60E-3029D21C493B}" type="datetimeFigureOut">
              <a:rPr lang="ru-RU" smtClean="0"/>
              <a:pPr/>
              <a:t>05.03.2022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72702-307B-47B9-9F67-C870F64950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E7D53-4B5C-4EC2-A60E-3029D21C493B}" type="datetimeFigureOut">
              <a:rPr lang="ru-RU" smtClean="0"/>
              <a:pPr/>
              <a:t>05.03.2022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72702-307B-47B9-9F67-C870F64950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E7D53-4B5C-4EC2-A60E-3029D21C493B}" type="datetimeFigureOut">
              <a:rPr lang="ru-RU" smtClean="0"/>
              <a:pPr/>
              <a:t>05.03.2022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72702-307B-47B9-9F67-C870F64950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E7D53-4B5C-4EC2-A60E-3029D21C493B}" type="datetimeFigureOut">
              <a:rPr lang="ru-RU" smtClean="0"/>
              <a:pPr/>
              <a:t>05.03.2022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72702-307B-47B9-9F67-C870F64950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E7D53-4B5C-4EC2-A60E-3029D21C493B}" type="datetimeFigureOut">
              <a:rPr lang="ru-RU" smtClean="0"/>
              <a:pPr/>
              <a:t>05.03.2022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72702-307B-47B9-9F67-C870F64950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E7D53-4B5C-4EC2-A60E-3029D21C493B}" type="datetimeFigureOut">
              <a:rPr lang="ru-RU" smtClean="0"/>
              <a:pPr/>
              <a:t>05.03.2022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72702-307B-47B9-9F67-C870F64950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E7D53-4B5C-4EC2-A60E-3029D21C493B}" type="datetimeFigureOut">
              <a:rPr lang="ru-RU" smtClean="0"/>
              <a:pPr/>
              <a:t>05.03.2022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72702-307B-47B9-9F67-C870F64950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E7D53-4B5C-4EC2-A60E-3029D21C493B}" type="datetimeFigureOut">
              <a:rPr lang="ru-RU" smtClean="0"/>
              <a:pPr/>
              <a:t>05.03.2022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72702-307B-47B9-9F67-C870F64950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AE7D53-4B5C-4EC2-A60E-3029D21C493B}" type="datetimeFigureOut">
              <a:rPr lang="ru-RU" smtClean="0"/>
              <a:pPr/>
              <a:t>05.03.2022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72702-307B-47B9-9F67-C870F649504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4.jpeg"/><Relationship Id="rId7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playcast.ru/uploads/2015/01/27/11810236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260648"/>
            <a:ext cx="8628112" cy="6339355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51520" y="692696"/>
            <a:ext cx="814393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116632"/>
            <a:ext cx="6696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Лучшие стихи для детей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" name="Picture 6" descr="http://lib2.podelise.ru/tw_files2/urls_1273/107/d-106087/7z-docs/1_html_m5b3c4ae3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95736" y="836712"/>
            <a:ext cx="2809192" cy="32921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547664" y="4077072"/>
            <a:ext cx="4327508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А. Л. </a:t>
            </a:r>
            <a:r>
              <a:rPr kumimoji="0" lang="ru-RU" sz="4400" b="1" i="0" u="none" strike="noStrike" kern="1200" normalizeH="0" baseline="0" noProof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Барто</a:t>
            </a:r>
            <a:endParaRPr kumimoji="0" lang="ru-RU" sz="4400" b="1" i="0" u="none" strike="noStrike" kern="120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620688"/>
            <a:ext cx="43559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 smtClean="0">
                <a:solidFill>
                  <a:schemeClr val="accent2"/>
                </a:solidFill>
              </a:rPr>
              <a:t>Снова память возьмет за живое - </a:t>
            </a:r>
            <a:br>
              <a:rPr lang="ru-RU" sz="1200" i="1" dirty="0" smtClean="0">
                <a:solidFill>
                  <a:schemeClr val="accent2"/>
                </a:solidFill>
              </a:rPr>
            </a:br>
            <a:r>
              <a:rPr lang="ru-RU" sz="1200" i="1" dirty="0" smtClean="0">
                <a:solidFill>
                  <a:schemeClr val="accent2"/>
                </a:solidFill>
              </a:rPr>
              <a:t>Я на цыпочках в Детство войду,</a:t>
            </a:r>
            <a:br>
              <a:rPr lang="ru-RU" sz="1200" i="1" dirty="0" smtClean="0">
                <a:solidFill>
                  <a:schemeClr val="accent2"/>
                </a:solidFill>
              </a:rPr>
            </a:br>
            <a:r>
              <a:rPr lang="ru-RU" sz="1200" i="1" dirty="0" smtClean="0">
                <a:solidFill>
                  <a:schemeClr val="accent2"/>
                </a:solidFill>
              </a:rPr>
              <a:t>Где кивает слон головою,</a:t>
            </a:r>
            <a:br>
              <a:rPr lang="ru-RU" sz="1200" i="1" dirty="0" smtClean="0">
                <a:solidFill>
                  <a:schemeClr val="accent2"/>
                </a:solidFill>
              </a:rPr>
            </a:br>
            <a:r>
              <a:rPr lang="ru-RU" sz="1200" i="1" dirty="0" smtClean="0">
                <a:solidFill>
                  <a:schemeClr val="accent2"/>
                </a:solidFill>
              </a:rPr>
              <a:t>И вздыхает бычок на ходу… </a:t>
            </a:r>
          </a:p>
          <a:p>
            <a:r>
              <a:rPr lang="ru-RU" sz="1200" i="1" dirty="0" smtClean="0">
                <a:solidFill>
                  <a:schemeClr val="accent2"/>
                </a:solidFill>
              </a:rPr>
              <a:t>(</a:t>
            </a:r>
            <a:r>
              <a:rPr lang="ru-RU" sz="1200" b="1" i="1" dirty="0" err="1" smtClean="0">
                <a:solidFill>
                  <a:schemeClr val="accent2"/>
                </a:solidFill>
              </a:rPr>
              <a:t>Шлыгин</a:t>
            </a:r>
            <a:r>
              <a:rPr lang="ru-RU" sz="1200" b="1" i="1" dirty="0" smtClean="0">
                <a:solidFill>
                  <a:schemeClr val="accent2"/>
                </a:solidFill>
              </a:rPr>
              <a:t> А.)</a:t>
            </a:r>
            <a:endParaRPr lang="ru-RU" sz="12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sperepuga.com/img/picture/Apr/23/58e2b9ce66a869743d428ae478fb02d2/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188640"/>
            <a:ext cx="8767485" cy="648072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827584" y="2636912"/>
            <a:ext cx="185395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Резиновая Зина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200" dirty="0" smtClean="0"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latin typeface="Arial" pitchFamily="34" charset="0"/>
                <a:cs typeface="Arial" pitchFamily="34" charset="0"/>
              </a:rPr>
              <a:t>Купили в магазине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Резиновую Зину,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Резиновую Зину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В корзинке принесли.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Она была разиней,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Резиновая Зина,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Упала из корзины,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Измазалась в грязи.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Мы вымоем в бензине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Резиновую Зину,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Мы вымоем в бензине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И пальцем погрозим: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Не будь такой разиней,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Резиновая Зина,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А то отправим Зину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Обратно в магазин.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27584" y="260648"/>
            <a:ext cx="22677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Мы с отцом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200" dirty="0" smtClean="0"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latin typeface="Arial" pitchFamily="34" charset="0"/>
                <a:cs typeface="Arial" pitchFamily="34" charset="0"/>
              </a:rPr>
              <a:t>Сколько раз бывали в парке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Мы с отцом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И ходили на байдарке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Мы с отцом.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200" dirty="0" smtClean="0"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latin typeface="Arial" pitchFamily="34" charset="0"/>
                <a:cs typeface="Arial" pitchFamily="34" charset="0"/>
              </a:rPr>
              <a:t>Был однажды ветер жуткий,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Папа был гребцом.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Не боялись ни минутки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Мы с отцом.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491880" y="1268760"/>
            <a:ext cx="20882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Катя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200" dirty="0" smtClean="0"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latin typeface="Arial" pitchFamily="34" charset="0"/>
                <a:cs typeface="Arial" pitchFamily="34" charset="0"/>
              </a:rPr>
              <a:t>Мы целое утро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Возились с ростками,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Мы их посадили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Своими руками.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200" dirty="0" smtClean="0"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latin typeface="Arial" pitchFamily="34" charset="0"/>
                <a:cs typeface="Arial" pitchFamily="34" charset="0"/>
              </a:rPr>
              <a:t>Мы с бабушкой вместе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Сажали рассаду,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А Катя ходила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С подругой по саду.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200" dirty="0" smtClean="0"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latin typeface="Arial" pitchFamily="34" charset="0"/>
                <a:cs typeface="Arial" pitchFamily="34" charset="0"/>
              </a:rPr>
              <a:t>Потом нам пришлось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Воевать с сорняками,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Мы их вырывали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Своими руками.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200" dirty="0" smtClean="0"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latin typeface="Arial" pitchFamily="34" charset="0"/>
                <a:cs typeface="Arial" pitchFamily="34" charset="0"/>
              </a:rPr>
              <a:t>Таскали мы с бабушкой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Полные лейки,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А Катя сидела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В саду на скамейке.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084168" y="2780928"/>
            <a:ext cx="2448272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Помощница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200" dirty="0" smtClean="0"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latin typeface="Arial" pitchFamily="34" charset="0"/>
                <a:cs typeface="Arial" pitchFamily="34" charset="0"/>
              </a:rPr>
              <a:t>У Танюши дел немало,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У Танюши много дел: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Утром брату помогала —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Он с утра конфеты ел.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200" dirty="0" smtClean="0"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latin typeface="Arial" pitchFamily="34" charset="0"/>
                <a:cs typeface="Arial" pitchFamily="34" charset="0"/>
              </a:rPr>
              <a:t>Вот у Тани сколько дела: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Таня ела, чай пила,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Села, с мамой посидела,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Встала, к бабушке пошла.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200" dirty="0" smtClean="0"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latin typeface="Arial" pitchFamily="34" charset="0"/>
                <a:cs typeface="Arial" pitchFamily="34" charset="0"/>
              </a:rPr>
              <a:t>Перед сном сказала маме: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— Вы меня разденьте сами,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Я устала, не могу,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Я вам завтра помогу.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012160" y="260648"/>
            <a:ext cx="259228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Я знаю, что надо придумать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200" dirty="0" smtClean="0"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latin typeface="Arial" pitchFamily="34" charset="0"/>
                <a:cs typeface="Arial" pitchFamily="34" charset="0"/>
              </a:rPr>
              <a:t>Я знаю, что надо придумать,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Чтоб не было больше зимы,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Чтоб вместо высоких сугробов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Вокруг зеленели холмы.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200" dirty="0" smtClean="0"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latin typeface="Arial" pitchFamily="34" charset="0"/>
                <a:cs typeface="Arial" pitchFamily="34" charset="0"/>
              </a:rPr>
              <a:t>Смотрю я в стекляшку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Зеленого цвета,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И сразу зима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Превращается в лето.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player.myshared.ru/957967/data/images/img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260648"/>
            <a:ext cx="8640960" cy="6318703"/>
          </a:xfrm>
          <a:prstGeom prst="rect">
            <a:avLst/>
          </a:prstGeom>
          <a:noFill/>
        </p:spPr>
      </p:pic>
      <p:pic>
        <p:nvPicPr>
          <p:cNvPr id="7" name="Picture 2" descr="http://sperepuga.com/img/picture/Apr/23/58e2b9ce66a869743d428ae478fb02d2/1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260648"/>
            <a:ext cx="8695477" cy="640871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516216" y="260648"/>
            <a:ext cx="2304256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Дождь в лесу</a:t>
            </a:r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 </a:t>
            </a:r>
            <a:b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Мы ходили по грибы, </a:t>
            </a:r>
            <a:b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Забирались под дубы. </a:t>
            </a:r>
            <a:b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</a:br>
            <a:r>
              <a:rPr lang="ru-RU" sz="1200" dirty="0" err="1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Вдруг-дождь</a:t>
            </a:r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! Да какой!.. </a:t>
            </a:r>
            <a:b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Стала просека рекой! </a:t>
            </a:r>
            <a:b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Я гляжу из-под плаща, </a:t>
            </a:r>
            <a:b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Как, треща и трепеща, </a:t>
            </a:r>
            <a:b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Гнутся ветки на весу. </a:t>
            </a:r>
            <a:b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Дождь в лесу! Дождь в лесу! </a:t>
            </a:r>
            <a:b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Нету больше тишины. </a:t>
            </a:r>
            <a:b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Мы стоим оглушены: </a:t>
            </a:r>
            <a:b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Ливень с ветром пополам </a:t>
            </a:r>
            <a:b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Бьёт по веткам, по стволам! </a:t>
            </a:r>
            <a:b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Ветер, ветер захлестал, </a:t>
            </a:r>
            <a:b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Листья все перелистал. </a:t>
            </a:r>
            <a:b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Дождь в лесу! Дождь в лесу! </a:t>
            </a:r>
            <a:b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Не грибы домой несу - </a:t>
            </a:r>
            <a:b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Одни дождинки на носу. </a:t>
            </a:r>
            <a:endParaRPr lang="ru-RU" sz="1200" dirty="0">
              <a:solidFill>
                <a:srgbClr val="28321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332656"/>
            <a:ext cx="163792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Барабан</a:t>
            </a:r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 </a:t>
            </a:r>
            <a:b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Левой, правой! </a:t>
            </a:r>
            <a:b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Левой, правой! </a:t>
            </a:r>
            <a:b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На парад </a:t>
            </a:r>
            <a:b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Идёт отряд. </a:t>
            </a:r>
            <a:b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На парад </a:t>
            </a:r>
            <a:b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Идёт отряд. </a:t>
            </a:r>
            <a:b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Барабанщик </a:t>
            </a:r>
            <a:b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Очень рад: </a:t>
            </a:r>
            <a:b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Барабанит, </a:t>
            </a:r>
            <a:b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Барабанит </a:t>
            </a:r>
            <a:b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Полтора часа </a:t>
            </a:r>
            <a:b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Подряд! </a:t>
            </a:r>
            <a:b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Левой, правой! </a:t>
            </a:r>
            <a:b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Левой, правой! </a:t>
            </a:r>
            <a:b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Барабан </a:t>
            </a:r>
            <a:b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Уже дырявый! </a:t>
            </a:r>
            <a:r>
              <a:rPr lang="ru-RU" sz="1200" dirty="0" smtClean="0">
                <a:solidFill>
                  <a:srgbClr val="283214"/>
                </a:solidFill>
              </a:rPr>
              <a:t/>
            </a:r>
            <a:br>
              <a:rPr lang="ru-RU" sz="1200" dirty="0" smtClean="0">
                <a:solidFill>
                  <a:srgbClr val="283214"/>
                </a:solidFill>
              </a:rPr>
            </a:br>
            <a:endParaRPr lang="ru-RU" sz="1200" dirty="0">
              <a:solidFill>
                <a:srgbClr val="283214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07704" y="404664"/>
            <a:ext cx="250202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Башмаки</a:t>
            </a:r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 </a:t>
            </a:r>
            <a:b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Брату в пору башмаки: </a:t>
            </a:r>
            <a:b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Не малы, не велики. </a:t>
            </a:r>
            <a:b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Их надели на Андрюшку, </a:t>
            </a:r>
            <a:b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Но ни с места он пока - </a:t>
            </a:r>
            <a:b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Он их принял за игрушку, </a:t>
            </a:r>
            <a:b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Глаз не сводит с башмака. </a:t>
            </a:r>
            <a:b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Мальчик с толком, с расстановкой </a:t>
            </a:r>
            <a:b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Занимается обновкой: </a:t>
            </a:r>
            <a:b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То погладит башмаки, </a:t>
            </a:r>
            <a:b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То потянет за шнурки. </a:t>
            </a:r>
            <a:b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Сел Андрей и поднял ногу, </a:t>
            </a:r>
            <a:b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Языком лизнул башмак... </a:t>
            </a:r>
            <a:b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Ну, теперь пора в дорогу, </a:t>
            </a:r>
            <a:b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Можно сделать первый шаг! </a:t>
            </a:r>
            <a:endParaRPr lang="ru-RU" sz="1200" dirty="0">
              <a:solidFill>
                <a:srgbClr val="28321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99592" y="4293096"/>
            <a:ext cx="20162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Жук </a:t>
            </a:r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Мы не заметили жука </a:t>
            </a:r>
            <a:b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И рамы зимние закрыли, </a:t>
            </a:r>
            <a:b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А он живой, он жив пока, </a:t>
            </a:r>
            <a:b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Жужжит в окне, </a:t>
            </a:r>
            <a:b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Расправив крылья... </a:t>
            </a:r>
            <a:b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И я зову на помощь маму: </a:t>
            </a:r>
            <a:b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-Там жук живой! </a:t>
            </a:r>
            <a:b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Раскроем раму! </a:t>
            </a:r>
            <a:r>
              <a:rPr lang="ru-RU" sz="1200" dirty="0" smtClean="0">
                <a:solidFill>
                  <a:srgbClr val="283214"/>
                </a:solidFill>
              </a:rPr>
              <a:t/>
            </a:r>
            <a:br>
              <a:rPr lang="ru-RU" sz="1200" dirty="0" smtClean="0">
                <a:solidFill>
                  <a:srgbClr val="283214"/>
                </a:solidFill>
              </a:rPr>
            </a:br>
            <a:endParaRPr lang="ru-RU" sz="1200" dirty="0">
              <a:solidFill>
                <a:srgbClr val="283214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660232" y="4077072"/>
            <a:ext cx="20699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Две бабушки</a:t>
            </a:r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 </a:t>
            </a:r>
            <a:b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Две бабушки на лавочке </a:t>
            </a:r>
            <a:b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Сидели на пригорке. </a:t>
            </a:r>
            <a:b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Рассказывали бабушки: </a:t>
            </a:r>
            <a:b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- У нас одни пятёрки! </a:t>
            </a:r>
            <a:b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Друг друга поздравляли, </a:t>
            </a:r>
            <a:b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Друг другу жил руки, </a:t>
            </a:r>
            <a:b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Хотя экзамен сдали </a:t>
            </a:r>
            <a:b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Не бабушки, а внуки! </a:t>
            </a:r>
            <a:r>
              <a:rPr lang="ru-RU" sz="1200" dirty="0" smtClean="0">
                <a:solidFill>
                  <a:srgbClr val="283214"/>
                </a:solidFill>
              </a:rPr>
              <a:t/>
            </a:r>
            <a:br>
              <a:rPr lang="ru-RU" sz="1200" dirty="0" smtClean="0">
                <a:solidFill>
                  <a:srgbClr val="283214"/>
                </a:solidFill>
              </a:rPr>
            </a:br>
            <a:endParaRPr lang="ru-RU" sz="1200" dirty="0">
              <a:solidFill>
                <a:srgbClr val="283214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11960" y="836712"/>
            <a:ext cx="235800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Дело было в январе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200" dirty="0" smtClean="0"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latin typeface="Arial" pitchFamily="34" charset="0"/>
                <a:cs typeface="Arial" pitchFamily="34" charset="0"/>
              </a:rPr>
              <a:t>Дело было в январе,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Стояла елка на горе,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А возле этой елки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Бродили злые волки.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200" dirty="0" smtClean="0"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latin typeface="Arial" pitchFamily="34" charset="0"/>
                <a:cs typeface="Arial" pitchFamily="34" charset="0"/>
              </a:rPr>
              <a:t>Вот как-то раз,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Ночной порой,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Когда в лесу так тихо,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Встречают волка под горой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Зайчата и зайчиха.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200" dirty="0" smtClean="0"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latin typeface="Arial" pitchFamily="34" charset="0"/>
                <a:cs typeface="Arial" pitchFamily="34" charset="0"/>
              </a:rPr>
              <a:t>Кому охота в Новый год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Попасться в лапы волку!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Зайчата бросились вперед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И прыгнули на елку.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200" dirty="0" smtClean="0"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latin typeface="Arial" pitchFamily="34" charset="0"/>
                <a:cs typeface="Arial" pitchFamily="34" charset="0"/>
              </a:rPr>
              <a:t>Они прижали ушки,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Повисли, как игрушки.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Десять маленьких зайчат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Висят на елке и молчат —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200" dirty="0" smtClean="0"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latin typeface="Arial" pitchFamily="34" charset="0"/>
                <a:cs typeface="Arial" pitchFamily="34" charset="0"/>
              </a:rPr>
              <a:t>Обманули волка.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Дело было в январе,—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Подумал он, что на горе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Украшенная елка.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player.myshared.ru/957967/data/images/img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260648"/>
            <a:ext cx="8640960" cy="631870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1520" y="404664"/>
            <a:ext cx="4320480" cy="5816977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ru-RU" sz="1200" b="1" dirty="0" smtClean="0">
                <a:solidFill>
                  <a:srgbClr val="283214"/>
                </a:solidFill>
              </a:rPr>
              <a:t/>
            </a:r>
            <a:br>
              <a:rPr lang="ru-RU" sz="1200" b="1" dirty="0" smtClean="0">
                <a:solidFill>
                  <a:srgbClr val="283214"/>
                </a:solidFill>
              </a:rPr>
            </a:br>
            <a:r>
              <a:rPr lang="ru-RU" sz="1200" b="1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Уехали</a:t>
            </a:r>
          </a:p>
          <a:p>
            <a:r>
              <a:rPr lang="ru-RU" sz="1200" b="1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200" b="1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Щенка кормили молоком.</a:t>
            </a:r>
            <a:b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Чтоб он здоровым рос.</a:t>
            </a:r>
            <a:b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Вставали ночью и тайком</a:t>
            </a:r>
            <a:b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К нему бежали босиком —</a:t>
            </a:r>
            <a:b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Ему пощупать нос.</a:t>
            </a:r>
            <a:b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Учили мальчики щенка</a:t>
            </a:r>
            <a:b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Возились с ним в саду,</a:t>
            </a:r>
            <a:b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И он, расстроенный слегка,</a:t>
            </a:r>
            <a:b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Шагал на поводу.</a:t>
            </a:r>
            <a:b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Он на чужих ворчать привык,</a:t>
            </a:r>
            <a:b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Совсем как взрослый пес,</a:t>
            </a:r>
            <a:b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И вдруг приехал грузовик</a:t>
            </a:r>
            <a:b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И всех ребят увез.</a:t>
            </a:r>
            <a:b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</a:br>
            <a:endParaRPr lang="ru-RU" sz="1200" dirty="0" smtClean="0">
              <a:solidFill>
                <a:srgbClr val="283214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К тому, что рано поутру</a:t>
            </a:r>
            <a:b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Труба зовет на сбор.</a:t>
            </a:r>
            <a:b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И лаял он до хрипоты</a:t>
            </a:r>
            <a:b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На темные кусты.</a:t>
            </a:r>
          </a:p>
          <a:p>
            <a:endParaRPr lang="ru-RU" sz="1200" dirty="0" smtClean="0">
              <a:solidFill>
                <a:srgbClr val="283214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Он ждал: когда начнут игру?</a:t>
            </a:r>
            <a:b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Когда зажгут костер?</a:t>
            </a:r>
            <a:b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Привык он к яркому костру,</a:t>
            </a:r>
            <a:b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</a:br>
            <a:endParaRPr lang="ru-RU" sz="1200" dirty="0" smtClean="0">
              <a:solidFill>
                <a:srgbClr val="283214"/>
              </a:solidFill>
              <a:latin typeface="Arial" pitchFamily="34" charset="0"/>
              <a:cs typeface="Arial" pitchFamily="34" charset="0"/>
            </a:endParaRPr>
          </a:p>
          <a:p>
            <a:endParaRPr lang="ru-RU" sz="1200" dirty="0" smtClean="0">
              <a:solidFill>
                <a:srgbClr val="283214"/>
              </a:solidFill>
              <a:latin typeface="Arial" pitchFamily="34" charset="0"/>
              <a:cs typeface="Arial" pitchFamily="34" charset="0"/>
            </a:endParaRPr>
          </a:p>
          <a:p>
            <a:endParaRPr lang="ru-RU" sz="1200" dirty="0" smtClean="0">
              <a:solidFill>
                <a:srgbClr val="283214"/>
              </a:solidFill>
              <a:latin typeface="Arial" pitchFamily="34" charset="0"/>
              <a:cs typeface="Arial" pitchFamily="34" charset="0"/>
            </a:endParaRPr>
          </a:p>
          <a:p>
            <a:endParaRPr lang="ru-RU" sz="1200" dirty="0" smtClean="0">
              <a:solidFill>
                <a:srgbClr val="283214"/>
              </a:solidFill>
              <a:latin typeface="Arial" pitchFamily="34" charset="0"/>
              <a:cs typeface="Arial" pitchFamily="34" charset="0"/>
            </a:endParaRPr>
          </a:p>
          <a:p>
            <a:endParaRPr lang="ru-RU" sz="1200" dirty="0" smtClean="0">
              <a:solidFill>
                <a:srgbClr val="283214"/>
              </a:solidFill>
              <a:latin typeface="Arial" pitchFamily="34" charset="0"/>
              <a:cs typeface="Arial" pitchFamily="34" charset="0"/>
            </a:endParaRPr>
          </a:p>
          <a:p>
            <a:endParaRPr lang="ru-RU" sz="1200" dirty="0" smtClean="0">
              <a:solidFill>
                <a:srgbClr val="283214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Он был один в саду пустом,</a:t>
            </a:r>
            <a:b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Он на террасе лег.</a:t>
            </a:r>
            <a:b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Он целый час лежал пластом,</a:t>
            </a:r>
            <a:b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Он не хотел махать хвостом,</a:t>
            </a:r>
            <a:b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Он даже есть не мог.</a:t>
            </a:r>
          </a:p>
          <a:p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Ребята вспомнили о нем —</a:t>
            </a:r>
            <a:b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Вернулись с полпути.</a:t>
            </a:r>
            <a:b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Они войти хотели в дом,</a:t>
            </a:r>
            <a:b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Но он не дал войти.</a:t>
            </a:r>
            <a:b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Он им навстречу, на крыльцо,</a:t>
            </a:r>
            <a:b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Он всех подряд лизал в лицо.</a:t>
            </a:r>
            <a:b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Его ласкали малыши,</a:t>
            </a:r>
            <a:b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И лаял он от всей души. 1978</a:t>
            </a:r>
          </a:p>
          <a:p>
            <a:r>
              <a:rPr lang="ru-RU" sz="1200" dirty="0" smtClean="0">
                <a:solidFill>
                  <a:srgbClr val="283214"/>
                </a:solidFill>
              </a:rPr>
              <a:t/>
            </a:r>
            <a:br>
              <a:rPr lang="ru-RU" sz="1200" dirty="0" smtClean="0">
                <a:solidFill>
                  <a:srgbClr val="283214"/>
                </a:solidFill>
              </a:rPr>
            </a:br>
            <a:endParaRPr lang="ru-RU" sz="1200" dirty="0">
              <a:solidFill>
                <a:srgbClr val="283214"/>
              </a:solidFill>
            </a:endParaRPr>
          </a:p>
        </p:txBody>
      </p:sp>
      <p:pic>
        <p:nvPicPr>
          <p:cNvPr id="7" name="Picture 2" descr="http://shkolnie.ru/pars_docs/refs/23/22854/22854_html_m521c4ffb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6016" y="4725144"/>
            <a:ext cx="1726178" cy="161160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572000" y="548680"/>
            <a:ext cx="4572000" cy="4708981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Блинчики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200" dirty="0" smtClean="0"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latin typeface="Arial" pitchFamily="34" charset="0"/>
                <a:cs typeface="Arial" pitchFamily="34" charset="0"/>
              </a:rPr>
              <a:t>Всюду Павлику почет: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Павлик блинчики печет.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200" dirty="0" smtClean="0"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latin typeface="Arial" pitchFamily="34" charset="0"/>
                <a:cs typeface="Arial" pitchFamily="34" charset="0"/>
              </a:rPr>
              <a:t>Он провел беседу в школе —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Говорил, открыв тетрадь,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Сколько соды, сколько соли,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Сколько масла нужно брать.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200" dirty="0" smtClean="0"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latin typeface="Arial" pitchFamily="34" charset="0"/>
                <a:cs typeface="Arial" pitchFamily="34" charset="0"/>
              </a:rPr>
              <a:t>Доказал, что вместо масла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Можно брать и маргарин.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200" dirty="0" smtClean="0"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latin typeface="Arial" pitchFamily="34" charset="0"/>
                <a:cs typeface="Arial" pitchFamily="34" charset="0"/>
              </a:rPr>
              <a:t>Решено единогласно: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Он прекрасно говорил.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Кто сказал такую речь,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Сможет блинчиков напечь!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200" dirty="0" smtClean="0"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latin typeface="Arial" pitchFamily="34" charset="0"/>
                <a:cs typeface="Arial" pitchFamily="34" charset="0"/>
              </a:rPr>
              <a:t>Но, товарищи, спешите —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Нужно дом спасать скорей!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Где у вас огнетушитель?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Дым валит из-под дверей!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200" dirty="0" smtClean="0">
                <a:latin typeface="Arial" pitchFamily="34" charset="0"/>
                <a:cs typeface="Arial" pitchFamily="34" charset="0"/>
              </a:rPr>
            </a:b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А соседи говорят: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— Это блинчики горят!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200" dirty="0" smtClean="0"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latin typeface="Arial" pitchFamily="34" charset="0"/>
                <a:cs typeface="Arial" pitchFamily="34" charset="0"/>
              </a:rPr>
              <a:t>Ох, когда дошло до дела,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Осрамился наш герой —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Девять блинчиков сгорело,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А десятый был сырой!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200" dirty="0" smtClean="0"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latin typeface="Arial" pitchFamily="34" charset="0"/>
                <a:cs typeface="Arial" pitchFamily="34" charset="0"/>
              </a:rPr>
              <a:t>Говорить нетрудно речь,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Трудно блинчиков напечь</a:t>
            </a:r>
            <a:r>
              <a:rPr lang="ru-RU" dirty="0" smtClean="0"/>
              <a:t>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player.myshared.ru/957967/data/images/img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87624" y="476672"/>
            <a:ext cx="6858000" cy="5143501"/>
          </a:xfrm>
          <a:prstGeom prst="rect">
            <a:avLst/>
          </a:prstGeom>
          <a:noFill/>
        </p:spPr>
      </p:pic>
      <p:pic>
        <p:nvPicPr>
          <p:cNvPr id="6" name="Picture 2" descr="http://player.myshared.ru/957967/data/images/img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260648"/>
            <a:ext cx="8640960" cy="631870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95536" y="404664"/>
            <a:ext cx="5184576" cy="8279190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Как Вовка взрослым стал</a:t>
            </a:r>
          </a:p>
          <a:p>
            <a:endParaRPr lang="ru-RU" sz="1400" dirty="0" smtClean="0">
              <a:solidFill>
                <a:srgbClr val="283214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На глазах растут ребята!</a:t>
            </a:r>
          </a:p>
          <a:p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Жил в стихах моих когда-то</a:t>
            </a:r>
          </a:p>
          <a:p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Вовка — добрая душа.</a:t>
            </a:r>
          </a:p>
          <a:p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(Так прозвали малыша!)</a:t>
            </a:r>
          </a:p>
          <a:p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А теперь он взрослый малый,</a:t>
            </a:r>
          </a:p>
          <a:p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Лет двенадцати на вид,</a:t>
            </a:r>
          </a:p>
          <a:p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И читателей, пожалуй,</a:t>
            </a:r>
          </a:p>
          <a:p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Взрослый Вовка удивит.</a:t>
            </a:r>
          </a:p>
          <a:p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С добротой покончил Вовка,</a:t>
            </a:r>
          </a:p>
          <a:p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Он решил — ему неловко</a:t>
            </a:r>
          </a:p>
          <a:p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В зрелом возрасте таком</a:t>
            </a:r>
          </a:p>
          <a:p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Быть каким-то добряком!</a:t>
            </a:r>
          </a:p>
          <a:p>
            <a:endParaRPr lang="ru-RU" sz="1200" dirty="0" smtClean="0">
              <a:solidFill>
                <a:srgbClr val="283214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Он краснел при этом слове,</a:t>
            </a:r>
          </a:p>
          <a:p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Стал стесняться доброты,</a:t>
            </a:r>
          </a:p>
          <a:p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Он, чтоб выглядеть суровей,</a:t>
            </a:r>
          </a:p>
          <a:p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Дергал кошек за хвосты.</a:t>
            </a:r>
          </a:p>
          <a:p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</a:br>
            <a:endParaRPr lang="ru-RU" sz="1200" dirty="0" smtClean="0">
              <a:solidFill>
                <a:srgbClr val="283214"/>
              </a:solidFill>
              <a:latin typeface="Arial" pitchFamily="34" charset="0"/>
              <a:cs typeface="Arial" pitchFamily="34" charset="0"/>
            </a:endParaRPr>
          </a:p>
          <a:p>
            <a:endParaRPr lang="ru-RU" sz="1200" dirty="0" smtClean="0">
              <a:solidFill>
                <a:srgbClr val="283214"/>
              </a:solidFill>
              <a:latin typeface="Arial" pitchFamily="34" charset="0"/>
              <a:cs typeface="Arial" pitchFamily="34" charset="0"/>
            </a:endParaRPr>
          </a:p>
          <a:p>
            <a:endParaRPr lang="ru-RU" sz="1200" dirty="0" smtClean="0">
              <a:solidFill>
                <a:srgbClr val="283214"/>
              </a:solidFill>
              <a:latin typeface="Arial" pitchFamily="34" charset="0"/>
              <a:cs typeface="Arial" pitchFamily="34" charset="0"/>
            </a:endParaRPr>
          </a:p>
          <a:p>
            <a:endParaRPr lang="ru-RU" sz="1200" dirty="0" smtClean="0">
              <a:solidFill>
                <a:srgbClr val="283214"/>
              </a:solidFill>
              <a:latin typeface="Arial" pitchFamily="34" charset="0"/>
              <a:cs typeface="Arial" pitchFamily="34" charset="0"/>
            </a:endParaRPr>
          </a:p>
          <a:p>
            <a:endParaRPr lang="ru-RU" sz="1200" dirty="0" smtClean="0">
              <a:solidFill>
                <a:srgbClr val="283214"/>
              </a:solidFill>
              <a:latin typeface="Arial" pitchFamily="34" charset="0"/>
              <a:cs typeface="Arial" pitchFamily="34" charset="0"/>
            </a:endParaRPr>
          </a:p>
          <a:p>
            <a:endParaRPr lang="ru-RU" sz="1200" dirty="0" smtClean="0">
              <a:solidFill>
                <a:srgbClr val="283214"/>
              </a:solidFill>
              <a:latin typeface="Arial" pitchFamily="34" charset="0"/>
              <a:cs typeface="Arial" pitchFamily="34" charset="0"/>
            </a:endParaRPr>
          </a:p>
          <a:p>
            <a:endParaRPr lang="ru-RU" sz="1200" dirty="0" smtClean="0">
              <a:solidFill>
                <a:srgbClr val="283214"/>
              </a:solidFill>
              <a:latin typeface="Arial" pitchFamily="34" charset="0"/>
              <a:cs typeface="Arial" pitchFamily="34" charset="0"/>
            </a:endParaRPr>
          </a:p>
          <a:p>
            <a:endParaRPr lang="ru-RU" sz="1200" dirty="0" smtClean="0">
              <a:solidFill>
                <a:srgbClr val="283214"/>
              </a:solidFill>
              <a:latin typeface="Arial" pitchFamily="34" charset="0"/>
              <a:cs typeface="Arial" pitchFamily="34" charset="0"/>
            </a:endParaRPr>
          </a:p>
          <a:p>
            <a:endParaRPr lang="ru-RU" sz="1200" dirty="0" smtClean="0">
              <a:solidFill>
                <a:srgbClr val="283214"/>
              </a:solidFill>
              <a:latin typeface="Arial" pitchFamily="34" charset="0"/>
              <a:cs typeface="Arial" pitchFamily="34" charset="0"/>
            </a:endParaRPr>
          </a:p>
          <a:p>
            <a:endParaRPr lang="ru-RU" sz="1200" dirty="0" smtClean="0">
              <a:solidFill>
                <a:srgbClr val="283214"/>
              </a:solidFill>
              <a:latin typeface="Arial" pitchFamily="34" charset="0"/>
              <a:cs typeface="Arial" pitchFamily="34" charset="0"/>
            </a:endParaRPr>
          </a:p>
          <a:p>
            <a:endParaRPr lang="ru-RU" sz="1200" dirty="0" smtClean="0">
              <a:solidFill>
                <a:srgbClr val="283214"/>
              </a:solidFill>
              <a:latin typeface="Arial" pitchFamily="34" charset="0"/>
              <a:cs typeface="Arial" pitchFamily="34" charset="0"/>
            </a:endParaRPr>
          </a:p>
          <a:p>
            <a:endParaRPr lang="ru-RU" sz="1200" dirty="0" smtClean="0">
              <a:solidFill>
                <a:srgbClr val="283214"/>
              </a:solidFill>
              <a:latin typeface="Arial" pitchFamily="34" charset="0"/>
              <a:cs typeface="Arial" pitchFamily="34" charset="0"/>
            </a:endParaRPr>
          </a:p>
          <a:p>
            <a:endParaRPr lang="ru-RU" sz="1200" dirty="0" smtClean="0">
              <a:solidFill>
                <a:srgbClr val="283214"/>
              </a:solidFill>
              <a:latin typeface="Arial" pitchFamily="34" charset="0"/>
              <a:cs typeface="Arial" pitchFamily="34" charset="0"/>
            </a:endParaRPr>
          </a:p>
          <a:p>
            <a:endParaRPr lang="ru-RU" sz="1200" dirty="0" smtClean="0">
              <a:solidFill>
                <a:srgbClr val="283214"/>
              </a:solidFill>
              <a:latin typeface="Arial" pitchFamily="34" charset="0"/>
              <a:cs typeface="Arial" pitchFamily="34" charset="0"/>
            </a:endParaRPr>
          </a:p>
          <a:p>
            <a:endParaRPr lang="ru-RU" sz="1200" dirty="0" smtClean="0">
              <a:solidFill>
                <a:srgbClr val="283214"/>
              </a:solidFill>
              <a:latin typeface="Arial" pitchFamily="34" charset="0"/>
              <a:cs typeface="Arial" pitchFamily="34" charset="0"/>
            </a:endParaRPr>
          </a:p>
          <a:p>
            <a:endParaRPr lang="ru-RU" sz="1200" dirty="0" smtClean="0">
              <a:solidFill>
                <a:srgbClr val="283214"/>
              </a:solidFill>
              <a:latin typeface="Arial" pitchFamily="34" charset="0"/>
              <a:cs typeface="Arial" pitchFamily="34" charset="0"/>
            </a:endParaRPr>
          </a:p>
          <a:p>
            <a:endParaRPr lang="ru-RU" sz="1200" dirty="0" smtClean="0">
              <a:solidFill>
                <a:srgbClr val="283214"/>
              </a:solidFill>
              <a:latin typeface="Arial" pitchFamily="34" charset="0"/>
              <a:cs typeface="Arial" pitchFamily="34" charset="0"/>
            </a:endParaRPr>
          </a:p>
          <a:p>
            <a:endParaRPr lang="ru-RU" sz="1200" dirty="0" smtClean="0">
              <a:solidFill>
                <a:srgbClr val="283214"/>
              </a:solidFill>
              <a:latin typeface="Arial" pitchFamily="34" charset="0"/>
              <a:cs typeface="Arial" pitchFamily="34" charset="0"/>
            </a:endParaRPr>
          </a:p>
          <a:p>
            <a:endParaRPr lang="ru-RU" sz="1200" dirty="0" smtClean="0">
              <a:solidFill>
                <a:srgbClr val="283214"/>
              </a:solidFill>
              <a:latin typeface="Arial" pitchFamily="34" charset="0"/>
              <a:cs typeface="Arial" pitchFamily="34" charset="0"/>
            </a:endParaRPr>
          </a:p>
          <a:p>
            <a:endParaRPr lang="ru-RU" sz="1200" dirty="0" smtClean="0">
              <a:solidFill>
                <a:srgbClr val="283214"/>
              </a:solidFill>
              <a:latin typeface="Arial" pitchFamily="34" charset="0"/>
              <a:cs typeface="Arial" pitchFamily="34" charset="0"/>
            </a:endParaRPr>
          </a:p>
          <a:p>
            <a:endParaRPr lang="ru-RU" sz="1200" dirty="0" smtClean="0">
              <a:solidFill>
                <a:srgbClr val="283214"/>
              </a:solidFill>
              <a:latin typeface="Arial" pitchFamily="34" charset="0"/>
              <a:cs typeface="Arial" pitchFamily="34" charset="0"/>
            </a:endParaRPr>
          </a:p>
          <a:p>
            <a:endParaRPr lang="ru-RU" sz="1200" dirty="0" smtClean="0">
              <a:solidFill>
                <a:srgbClr val="283214"/>
              </a:solidFill>
              <a:latin typeface="Arial" pitchFamily="34" charset="0"/>
              <a:cs typeface="Arial" pitchFamily="34" charset="0"/>
            </a:endParaRPr>
          </a:p>
          <a:p>
            <a:endParaRPr lang="ru-RU" sz="1200" dirty="0" smtClean="0">
              <a:solidFill>
                <a:srgbClr val="283214"/>
              </a:solidFill>
              <a:latin typeface="Arial" pitchFamily="34" charset="0"/>
              <a:cs typeface="Arial" pitchFamily="34" charset="0"/>
            </a:endParaRPr>
          </a:p>
          <a:p>
            <a:endParaRPr lang="ru-RU" sz="1200" dirty="0" smtClean="0">
              <a:solidFill>
                <a:srgbClr val="283214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Дергал кошек за хвосты,</a:t>
            </a:r>
          </a:p>
          <a:p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А дождавшись темноты,</a:t>
            </a:r>
          </a:p>
          <a:p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Он просил у них прощенья</a:t>
            </a:r>
          </a:p>
          <a:p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За плохое обращенье.</a:t>
            </a:r>
          </a:p>
          <a:p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Знайте все, что он недобрый,</a:t>
            </a:r>
          </a:p>
          <a:p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Злее волка!  Злее кобры!</a:t>
            </a:r>
          </a:p>
          <a:p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— Берегись, не то убью! —</a:t>
            </a:r>
          </a:p>
          <a:p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Пригрозил он воробью.</a:t>
            </a:r>
          </a:p>
          <a:p>
            <a:endParaRPr lang="ru-RU" sz="1200" dirty="0" smtClean="0">
              <a:solidFill>
                <a:srgbClr val="283214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Целый час ходил с рогаткой,</a:t>
            </a:r>
          </a:p>
          <a:p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Но расстроился потом,</a:t>
            </a:r>
          </a:p>
          <a:p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Закопал ее украдкой</a:t>
            </a:r>
          </a:p>
          <a:p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В огороде, под кустом.</a:t>
            </a:r>
          </a:p>
          <a:p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Он теперь сидит на крыше,</a:t>
            </a:r>
          </a:p>
          <a:p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Затаившись, не дыша,</a:t>
            </a:r>
          </a:p>
          <a:p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Лишь бы только не услышать:</a:t>
            </a:r>
          </a:p>
          <a:p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«Вовка — добрая душа!»</a:t>
            </a:r>
          </a:p>
          <a:p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5445224"/>
            <a:ext cx="62646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Книга А. Л. </a:t>
            </a:r>
            <a:r>
              <a:rPr lang="ru-RU" sz="1400" b="1" i="1" dirty="0" err="1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Барто</a:t>
            </a:r>
            <a:r>
              <a:rPr lang="ru-RU" sz="1400" b="1" i="1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 «Стихи детям» была удостоена Государственной премии , а в 1972 году сборник поэзии «За цветами в зимний лес» удостоили Ленинской премии.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148064" y="332656"/>
            <a:ext cx="4572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000" b="1" dirty="0" smtClean="0"/>
              <a:t/>
            </a:r>
            <a:br>
              <a:rPr lang="ru-RU" sz="1000" b="1" dirty="0" smtClean="0"/>
            </a:b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За цветами в зимний лес</a:t>
            </a:r>
          </a:p>
          <a:p>
            <a:endParaRPr lang="ru-RU" sz="1200" dirty="0" smtClean="0">
              <a:solidFill>
                <a:srgbClr val="283214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Никому не верится:</a:t>
            </a:r>
            <a:b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Чудо из чудес —</a:t>
            </a:r>
            <a:b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За цветами девица</a:t>
            </a:r>
            <a:b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Ходит в зимний лес.</a:t>
            </a:r>
            <a:b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Он стоит не в зелени,</a:t>
            </a:r>
            <a:b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Как в июльский зной,</a:t>
            </a:r>
            <a:b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Он, снежком побеленный,</a:t>
            </a:r>
            <a:b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Блещет белизной.</a:t>
            </a:r>
            <a:b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Но смеется девица:</a:t>
            </a:r>
            <a:b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— Если вам не верится,</a:t>
            </a:r>
            <a:b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Показать могу</a:t>
            </a:r>
            <a:b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Яркий кустик вереска</a:t>
            </a:r>
            <a:b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Прямо на снегу.</a:t>
            </a:r>
            <a:b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Летом он не ценится,—</a:t>
            </a:r>
            <a:b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Скромное растеньице.</a:t>
            </a:r>
            <a:b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Но зато как весело</a:t>
            </a:r>
            <a:b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Увидать самой</a:t>
            </a:r>
            <a:b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Огонечки вереска</a:t>
            </a:r>
            <a:b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На снегу зимой!</a:t>
            </a:r>
            <a:endParaRPr lang="ru-RU" sz="1200" dirty="0">
              <a:solidFill>
                <a:srgbClr val="283214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player.myshared.ru/957967/data/images/img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87624" y="476672"/>
            <a:ext cx="6858000" cy="5143501"/>
          </a:xfrm>
          <a:prstGeom prst="rect">
            <a:avLst/>
          </a:prstGeom>
          <a:noFill/>
        </p:spPr>
      </p:pic>
      <p:pic>
        <p:nvPicPr>
          <p:cNvPr id="6" name="Picture 2" descr="http://player.myshared.ru/957967/data/images/img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332656"/>
            <a:ext cx="8640960" cy="631870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043608" y="4725144"/>
            <a:ext cx="597666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	Агния </a:t>
            </a:r>
            <a:r>
              <a:rPr lang="ru-RU" sz="1400" i="1" dirty="0" err="1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Барто</a:t>
            </a:r>
            <a:r>
              <a:rPr lang="ru-RU" sz="1400" i="1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 ушла из жизни 1 апреля 1981 года, немного не дожив до своего 75-летия, больное ее сердце не выдержало и остановилось. </a:t>
            </a:r>
          </a:p>
          <a:p>
            <a:r>
              <a:rPr lang="ru-RU" sz="1400" i="1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	Именем </a:t>
            </a:r>
            <a:r>
              <a:rPr lang="ru-RU" sz="1400" i="1" dirty="0" err="1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Барто</a:t>
            </a:r>
            <a:r>
              <a:rPr lang="ru-RU" sz="1400" i="1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 называется одна из малых планет, которую открыла и назвала в честь любимого поэта сотрудница Крымской обсерватории. Международный центр малых планет  зарегистрировал ее за номером 2279.</a:t>
            </a:r>
            <a:endParaRPr lang="ru-RU" sz="1400" i="1" dirty="0">
              <a:solidFill>
                <a:srgbClr val="283214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4" descr="http://ariadna-crimea.org/uploads/pages/96/barto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95736" y="1772816"/>
            <a:ext cx="3816424" cy="273630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player.myshared.ru/957967/data/images/img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87624" y="476672"/>
            <a:ext cx="6858000" cy="5143501"/>
          </a:xfrm>
          <a:prstGeom prst="rect">
            <a:avLst/>
          </a:prstGeom>
          <a:noFill/>
        </p:spPr>
      </p:pic>
      <p:pic>
        <p:nvPicPr>
          <p:cNvPr id="6" name="Picture 2" descr="http://player.myshared.ru/957967/data/images/img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332656"/>
            <a:ext cx="8640960" cy="631870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611560" y="2924944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1.</a:t>
            </a:r>
            <a:r>
              <a:rPr lang="en-US" sz="14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http://aktinoya.ru/index.php?option=com_content&amp;view=article&amp;id=765:2015-01-16-15-14-29&amp;catid=125:2014-09-13-02-59-39</a:t>
            </a:r>
            <a:endParaRPr lang="ru-RU" sz="1400" dirty="0">
              <a:solidFill>
                <a:srgbClr val="28321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1560" y="3717032"/>
            <a:ext cx="24526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14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http://www.agniyabarto.ru/</a:t>
            </a:r>
            <a:endParaRPr lang="ru-RU" sz="1400" dirty="0">
              <a:solidFill>
                <a:srgbClr val="28321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4077072"/>
            <a:ext cx="21336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en-US" sz="14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http://www.stihi-rus.ru/</a:t>
            </a:r>
            <a:endParaRPr lang="ru-RU" sz="1400" dirty="0">
              <a:solidFill>
                <a:srgbClr val="28321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11560" y="4437112"/>
            <a:ext cx="18644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lang="en-US" sz="14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http://uchi.ucoz.ru/</a:t>
            </a:r>
            <a:endParaRPr lang="ru-RU" sz="1400" dirty="0">
              <a:solidFill>
                <a:srgbClr val="28321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11560" y="4797152"/>
            <a:ext cx="19917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5. </a:t>
            </a:r>
            <a:r>
              <a:rPr lang="en-US" sz="14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http://hobbitaniya.ru/</a:t>
            </a:r>
            <a:endParaRPr lang="ru-RU" sz="1400" dirty="0">
              <a:solidFill>
                <a:srgbClr val="28321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39552" y="2492896"/>
            <a:ext cx="22257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Источники информации:</a:t>
            </a:r>
            <a:endParaRPr lang="ru-RU" sz="1400" dirty="0">
              <a:solidFill>
                <a:srgbClr val="283214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player.myshared.ru/957967/data/images/img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260648"/>
            <a:ext cx="8640960" cy="6318703"/>
          </a:xfrm>
          <a:prstGeom prst="rect">
            <a:avLst/>
          </a:prstGeom>
          <a:noFill/>
        </p:spPr>
      </p:pic>
      <p:pic>
        <p:nvPicPr>
          <p:cNvPr id="36868" name="Picture 4" descr="http://gatchina3000.ru/literatura/agniyabarto/img/pavel-barto-edgar-barto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52119" y="980728"/>
            <a:ext cx="2642019" cy="367240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Прямоугольник 11"/>
          <p:cNvSpPr/>
          <p:nvPr/>
        </p:nvSpPr>
        <p:spPr>
          <a:xfrm>
            <a:off x="2411760" y="908720"/>
            <a:ext cx="3168352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/>
              <a:t>	</a:t>
            </a:r>
            <a:r>
              <a:rPr lang="ru-RU" sz="1400" i="1" dirty="0" err="1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Барто</a:t>
            </a:r>
            <a:r>
              <a:rPr lang="ru-RU" sz="1400" i="1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 Агния Львовна родилась в Москве 17 февраля 1906 года. Отец Лев Николаевич Волов – ветеринарный врач, увлекался своей работой, очень  любил басни Крылова и часто их читал маленькой Агнии. </a:t>
            </a:r>
          </a:p>
          <a:p>
            <a:endParaRPr lang="ru-RU" sz="1000" dirty="0" smtClean="0"/>
          </a:p>
          <a:p>
            <a:r>
              <a:rPr lang="ru-RU" sz="1000" dirty="0" smtClean="0"/>
              <a:t>	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99592" y="2780928"/>
            <a:ext cx="46085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	</a:t>
            </a:r>
            <a:r>
              <a:rPr lang="ru-RU" sz="1400" i="1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Лев Николаевич, поклонник искусства, видел будущее дочери в балете. Агния прилежно занималась танцами. Но рано проявившуюся творческую энергию направляла в другое русло — стихотворное. Десятилетние девочки тогда все как одна были поклонницами молодой Ахматовой.</a:t>
            </a:r>
            <a:endParaRPr lang="ru-RU" sz="1400" i="1" dirty="0">
              <a:solidFill>
                <a:srgbClr val="283214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4" descr="http://900igr.net/datai/literatura/Tvorchestvo-Barto/0004-005-Agnija-Lvovna-sobiralas-stat-balerinoj-dazhe-uchilas-v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57283" y="4323462"/>
            <a:ext cx="2598693" cy="198585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player.myshared.ru/957967/data/images/img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260648"/>
            <a:ext cx="8640960" cy="631870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043608" y="548680"/>
            <a:ext cx="662473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	</a:t>
            </a:r>
            <a:r>
              <a:rPr lang="ru-RU" sz="1400" i="1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В 1925 были опубликованы первые книжки стихов для детей — "Китайчонок Ван Ли", "Мишка-воришка". Беседа с Маяковским о том, как нужна детям принципиально новая поэзия, какую роль она может сыграть в воспитании будущего гражданина, окончательно определила выбор тематики поэзии </a:t>
            </a:r>
            <a:r>
              <a:rPr lang="ru-RU" sz="1400" i="1" dirty="0" err="1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Барто</a:t>
            </a:r>
            <a:r>
              <a:rPr lang="ru-RU" sz="1400" i="1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ru-RU" sz="1400" i="1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	Она регулярно выпускала сборники стихов: "Братишки" (1928), "Мальчик наоборот"(1934), "Игрушки", (1936), "Снегирь" (1939).</a:t>
            </a:r>
          </a:p>
          <a:p>
            <a:endParaRPr lang="ru-RU" dirty="0"/>
          </a:p>
        </p:txBody>
      </p:sp>
      <p:pic>
        <p:nvPicPr>
          <p:cNvPr id="8" name="Picture 2" descr="http://www.renders-graphiques.fr/image/upload/normal/girl_65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59832" y="4005064"/>
            <a:ext cx="2421214" cy="225172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868144" y="2420888"/>
            <a:ext cx="244827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Самолёт</a:t>
            </a:r>
          </a:p>
          <a:p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Самолёт построим сами, </a:t>
            </a:r>
          </a:p>
          <a:p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Понесёмся над лесами. </a:t>
            </a:r>
          </a:p>
          <a:p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Понесёмся над лесами, </a:t>
            </a:r>
          </a:p>
          <a:p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А потом вернёмся к маме.</a:t>
            </a:r>
          </a:p>
          <a:p>
            <a:endParaRPr lang="ru-RU" sz="1200" dirty="0" smtClean="0">
              <a:solidFill>
                <a:srgbClr val="283214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200" b="1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Слон</a:t>
            </a:r>
          </a:p>
          <a:p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Спать пора! Уснул бычок, </a:t>
            </a:r>
          </a:p>
          <a:p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Лёг в коробку на бочок.</a:t>
            </a:r>
          </a:p>
          <a:p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 Сонный мишка лёг в кровать, Только слон не хочет спать. Головой кивает слон, </a:t>
            </a:r>
          </a:p>
          <a:p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Он слонихе шлёт поклон.</a:t>
            </a:r>
            <a:endParaRPr lang="ru-RU" sz="1200" dirty="0">
              <a:solidFill>
                <a:srgbClr val="28321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1560" y="2420888"/>
            <a:ext cx="208823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Грузовик</a:t>
            </a:r>
          </a:p>
          <a:p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Нет, напрасно мы решили Прокатить кота в машине: Кот кататься не привык — Опрокинул грузовик.</a:t>
            </a:r>
          </a:p>
          <a:p>
            <a:endParaRPr lang="ru-RU" sz="1200" dirty="0" smtClean="0">
              <a:solidFill>
                <a:srgbClr val="283214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200" b="1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Козлёнок</a:t>
            </a:r>
          </a:p>
          <a:p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У меня живёт козлёнок, Я сама его пасу. Я козлёнка в сад зелёный Рано утром отнесу. Он заблудится в саду — Я в траве его найду.</a:t>
            </a:r>
          </a:p>
          <a:p>
            <a:endParaRPr lang="ru-RU" sz="1200" dirty="0" smtClean="0">
              <a:solidFill>
                <a:srgbClr val="283214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200" b="1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Кораблик</a:t>
            </a:r>
          </a:p>
          <a:p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Матросская шапка, Верёвка в руке, Тяну я кораблик По быстрой реке. И скачут лягушки За мной по пятам, И просят меня: Прокати, капитан!</a:t>
            </a:r>
            <a:endParaRPr lang="ru-RU" sz="1200" dirty="0">
              <a:solidFill>
                <a:srgbClr val="28321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868144" y="4941168"/>
            <a:ext cx="19259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Флажок</a:t>
            </a:r>
          </a:p>
          <a:p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Горит на солнышке Флажок,</a:t>
            </a:r>
          </a:p>
          <a:p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Как будто я </a:t>
            </a:r>
          </a:p>
          <a:p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Огонь зажёг.</a:t>
            </a:r>
            <a:endParaRPr lang="ru-RU" sz="1200" dirty="0">
              <a:solidFill>
                <a:srgbClr val="283214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im1-tub-ru.yandex.net/i?id=bc8857fd9c1cdc63b4224c3c7cfc08cf&amp;n=33&amp;h=190&amp;w=281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51520" y="188640"/>
            <a:ext cx="8681786" cy="640871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Прямоугольник 10"/>
          <p:cNvSpPr/>
          <p:nvPr/>
        </p:nvSpPr>
        <p:spPr>
          <a:xfrm>
            <a:off x="323528" y="260648"/>
            <a:ext cx="4464496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/>
              <a:t>	</a:t>
            </a:r>
            <a:r>
              <a:rPr lang="ru-RU" sz="1400" i="1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Во время Великой Отечественной А. Л. </a:t>
            </a:r>
            <a:r>
              <a:rPr lang="ru-RU" sz="1400" i="1" dirty="0" err="1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Барто</a:t>
            </a:r>
            <a:r>
              <a:rPr lang="ru-RU" sz="1400" i="1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 много выступала по радио, ездила на фронт корреспондентом от газеты. Она даже получила разряд токаря, училась на токаря, чтобы глубже узнать жизнь трудового тыла.</a:t>
            </a:r>
          </a:p>
          <a:p>
            <a:r>
              <a:rPr lang="ru-RU" sz="1200" i="1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200" i="1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</a:br>
            <a:endParaRPr lang="ru-RU" sz="1200" i="1" dirty="0">
              <a:solidFill>
                <a:srgbClr val="283214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2" descr="http://er3ed.qrz.ru/barto/barto1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20072" y="404664"/>
            <a:ext cx="3379305" cy="239930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323528" y="1628800"/>
            <a:ext cx="288032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Партизанке Тане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200" dirty="0" smtClean="0"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latin typeface="Arial" pitchFamily="34" charset="0"/>
                <a:cs typeface="Arial" pitchFamily="34" charset="0"/>
              </a:rPr>
              <a:t>Избивали фашисты и 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мучали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Выгоняли босой на мороз.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Были руки веревками скручены,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Пять часов продолжался допрос.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200" dirty="0" smtClean="0"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latin typeface="Arial" pitchFamily="34" charset="0"/>
                <a:cs typeface="Arial" pitchFamily="34" charset="0"/>
              </a:rPr>
              <a:t>На лице твоем шрамы и ссадины,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Но молчанье ответом врагу...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Деревянный помост с перекладиной,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Ты босая стоишь на снегу.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200" dirty="0" smtClean="0"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latin typeface="Arial" pitchFamily="34" charset="0"/>
                <a:cs typeface="Arial" pitchFamily="34" charset="0"/>
              </a:rPr>
              <a:t>Нет, не плачут седые колхозники,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Утирая руками глаза,—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Это просто с мороза, на воздухе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Стариков прошибает слеза.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200" dirty="0" smtClean="0"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latin typeface="Arial" pitchFamily="34" charset="0"/>
                <a:cs typeface="Arial" pitchFamily="34" charset="0"/>
              </a:rPr>
              <a:t>Юный голос звучит над пожарищем,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Над молчаньем морозного дня: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— Умирать мне не страшно, товарищи,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Мой народ отомстит за меня!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200" dirty="0" smtClean="0"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latin typeface="Arial" pitchFamily="34" charset="0"/>
                <a:cs typeface="Arial" pitchFamily="34" charset="0"/>
              </a:rPr>
              <a:t>Юный голос звучит над пожарищем: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— Умирать мне не страшно товарищи.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347864" y="2564904"/>
            <a:ext cx="4158208" cy="3970318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Мне не забыть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200" dirty="0" smtClean="0"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latin typeface="Arial" pitchFamily="34" charset="0"/>
                <a:cs typeface="Arial" pitchFamily="34" charset="0"/>
              </a:rPr>
              <a:t>Приехал издалека я,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Приехал я с войны...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Теперь учусь на токаря,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Нам токари нужны.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200" dirty="0" smtClean="0"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latin typeface="Arial" pitchFamily="34" charset="0"/>
                <a:cs typeface="Arial" pitchFamily="34" charset="0"/>
              </a:rPr>
              <a:t>Теперь стою я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За станком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И вспоминаю мать,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Она звала меня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Сынком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И теплым,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Клетчатым платком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Любила укрывать.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200" dirty="0" smtClean="0"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latin typeface="Arial" pitchFamily="34" charset="0"/>
                <a:cs typeface="Arial" pitchFamily="34" charset="0"/>
              </a:rPr>
              <a:t>Мне не забыть,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Как мать вели,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Я слышал крик ее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Вдали...</a:t>
            </a:r>
          </a:p>
          <a:p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Братишка был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Еще живой,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Он бился,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Звал отца,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Штыком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Фашистский часовой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Столкнул его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С крыльца.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200" dirty="0" smtClean="0"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latin typeface="Arial" pitchFamily="34" charset="0"/>
                <a:cs typeface="Arial" pitchFamily="34" charset="0"/>
              </a:rPr>
              <a:t>Мне не забыть,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Как мать вели,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Мелькнул платок ее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Вдали...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im1-tub-ru.yandex.net/i?id=bc8857fd9c1cdc63b4224c3c7cfc08cf&amp;n=33&amp;h=190&amp;w=281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51520" y="188640"/>
            <a:ext cx="8681786" cy="640871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Прямоугольник 6"/>
          <p:cNvSpPr/>
          <p:nvPr/>
        </p:nvSpPr>
        <p:spPr>
          <a:xfrm>
            <a:off x="683568" y="1196752"/>
            <a:ext cx="374441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	</a:t>
            </a:r>
            <a:r>
              <a:rPr lang="ru-RU" sz="1400" i="1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В послевоенные годы Агния Львовна стала организатором движения по поиску разлученных во время войны семей. Она предложила разыскивать потерявшихся родителей по детским воспоминаниям. </a:t>
            </a:r>
            <a:endParaRPr lang="ru-RU" sz="1400" i="1" dirty="0">
              <a:solidFill>
                <a:srgbClr val="283214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4" descr="http://korabox.ru/images/ustore/45/31/1K73u2A1b5D7_1244745_XL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32040" y="404664"/>
            <a:ext cx="3763232" cy="28083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6" descr="http://img-fotki.yandex.ru/get/5604/121447594.85/0_7c76a_4611a743_XL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7544" y="3415768"/>
            <a:ext cx="4392488" cy="289355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Прямоугольник 12"/>
          <p:cNvSpPr/>
          <p:nvPr/>
        </p:nvSpPr>
        <p:spPr>
          <a:xfrm>
            <a:off x="5076056" y="4005064"/>
            <a:ext cx="367240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Через программу "Найти человека" на радио "Маяк" удалось соединить 927 разлученных семей. Первая книга прозы писательницы  так и называется  "Найти человека".</a:t>
            </a:r>
            <a:endParaRPr lang="ru-RU" sz="1400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player.myshared.ru/957967/data/images/img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87624" y="476672"/>
            <a:ext cx="6858000" cy="5143501"/>
          </a:xfrm>
          <a:prstGeom prst="rect">
            <a:avLst/>
          </a:prstGeom>
          <a:noFill/>
        </p:spPr>
      </p:pic>
      <p:pic>
        <p:nvPicPr>
          <p:cNvPr id="6" name="Picture 2" descr="http://player.myshared.ru/957967/data/images/img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260648"/>
            <a:ext cx="8640960" cy="631870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79512" y="836712"/>
            <a:ext cx="280831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В дни войны</a:t>
            </a:r>
          </a:p>
          <a:p>
            <a:r>
              <a:rPr lang="ru-RU" sz="1200" dirty="0" smtClean="0">
                <a:solidFill>
                  <a:srgbClr val="283214"/>
                </a:solidFill>
              </a:rPr>
              <a:t/>
            </a:r>
            <a:br>
              <a:rPr lang="ru-RU" sz="1200" dirty="0" smtClean="0">
                <a:solidFill>
                  <a:srgbClr val="283214"/>
                </a:solidFill>
              </a:rPr>
            </a:br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Глаза девчонки семилетней,</a:t>
            </a:r>
          </a:p>
          <a:p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Как два померкших огонька.</a:t>
            </a:r>
          </a:p>
          <a:p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На детском личике заметней</a:t>
            </a:r>
          </a:p>
          <a:p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Большая, тяжкая тоска.</a:t>
            </a:r>
          </a:p>
          <a:p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Она молчит, о чем ни спросишь,</a:t>
            </a:r>
          </a:p>
          <a:p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Пошутишь с ней — молчит в ответ,</a:t>
            </a:r>
          </a:p>
          <a:p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Как будто ей не семь, не восемь,</a:t>
            </a:r>
          </a:p>
          <a:p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А много, много горьких лет.</a:t>
            </a:r>
          </a:p>
          <a:p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</a:br>
            <a:endParaRPr lang="ru-RU" sz="1200" dirty="0">
              <a:solidFill>
                <a:srgbClr val="28321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59832" y="764704"/>
            <a:ext cx="5688632" cy="10618291"/>
          </a:xfrm>
          <a:prstGeom prst="rect">
            <a:avLst/>
          </a:prstGeom>
        </p:spPr>
        <p:txBody>
          <a:bodyPr wrap="square" numCol="3">
            <a:spAutoFit/>
          </a:bodyPr>
          <a:lstStyle/>
          <a:p>
            <a:r>
              <a:rPr lang="ru-RU" sz="1200" b="1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Письмо старшему брату</a:t>
            </a:r>
          </a:p>
          <a:p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Мы письмо тебе писали</a:t>
            </a:r>
          </a:p>
          <a:p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В адрес почты полевой,</a:t>
            </a:r>
          </a:p>
          <a:p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Мы письмо тебе писали,</a:t>
            </a:r>
          </a:p>
          <a:p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Вдруг пришел товарищ твой.</a:t>
            </a:r>
          </a:p>
          <a:p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На петлицах по две шпалы,</a:t>
            </a:r>
          </a:p>
          <a:p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Две медали у него,</a:t>
            </a:r>
          </a:p>
          <a:p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Он сказал мне:</a:t>
            </a:r>
          </a:p>
          <a:p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— Здравствуй, малый,</a:t>
            </a:r>
          </a:p>
          <a:p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Я от брата твоего...</a:t>
            </a:r>
          </a:p>
          <a:p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</a:br>
            <a:endParaRPr lang="ru-RU" sz="1200" dirty="0" smtClean="0">
              <a:solidFill>
                <a:srgbClr val="283214"/>
              </a:solidFill>
              <a:latin typeface="Arial" pitchFamily="34" charset="0"/>
              <a:cs typeface="Arial" pitchFamily="34" charset="0"/>
            </a:endParaRPr>
          </a:p>
          <a:p>
            <a:endParaRPr lang="ru-RU" sz="1200" dirty="0" smtClean="0">
              <a:solidFill>
                <a:srgbClr val="283214"/>
              </a:solidFill>
              <a:latin typeface="Arial" pitchFamily="34" charset="0"/>
              <a:cs typeface="Arial" pitchFamily="34" charset="0"/>
            </a:endParaRPr>
          </a:p>
          <a:p>
            <a:endParaRPr lang="ru-RU" sz="1200" dirty="0" smtClean="0">
              <a:solidFill>
                <a:srgbClr val="283214"/>
              </a:solidFill>
              <a:latin typeface="Arial" pitchFamily="34" charset="0"/>
              <a:cs typeface="Arial" pitchFamily="34" charset="0"/>
            </a:endParaRPr>
          </a:p>
          <a:p>
            <a:endParaRPr lang="ru-RU" sz="1200" dirty="0" smtClean="0">
              <a:solidFill>
                <a:srgbClr val="283214"/>
              </a:solidFill>
              <a:latin typeface="Arial" pitchFamily="34" charset="0"/>
              <a:cs typeface="Arial" pitchFamily="34" charset="0"/>
            </a:endParaRPr>
          </a:p>
          <a:p>
            <a:endParaRPr lang="ru-RU" sz="1200" dirty="0" smtClean="0">
              <a:solidFill>
                <a:srgbClr val="283214"/>
              </a:solidFill>
              <a:latin typeface="Arial" pitchFamily="34" charset="0"/>
              <a:cs typeface="Arial" pitchFamily="34" charset="0"/>
            </a:endParaRPr>
          </a:p>
          <a:p>
            <a:endParaRPr lang="ru-RU" sz="1200" dirty="0" smtClean="0">
              <a:solidFill>
                <a:srgbClr val="283214"/>
              </a:solidFill>
              <a:latin typeface="Arial" pitchFamily="34" charset="0"/>
              <a:cs typeface="Arial" pitchFamily="34" charset="0"/>
            </a:endParaRPr>
          </a:p>
          <a:p>
            <a:endParaRPr lang="ru-RU" sz="1200" dirty="0" smtClean="0">
              <a:solidFill>
                <a:srgbClr val="283214"/>
              </a:solidFill>
              <a:latin typeface="Arial" pitchFamily="34" charset="0"/>
              <a:cs typeface="Arial" pitchFamily="34" charset="0"/>
            </a:endParaRPr>
          </a:p>
          <a:p>
            <a:endParaRPr lang="ru-RU" sz="1200" dirty="0" smtClean="0">
              <a:solidFill>
                <a:srgbClr val="283214"/>
              </a:solidFill>
              <a:latin typeface="Arial" pitchFamily="34" charset="0"/>
              <a:cs typeface="Arial" pitchFamily="34" charset="0"/>
            </a:endParaRPr>
          </a:p>
          <a:p>
            <a:endParaRPr lang="ru-RU" sz="1200" dirty="0" smtClean="0">
              <a:solidFill>
                <a:srgbClr val="283214"/>
              </a:solidFill>
              <a:latin typeface="Arial" pitchFamily="34" charset="0"/>
              <a:cs typeface="Arial" pitchFamily="34" charset="0"/>
            </a:endParaRPr>
          </a:p>
          <a:p>
            <a:endParaRPr lang="ru-RU" sz="1200" dirty="0" smtClean="0">
              <a:solidFill>
                <a:srgbClr val="283214"/>
              </a:solidFill>
              <a:latin typeface="Arial" pitchFamily="34" charset="0"/>
              <a:cs typeface="Arial" pitchFamily="34" charset="0"/>
            </a:endParaRPr>
          </a:p>
          <a:p>
            <a:endParaRPr lang="ru-RU" sz="1200" dirty="0" smtClean="0">
              <a:solidFill>
                <a:srgbClr val="283214"/>
              </a:solidFill>
              <a:latin typeface="Arial" pitchFamily="34" charset="0"/>
              <a:cs typeface="Arial" pitchFamily="34" charset="0"/>
            </a:endParaRPr>
          </a:p>
          <a:p>
            <a:endParaRPr lang="ru-RU" sz="1200" dirty="0" smtClean="0">
              <a:solidFill>
                <a:srgbClr val="283214"/>
              </a:solidFill>
              <a:latin typeface="Arial" pitchFamily="34" charset="0"/>
              <a:cs typeface="Arial" pitchFamily="34" charset="0"/>
            </a:endParaRPr>
          </a:p>
          <a:p>
            <a:endParaRPr lang="ru-RU" sz="1200" dirty="0" smtClean="0">
              <a:solidFill>
                <a:srgbClr val="283214"/>
              </a:solidFill>
              <a:latin typeface="Arial" pitchFamily="34" charset="0"/>
              <a:cs typeface="Arial" pitchFamily="34" charset="0"/>
            </a:endParaRPr>
          </a:p>
          <a:p>
            <a:endParaRPr lang="ru-RU" sz="1200" dirty="0" smtClean="0">
              <a:solidFill>
                <a:srgbClr val="283214"/>
              </a:solidFill>
              <a:latin typeface="Arial" pitchFamily="34" charset="0"/>
              <a:cs typeface="Arial" pitchFamily="34" charset="0"/>
            </a:endParaRPr>
          </a:p>
          <a:p>
            <a:endParaRPr lang="ru-RU" sz="1200" dirty="0" smtClean="0">
              <a:solidFill>
                <a:srgbClr val="283214"/>
              </a:solidFill>
              <a:latin typeface="Arial" pitchFamily="34" charset="0"/>
              <a:cs typeface="Arial" pitchFamily="34" charset="0"/>
            </a:endParaRPr>
          </a:p>
          <a:p>
            <a:endParaRPr lang="ru-RU" sz="1200" dirty="0" smtClean="0">
              <a:solidFill>
                <a:srgbClr val="283214"/>
              </a:solidFill>
              <a:latin typeface="Arial" pitchFamily="34" charset="0"/>
              <a:cs typeface="Arial" pitchFamily="34" charset="0"/>
            </a:endParaRPr>
          </a:p>
          <a:p>
            <a:endParaRPr lang="ru-RU" sz="1200" dirty="0" smtClean="0">
              <a:solidFill>
                <a:srgbClr val="283214"/>
              </a:solidFill>
              <a:latin typeface="Arial" pitchFamily="34" charset="0"/>
              <a:cs typeface="Arial" pitchFamily="34" charset="0"/>
            </a:endParaRPr>
          </a:p>
          <a:p>
            <a:endParaRPr lang="ru-RU" sz="1200" dirty="0" smtClean="0">
              <a:solidFill>
                <a:srgbClr val="283214"/>
              </a:solidFill>
              <a:latin typeface="Arial" pitchFamily="34" charset="0"/>
              <a:cs typeface="Arial" pitchFamily="34" charset="0"/>
            </a:endParaRPr>
          </a:p>
          <a:p>
            <a:endParaRPr lang="ru-RU" sz="1200" dirty="0" smtClean="0">
              <a:solidFill>
                <a:srgbClr val="283214"/>
              </a:solidFill>
              <a:latin typeface="Arial" pitchFamily="34" charset="0"/>
              <a:cs typeface="Arial" pitchFamily="34" charset="0"/>
            </a:endParaRPr>
          </a:p>
          <a:p>
            <a:endParaRPr lang="ru-RU" sz="1200" dirty="0" smtClean="0">
              <a:solidFill>
                <a:srgbClr val="283214"/>
              </a:solidFill>
              <a:latin typeface="Arial" pitchFamily="34" charset="0"/>
              <a:cs typeface="Arial" pitchFamily="34" charset="0"/>
            </a:endParaRPr>
          </a:p>
          <a:p>
            <a:endParaRPr lang="ru-RU" sz="1200" dirty="0" smtClean="0">
              <a:solidFill>
                <a:srgbClr val="283214"/>
              </a:solidFill>
              <a:latin typeface="Arial" pitchFamily="34" charset="0"/>
              <a:cs typeface="Arial" pitchFamily="34" charset="0"/>
            </a:endParaRPr>
          </a:p>
          <a:p>
            <a:endParaRPr lang="ru-RU" sz="1200" dirty="0" smtClean="0">
              <a:solidFill>
                <a:srgbClr val="283214"/>
              </a:solidFill>
              <a:latin typeface="Arial" pitchFamily="34" charset="0"/>
              <a:cs typeface="Arial" pitchFamily="34" charset="0"/>
            </a:endParaRPr>
          </a:p>
          <a:p>
            <a:endParaRPr lang="ru-RU" sz="1200" dirty="0" smtClean="0">
              <a:solidFill>
                <a:srgbClr val="283214"/>
              </a:solidFill>
              <a:latin typeface="Arial" pitchFamily="34" charset="0"/>
              <a:cs typeface="Arial" pitchFamily="34" charset="0"/>
            </a:endParaRPr>
          </a:p>
          <a:p>
            <a:endParaRPr lang="ru-RU" sz="1200" dirty="0" smtClean="0">
              <a:solidFill>
                <a:srgbClr val="283214"/>
              </a:solidFill>
              <a:latin typeface="Arial" pitchFamily="34" charset="0"/>
              <a:cs typeface="Arial" pitchFamily="34" charset="0"/>
            </a:endParaRPr>
          </a:p>
          <a:p>
            <a:endParaRPr lang="ru-RU" sz="1200" dirty="0" smtClean="0">
              <a:solidFill>
                <a:srgbClr val="283214"/>
              </a:solidFill>
              <a:latin typeface="Arial" pitchFamily="34" charset="0"/>
              <a:cs typeface="Arial" pitchFamily="34" charset="0"/>
            </a:endParaRPr>
          </a:p>
          <a:p>
            <a:endParaRPr lang="ru-RU" sz="1200" dirty="0" smtClean="0">
              <a:solidFill>
                <a:srgbClr val="283214"/>
              </a:solidFill>
              <a:latin typeface="Arial" pitchFamily="34" charset="0"/>
              <a:cs typeface="Arial" pitchFamily="34" charset="0"/>
            </a:endParaRPr>
          </a:p>
          <a:p>
            <a:endParaRPr lang="ru-RU" sz="1200" dirty="0" smtClean="0">
              <a:solidFill>
                <a:srgbClr val="283214"/>
              </a:solidFill>
              <a:latin typeface="Arial" pitchFamily="34" charset="0"/>
              <a:cs typeface="Arial" pitchFamily="34" charset="0"/>
            </a:endParaRPr>
          </a:p>
          <a:p>
            <a:endParaRPr lang="ru-RU" sz="1200" dirty="0" smtClean="0">
              <a:solidFill>
                <a:srgbClr val="283214"/>
              </a:solidFill>
              <a:latin typeface="Arial" pitchFamily="34" charset="0"/>
              <a:cs typeface="Arial" pitchFamily="34" charset="0"/>
            </a:endParaRPr>
          </a:p>
          <a:p>
            <a:endParaRPr lang="ru-RU" sz="1200" dirty="0" smtClean="0">
              <a:solidFill>
                <a:srgbClr val="283214"/>
              </a:solidFill>
              <a:latin typeface="Arial" pitchFamily="34" charset="0"/>
              <a:cs typeface="Arial" pitchFamily="34" charset="0"/>
            </a:endParaRPr>
          </a:p>
          <a:p>
            <a:endParaRPr lang="ru-RU" sz="1200" dirty="0" smtClean="0">
              <a:solidFill>
                <a:srgbClr val="283214"/>
              </a:solidFill>
              <a:latin typeface="Arial" pitchFamily="34" charset="0"/>
              <a:cs typeface="Arial" pitchFamily="34" charset="0"/>
            </a:endParaRPr>
          </a:p>
          <a:p>
            <a:endParaRPr lang="ru-RU" sz="1200" dirty="0" smtClean="0">
              <a:solidFill>
                <a:srgbClr val="283214"/>
              </a:solidFill>
              <a:latin typeface="Arial" pitchFamily="34" charset="0"/>
              <a:cs typeface="Arial" pitchFamily="34" charset="0"/>
            </a:endParaRPr>
          </a:p>
          <a:p>
            <a:endParaRPr lang="ru-RU" sz="1200" dirty="0" smtClean="0">
              <a:solidFill>
                <a:srgbClr val="283214"/>
              </a:solidFill>
              <a:latin typeface="Arial" pitchFamily="34" charset="0"/>
              <a:cs typeface="Arial" pitchFamily="34" charset="0"/>
            </a:endParaRPr>
          </a:p>
          <a:p>
            <a:endParaRPr lang="ru-RU" sz="1200" dirty="0" smtClean="0">
              <a:solidFill>
                <a:srgbClr val="283214"/>
              </a:solidFill>
              <a:latin typeface="Arial" pitchFamily="34" charset="0"/>
              <a:cs typeface="Arial" pitchFamily="34" charset="0"/>
            </a:endParaRPr>
          </a:p>
          <a:p>
            <a:endParaRPr lang="ru-RU" sz="1200" dirty="0" smtClean="0">
              <a:solidFill>
                <a:srgbClr val="283214"/>
              </a:solidFill>
              <a:latin typeface="Arial" pitchFamily="34" charset="0"/>
              <a:cs typeface="Arial" pitchFamily="34" charset="0"/>
            </a:endParaRPr>
          </a:p>
          <a:p>
            <a:endParaRPr lang="ru-RU" sz="1200" dirty="0" smtClean="0">
              <a:solidFill>
                <a:srgbClr val="283214"/>
              </a:solidFill>
              <a:latin typeface="Arial" pitchFamily="34" charset="0"/>
              <a:cs typeface="Arial" pitchFamily="34" charset="0"/>
            </a:endParaRPr>
          </a:p>
          <a:p>
            <a:endParaRPr lang="ru-RU" sz="1200" dirty="0" smtClean="0">
              <a:solidFill>
                <a:srgbClr val="283214"/>
              </a:solidFill>
              <a:latin typeface="Arial" pitchFamily="34" charset="0"/>
              <a:cs typeface="Arial" pitchFamily="34" charset="0"/>
            </a:endParaRPr>
          </a:p>
          <a:p>
            <a:endParaRPr lang="ru-RU" sz="1200" dirty="0" smtClean="0">
              <a:solidFill>
                <a:srgbClr val="283214"/>
              </a:solidFill>
              <a:latin typeface="Arial" pitchFamily="34" charset="0"/>
              <a:cs typeface="Arial" pitchFamily="34" charset="0"/>
            </a:endParaRPr>
          </a:p>
          <a:p>
            <a:endParaRPr lang="ru-RU" sz="1200" dirty="0" smtClean="0">
              <a:solidFill>
                <a:srgbClr val="283214"/>
              </a:solidFill>
              <a:latin typeface="Arial" pitchFamily="34" charset="0"/>
              <a:cs typeface="Arial" pitchFamily="34" charset="0"/>
            </a:endParaRPr>
          </a:p>
          <a:p>
            <a:endParaRPr lang="ru-RU" sz="1200" dirty="0" smtClean="0">
              <a:solidFill>
                <a:srgbClr val="283214"/>
              </a:solidFill>
              <a:latin typeface="Arial" pitchFamily="34" charset="0"/>
              <a:cs typeface="Arial" pitchFamily="34" charset="0"/>
            </a:endParaRPr>
          </a:p>
          <a:p>
            <a:endParaRPr lang="ru-RU" sz="1200" dirty="0" smtClean="0">
              <a:solidFill>
                <a:srgbClr val="283214"/>
              </a:solidFill>
              <a:latin typeface="Arial" pitchFamily="34" charset="0"/>
              <a:cs typeface="Arial" pitchFamily="34" charset="0"/>
            </a:endParaRPr>
          </a:p>
          <a:p>
            <a:endParaRPr lang="ru-RU" sz="1200" dirty="0" smtClean="0">
              <a:solidFill>
                <a:srgbClr val="283214"/>
              </a:solidFill>
              <a:latin typeface="Arial" pitchFamily="34" charset="0"/>
              <a:cs typeface="Arial" pitchFamily="34" charset="0"/>
            </a:endParaRPr>
          </a:p>
          <a:p>
            <a:endParaRPr lang="ru-RU" sz="1200" dirty="0" smtClean="0">
              <a:solidFill>
                <a:srgbClr val="283214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— Жив ли он? —</a:t>
            </a:r>
          </a:p>
          <a:p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Спросила мама.—</a:t>
            </a:r>
          </a:p>
          <a:p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Жив ли он?</a:t>
            </a:r>
          </a:p>
          <a:p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Скажите прямо!</a:t>
            </a:r>
          </a:p>
          <a:p>
            <a:endParaRPr lang="ru-RU" sz="1200" dirty="0" smtClean="0">
              <a:solidFill>
                <a:srgbClr val="283214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Я мигал ему глазами,</a:t>
            </a:r>
          </a:p>
          <a:p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Делал знаки как умел.</a:t>
            </a:r>
          </a:p>
          <a:p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Говорить не надо маме!</a:t>
            </a:r>
          </a:p>
          <a:p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Мама белая как мел!</a:t>
            </a:r>
          </a:p>
          <a:p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Он сказал;</a:t>
            </a:r>
          </a:p>
          <a:p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— Даю вам слово,</a:t>
            </a:r>
          </a:p>
          <a:p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Что Андрей почти здоров,</a:t>
            </a:r>
          </a:p>
          <a:p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Он уж ходит по палате</a:t>
            </a:r>
          </a:p>
          <a:p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С разрешенья докторов.</a:t>
            </a:r>
          </a:p>
          <a:p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Он с товарищами вместе</a:t>
            </a:r>
          </a:p>
          <a:p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Подорвал немецкий дзот,</a:t>
            </a:r>
          </a:p>
          <a:p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Он ушел от верной смерти,</a:t>
            </a:r>
          </a:p>
          <a:p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Значит, долго проживет.</a:t>
            </a:r>
          </a:p>
          <a:p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</a:br>
            <a:endParaRPr lang="ru-RU" sz="1200" dirty="0" smtClean="0">
              <a:solidFill>
                <a:srgbClr val="283214"/>
              </a:solidFill>
              <a:latin typeface="Arial" pitchFamily="34" charset="0"/>
              <a:cs typeface="Arial" pitchFamily="34" charset="0"/>
            </a:endParaRPr>
          </a:p>
          <a:p>
            <a:endParaRPr lang="ru-RU" sz="1200" dirty="0" smtClean="0">
              <a:solidFill>
                <a:srgbClr val="283214"/>
              </a:solidFill>
              <a:latin typeface="Arial" pitchFamily="34" charset="0"/>
              <a:cs typeface="Arial" pitchFamily="34" charset="0"/>
            </a:endParaRPr>
          </a:p>
          <a:p>
            <a:endParaRPr lang="ru-RU" sz="1200" dirty="0" smtClean="0">
              <a:solidFill>
                <a:srgbClr val="283214"/>
              </a:solidFill>
              <a:latin typeface="Arial" pitchFamily="34" charset="0"/>
              <a:cs typeface="Arial" pitchFamily="34" charset="0"/>
            </a:endParaRPr>
          </a:p>
          <a:p>
            <a:endParaRPr lang="ru-RU" sz="1200" dirty="0" smtClean="0">
              <a:solidFill>
                <a:srgbClr val="283214"/>
              </a:solidFill>
              <a:latin typeface="Arial" pitchFamily="34" charset="0"/>
              <a:cs typeface="Arial" pitchFamily="34" charset="0"/>
            </a:endParaRPr>
          </a:p>
          <a:p>
            <a:endParaRPr lang="ru-RU" sz="1200" dirty="0" smtClean="0">
              <a:solidFill>
                <a:srgbClr val="283214"/>
              </a:solidFill>
              <a:latin typeface="Arial" pitchFamily="34" charset="0"/>
              <a:cs typeface="Arial" pitchFamily="34" charset="0"/>
            </a:endParaRPr>
          </a:p>
          <a:p>
            <a:endParaRPr lang="ru-RU" sz="1200" dirty="0" smtClean="0">
              <a:solidFill>
                <a:srgbClr val="283214"/>
              </a:solidFill>
              <a:latin typeface="Arial" pitchFamily="34" charset="0"/>
              <a:cs typeface="Arial" pitchFamily="34" charset="0"/>
            </a:endParaRPr>
          </a:p>
          <a:p>
            <a:endParaRPr lang="ru-RU" sz="1200" dirty="0" smtClean="0">
              <a:solidFill>
                <a:srgbClr val="283214"/>
              </a:solidFill>
              <a:latin typeface="Arial" pitchFamily="34" charset="0"/>
              <a:cs typeface="Arial" pitchFamily="34" charset="0"/>
            </a:endParaRPr>
          </a:p>
          <a:p>
            <a:endParaRPr lang="ru-RU" sz="1200" dirty="0" smtClean="0">
              <a:solidFill>
                <a:srgbClr val="283214"/>
              </a:solidFill>
              <a:latin typeface="Arial" pitchFamily="34" charset="0"/>
              <a:cs typeface="Arial" pitchFamily="34" charset="0"/>
            </a:endParaRPr>
          </a:p>
          <a:p>
            <a:endParaRPr lang="ru-RU" sz="1200" dirty="0" smtClean="0">
              <a:solidFill>
                <a:srgbClr val="283214"/>
              </a:solidFill>
              <a:latin typeface="Arial" pitchFamily="34" charset="0"/>
              <a:cs typeface="Arial" pitchFamily="34" charset="0"/>
            </a:endParaRPr>
          </a:p>
          <a:p>
            <a:endParaRPr lang="ru-RU" sz="1200" dirty="0" smtClean="0">
              <a:solidFill>
                <a:srgbClr val="283214"/>
              </a:solidFill>
              <a:latin typeface="Arial" pitchFamily="34" charset="0"/>
              <a:cs typeface="Arial" pitchFamily="34" charset="0"/>
            </a:endParaRPr>
          </a:p>
          <a:p>
            <a:endParaRPr lang="ru-RU" sz="1200" dirty="0" smtClean="0">
              <a:solidFill>
                <a:srgbClr val="283214"/>
              </a:solidFill>
              <a:latin typeface="Arial" pitchFamily="34" charset="0"/>
              <a:cs typeface="Arial" pitchFamily="34" charset="0"/>
            </a:endParaRPr>
          </a:p>
          <a:p>
            <a:endParaRPr lang="ru-RU" sz="1200" dirty="0" smtClean="0">
              <a:solidFill>
                <a:srgbClr val="283214"/>
              </a:solidFill>
              <a:latin typeface="Arial" pitchFamily="34" charset="0"/>
              <a:cs typeface="Arial" pitchFamily="34" charset="0"/>
            </a:endParaRPr>
          </a:p>
          <a:p>
            <a:endParaRPr lang="ru-RU" sz="1200" dirty="0" smtClean="0">
              <a:solidFill>
                <a:srgbClr val="283214"/>
              </a:solidFill>
              <a:latin typeface="Arial" pitchFamily="34" charset="0"/>
              <a:cs typeface="Arial" pitchFamily="34" charset="0"/>
            </a:endParaRPr>
          </a:p>
          <a:p>
            <a:endParaRPr lang="ru-RU" sz="1200" dirty="0" smtClean="0">
              <a:solidFill>
                <a:srgbClr val="283214"/>
              </a:solidFill>
              <a:latin typeface="Arial" pitchFamily="34" charset="0"/>
              <a:cs typeface="Arial" pitchFamily="34" charset="0"/>
            </a:endParaRPr>
          </a:p>
          <a:p>
            <a:endParaRPr lang="ru-RU" sz="1200" dirty="0" smtClean="0">
              <a:solidFill>
                <a:srgbClr val="283214"/>
              </a:solidFill>
              <a:latin typeface="Arial" pitchFamily="34" charset="0"/>
              <a:cs typeface="Arial" pitchFamily="34" charset="0"/>
            </a:endParaRPr>
          </a:p>
          <a:p>
            <a:endParaRPr lang="ru-RU" sz="1200" dirty="0" smtClean="0">
              <a:solidFill>
                <a:srgbClr val="283214"/>
              </a:solidFill>
              <a:latin typeface="Arial" pitchFamily="34" charset="0"/>
              <a:cs typeface="Arial" pitchFamily="34" charset="0"/>
            </a:endParaRPr>
          </a:p>
          <a:p>
            <a:endParaRPr lang="ru-RU" sz="1200" dirty="0" smtClean="0">
              <a:solidFill>
                <a:srgbClr val="283214"/>
              </a:solidFill>
              <a:latin typeface="Arial" pitchFamily="34" charset="0"/>
              <a:cs typeface="Arial" pitchFamily="34" charset="0"/>
            </a:endParaRPr>
          </a:p>
          <a:p>
            <a:endParaRPr lang="ru-RU" sz="1200" dirty="0" smtClean="0">
              <a:solidFill>
                <a:srgbClr val="283214"/>
              </a:solidFill>
              <a:latin typeface="Arial" pitchFamily="34" charset="0"/>
              <a:cs typeface="Arial" pitchFamily="34" charset="0"/>
            </a:endParaRPr>
          </a:p>
          <a:p>
            <a:endParaRPr lang="ru-RU" sz="1200" dirty="0" smtClean="0">
              <a:solidFill>
                <a:srgbClr val="283214"/>
              </a:solidFill>
              <a:latin typeface="Arial" pitchFamily="34" charset="0"/>
              <a:cs typeface="Arial" pitchFamily="34" charset="0"/>
            </a:endParaRPr>
          </a:p>
          <a:p>
            <a:endParaRPr lang="ru-RU" sz="1200" dirty="0" smtClean="0">
              <a:solidFill>
                <a:srgbClr val="283214"/>
              </a:solidFill>
              <a:latin typeface="Arial" pitchFamily="34" charset="0"/>
              <a:cs typeface="Arial" pitchFamily="34" charset="0"/>
            </a:endParaRPr>
          </a:p>
          <a:p>
            <a:endParaRPr lang="ru-RU" sz="1200" dirty="0" smtClean="0">
              <a:solidFill>
                <a:srgbClr val="283214"/>
              </a:solidFill>
              <a:latin typeface="Arial" pitchFamily="34" charset="0"/>
              <a:cs typeface="Arial" pitchFamily="34" charset="0"/>
            </a:endParaRPr>
          </a:p>
          <a:p>
            <a:endParaRPr lang="ru-RU" sz="1200" dirty="0" smtClean="0">
              <a:solidFill>
                <a:srgbClr val="283214"/>
              </a:solidFill>
              <a:latin typeface="Arial" pitchFamily="34" charset="0"/>
              <a:cs typeface="Arial" pitchFamily="34" charset="0"/>
            </a:endParaRPr>
          </a:p>
          <a:p>
            <a:endParaRPr lang="ru-RU" sz="1200" dirty="0" smtClean="0">
              <a:solidFill>
                <a:srgbClr val="283214"/>
              </a:solidFill>
              <a:latin typeface="Arial" pitchFamily="34" charset="0"/>
              <a:cs typeface="Arial" pitchFamily="34" charset="0"/>
            </a:endParaRPr>
          </a:p>
          <a:p>
            <a:endParaRPr lang="ru-RU" sz="1200" dirty="0" smtClean="0">
              <a:solidFill>
                <a:srgbClr val="283214"/>
              </a:solidFill>
              <a:latin typeface="Arial" pitchFamily="34" charset="0"/>
              <a:cs typeface="Arial" pitchFamily="34" charset="0"/>
            </a:endParaRPr>
          </a:p>
          <a:p>
            <a:endParaRPr lang="ru-RU" sz="1200" dirty="0" smtClean="0">
              <a:solidFill>
                <a:srgbClr val="283214"/>
              </a:solidFill>
              <a:latin typeface="Arial" pitchFamily="34" charset="0"/>
              <a:cs typeface="Arial" pitchFamily="34" charset="0"/>
            </a:endParaRPr>
          </a:p>
          <a:p>
            <a:endParaRPr lang="ru-RU" sz="1200" dirty="0" smtClean="0">
              <a:solidFill>
                <a:srgbClr val="283214"/>
              </a:solidFill>
              <a:latin typeface="Arial" pitchFamily="34" charset="0"/>
              <a:cs typeface="Arial" pitchFamily="34" charset="0"/>
            </a:endParaRPr>
          </a:p>
          <a:p>
            <a:endParaRPr lang="ru-RU" sz="1200" dirty="0" smtClean="0">
              <a:solidFill>
                <a:srgbClr val="283214"/>
              </a:solidFill>
              <a:latin typeface="Arial" pitchFamily="34" charset="0"/>
              <a:cs typeface="Arial" pitchFamily="34" charset="0"/>
            </a:endParaRPr>
          </a:p>
          <a:p>
            <a:endParaRPr lang="ru-RU" sz="1200" dirty="0" smtClean="0">
              <a:solidFill>
                <a:srgbClr val="283214"/>
              </a:solidFill>
              <a:latin typeface="Arial" pitchFamily="34" charset="0"/>
              <a:cs typeface="Arial" pitchFamily="34" charset="0"/>
            </a:endParaRPr>
          </a:p>
          <a:p>
            <a:endParaRPr lang="ru-RU" sz="1200" dirty="0" smtClean="0">
              <a:solidFill>
                <a:srgbClr val="283214"/>
              </a:solidFill>
              <a:latin typeface="Arial" pitchFamily="34" charset="0"/>
              <a:cs typeface="Arial" pitchFamily="34" charset="0"/>
            </a:endParaRPr>
          </a:p>
          <a:p>
            <a:endParaRPr lang="ru-RU" sz="1200" dirty="0" smtClean="0">
              <a:solidFill>
                <a:srgbClr val="283214"/>
              </a:solidFill>
              <a:latin typeface="Arial" pitchFamily="34" charset="0"/>
              <a:cs typeface="Arial" pitchFamily="34" charset="0"/>
            </a:endParaRPr>
          </a:p>
          <a:p>
            <a:endParaRPr lang="ru-RU" sz="1200" dirty="0" smtClean="0">
              <a:solidFill>
                <a:srgbClr val="283214"/>
              </a:solidFill>
              <a:latin typeface="Arial" pitchFamily="34" charset="0"/>
              <a:cs typeface="Arial" pitchFamily="34" charset="0"/>
            </a:endParaRPr>
          </a:p>
          <a:p>
            <a:endParaRPr lang="ru-RU" sz="1200" dirty="0" smtClean="0">
              <a:solidFill>
                <a:srgbClr val="283214"/>
              </a:solidFill>
              <a:latin typeface="Arial" pitchFamily="34" charset="0"/>
              <a:cs typeface="Arial" pitchFamily="34" charset="0"/>
            </a:endParaRPr>
          </a:p>
          <a:p>
            <a:endParaRPr lang="ru-RU" sz="1200" dirty="0" smtClean="0">
              <a:solidFill>
                <a:srgbClr val="283214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Ты, Андрюша, сильно ранен,</a:t>
            </a:r>
          </a:p>
          <a:p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Но опять стремишься в бой,</a:t>
            </a:r>
          </a:p>
          <a:p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Ты воюешь с докторами...</a:t>
            </a:r>
          </a:p>
          <a:p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Так сказал товарищ твой.</a:t>
            </a:r>
          </a:p>
          <a:p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Дорогой мой брат Андрей!</a:t>
            </a:r>
          </a:p>
          <a:p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Поправляйся поскорей!</a:t>
            </a:r>
          </a:p>
          <a:p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Выздоравливай, Андрюша,</a:t>
            </a:r>
          </a:p>
          <a:p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И опять фашистов бей.</a:t>
            </a:r>
          </a:p>
          <a:p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Дорогой мой брат Андрюша,</a:t>
            </a:r>
          </a:p>
          <a:p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От ребят тебе привет!</a:t>
            </a:r>
          </a:p>
          <a:p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Написал бы я побольше,</a:t>
            </a:r>
          </a:p>
          <a:p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Только места больше нет.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Picture 8" descr="http://im1.kommersant.ru/Issues.photo/CORP/2015/02/17/KMO_128025_02361_1_t210_12262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5" y="4005064"/>
            <a:ext cx="3952569" cy="238457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player.myshared.ru/957967/data/images/img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260648"/>
            <a:ext cx="8640960" cy="6318703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95536" y="692696"/>
            <a:ext cx="424847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603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i="1" dirty="0" smtClean="0">
                <a:solidFill>
                  <a:srgbClr val="283214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 1940 — 1950 вышли новые сборники: "Первоклассница", "Звенигород", "Веселые стихи", "Стихи детям". В эти же годы работала над сценариями детских кинофильмов "Подкидыш", "Слон и веревочка","Алеша Птицын вырабатывает характер".</a:t>
            </a:r>
            <a:endParaRPr lang="ru-RU" sz="1400" i="1" dirty="0" smtClean="0">
              <a:solidFill>
                <a:srgbClr val="283214"/>
              </a:solidFill>
              <a:latin typeface="Arial" pitchFamily="34" charset="0"/>
              <a:cs typeface="Arial" pitchFamily="34" charset="0"/>
            </a:endParaRPr>
          </a:p>
          <a:p>
            <a:pPr lvl="0" indent="2603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i="1" dirty="0" smtClean="0">
                <a:solidFill>
                  <a:srgbClr val="283214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 1958 написала большой цикл сатирических стихов для детей "</a:t>
            </a:r>
            <a:r>
              <a:rPr lang="ru-RU" sz="1400" i="1" dirty="0" err="1" smtClean="0">
                <a:solidFill>
                  <a:srgbClr val="283214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Лешенька</a:t>
            </a:r>
            <a:r>
              <a:rPr lang="ru-RU" sz="1400" i="1" dirty="0" smtClean="0">
                <a:solidFill>
                  <a:srgbClr val="283214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ru-RU" sz="1400" i="1" dirty="0" err="1" smtClean="0">
                <a:solidFill>
                  <a:srgbClr val="283214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Лешенька</a:t>
            </a:r>
            <a:r>
              <a:rPr lang="ru-RU" sz="1400" i="1" dirty="0" smtClean="0">
                <a:solidFill>
                  <a:srgbClr val="283214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…", "Дедушкина внучка" и др.</a:t>
            </a:r>
            <a:endParaRPr lang="ru-RU" sz="1400" i="1" dirty="0" smtClean="0">
              <a:solidFill>
                <a:srgbClr val="283214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C:\Users\Елена\Desktop\KMO_141501_00469_1_t210_11584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544" y="3356992"/>
            <a:ext cx="4082371" cy="28083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5004048" y="1052736"/>
            <a:ext cx="3888432" cy="5187195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ru-RU" sz="1200" b="1" dirty="0" err="1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Лёшенька</a:t>
            </a:r>
            <a:r>
              <a:rPr lang="ru-RU" sz="1200" b="1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200" b="1" dirty="0" err="1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Лёшенька</a:t>
            </a:r>
            <a:r>
              <a:rPr lang="ru-RU" sz="1200" b="1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…</a:t>
            </a:r>
          </a:p>
          <a:p>
            <a:endParaRPr lang="ru-RU" sz="1200" dirty="0" smtClean="0">
              <a:solidFill>
                <a:srgbClr val="283214"/>
              </a:solidFill>
              <a:latin typeface="Arial" pitchFamily="34" charset="0"/>
              <a:cs typeface="Arial" pitchFamily="34" charset="0"/>
            </a:endParaRPr>
          </a:p>
          <a:p>
            <a:endParaRPr lang="ru-RU" sz="1200" dirty="0" smtClean="0">
              <a:solidFill>
                <a:srgbClr val="283214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— </a:t>
            </a:r>
            <a:r>
              <a:rPr lang="ru-RU" sz="1200" dirty="0" err="1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Лешенька</a:t>
            </a:r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200" dirty="0" err="1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Лешенька</a:t>
            </a:r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Сделай одолжение:</a:t>
            </a:r>
          </a:p>
          <a:p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Выучи, </a:t>
            </a:r>
            <a:r>
              <a:rPr lang="ru-RU" sz="1200" dirty="0" err="1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Алешенька</a:t>
            </a:r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Таблицу умножения!</a:t>
            </a:r>
          </a:p>
          <a:p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— Миленький, хорошенький!..—</a:t>
            </a:r>
          </a:p>
          <a:p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Мама просит сына.</a:t>
            </a:r>
          </a:p>
          <a:p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Ходит за </a:t>
            </a:r>
            <a:r>
              <a:rPr lang="ru-RU" sz="1200" dirty="0" err="1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Алешенькой</a:t>
            </a:r>
            <a:endParaRPr lang="ru-RU" sz="1200" dirty="0" smtClean="0">
              <a:solidFill>
                <a:srgbClr val="283214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Чуть не вся дружина.</a:t>
            </a:r>
          </a:p>
          <a:p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Охает вожатая:</a:t>
            </a:r>
          </a:p>
          <a:p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— Единица в табеле!</a:t>
            </a:r>
          </a:p>
          <a:p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Значит, мы внимание</a:t>
            </a:r>
          </a:p>
          <a:p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К мальчику ослабили.</a:t>
            </a:r>
          </a:p>
          <a:p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— </a:t>
            </a:r>
            <a:r>
              <a:rPr lang="ru-RU" sz="1200" dirty="0" err="1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Лешенька</a:t>
            </a:r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200" dirty="0" err="1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Лешенька</a:t>
            </a:r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Сделай одолжение:</a:t>
            </a:r>
          </a:p>
          <a:p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Выучи, </a:t>
            </a:r>
            <a:r>
              <a:rPr lang="ru-RU" sz="1200" dirty="0" err="1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Алешенька</a:t>
            </a:r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Хоть первое спряжение!</a:t>
            </a:r>
          </a:p>
          <a:p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      </a:t>
            </a:r>
          </a:p>
          <a:p>
            <a:endParaRPr lang="ru-RU" sz="1200" dirty="0" smtClean="0">
              <a:solidFill>
                <a:srgbClr val="283214"/>
              </a:solidFill>
              <a:latin typeface="Arial" pitchFamily="34" charset="0"/>
              <a:cs typeface="Arial" pitchFamily="34" charset="0"/>
            </a:endParaRPr>
          </a:p>
          <a:p>
            <a:endParaRPr lang="ru-RU" sz="1200" dirty="0" smtClean="0">
              <a:solidFill>
                <a:srgbClr val="283214"/>
              </a:solidFill>
              <a:latin typeface="Arial" pitchFamily="34" charset="0"/>
              <a:cs typeface="Arial" pitchFamily="34" charset="0"/>
            </a:endParaRPr>
          </a:p>
          <a:p>
            <a:endParaRPr lang="ru-RU" sz="1200" dirty="0" smtClean="0">
              <a:solidFill>
                <a:srgbClr val="283214"/>
              </a:solidFill>
              <a:latin typeface="Arial" pitchFamily="34" charset="0"/>
              <a:cs typeface="Arial" pitchFamily="34" charset="0"/>
            </a:endParaRPr>
          </a:p>
          <a:p>
            <a:endParaRPr lang="ru-RU" sz="1200" dirty="0" smtClean="0">
              <a:solidFill>
                <a:srgbClr val="283214"/>
              </a:solidFill>
              <a:latin typeface="Arial" pitchFamily="34" charset="0"/>
              <a:cs typeface="Arial" pitchFamily="34" charset="0"/>
            </a:endParaRPr>
          </a:p>
          <a:p>
            <a:endParaRPr lang="ru-RU" sz="1200" dirty="0" smtClean="0">
              <a:solidFill>
                <a:srgbClr val="283214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Отвечает    </a:t>
            </a:r>
            <a:r>
              <a:rPr lang="ru-RU" sz="1200" dirty="0" err="1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Лешенька</a:t>
            </a:r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— Вы просите пуще.</a:t>
            </a:r>
          </a:p>
          <a:p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Я же несознательный,</a:t>
            </a:r>
          </a:p>
          <a:p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Я же отстающий.</a:t>
            </a:r>
          </a:p>
          <a:p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— </a:t>
            </a:r>
            <a:r>
              <a:rPr lang="ru-RU" sz="1200" dirty="0" err="1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Лешенька</a:t>
            </a:r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200" dirty="0" err="1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Лешенька</a:t>
            </a:r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Сделай одолжение...—</a:t>
            </a:r>
          </a:p>
          <a:p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С ним и в школе нянчатся,</a:t>
            </a:r>
          </a:p>
          <a:p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И дома уважение...</a:t>
            </a:r>
          </a:p>
          <a:p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Так и не меняется</a:t>
            </a:r>
          </a:p>
          <a:p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Это положение.</a:t>
            </a:r>
          </a:p>
          <a:p>
            <a: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200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</a:br>
            <a:endParaRPr lang="ru-RU" sz="1200" dirty="0">
              <a:solidFill>
                <a:srgbClr val="283214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6" descr="http://zena.blic.rs/data/images/2009-09-01/2323_skolarac-dreamstime_7781987_iff.jpg?ver=134623172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76256" y="4437112"/>
            <a:ext cx="2004162" cy="210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player.myshared.ru/957967/data/images/img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260648"/>
            <a:ext cx="8640960" cy="6318703"/>
          </a:xfrm>
          <a:prstGeom prst="rect">
            <a:avLst/>
          </a:prstGeom>
          <a:noFill/>
        </p:spPr>
      </p:pic>
      <p:pic>
        <p:nvPicPr>
          <p:cNvPr id="7" name="Picture 2" descr="http://sperepuga.com/img/picture/Apr/23/58e2b9ce66a869743d428ae478fb02d2/1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260648"/>
            <a:ext cx="8695477" cy="640871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39552" y="1628800"/>
            <a:ext cx="365415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 smtClean="0">
                <a:solidFill>
                  <a:srgbClr val="283214"/>
                </a:solidFill>
              </a:rPr>
              <a:t>	</a:t>
            </a:r>
            <a:r>
              <a:rPr lang="ru-RU" sz="1400" i="1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Агния Львовна была "лицом" любой делегации: она умела держаться в обществе, говорила на нескольких языках, красиво одевалась и прекрасно танцевала.</a:t>
            </a:r>
            <a:endParaRPr lang="ru-RU" sz="1400" i="1" dirty="0">
              <a:solidFill>
                <a:srgbClr val="283214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http://img11.nnm.ru/8/1/2/a/b/784349907f88b237cee016e4d7f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764704"/>
            <a:ext cx="4036811" cy="26642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4" descr="http://www.djc.com.ua/public/news/3/4764/albumc0a62340-ae43-4aea-ab65-7bad9807a85f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3568" y="3429000"/>
            <a:ext cx="3864430" cy="2898322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10" descr="http://img0.liveinternet.ru/images/attach/c/8/101/524/101524544__MusicLovers_EL1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860032" y="5057800"/>
            <a:ext cx="1702335" cy="18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player.myshared.ru/957967/data/images/img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260648"/>
            <a:ext cx="8640960" cy="6318703"/>
          </a:xfrm>
          <a:prstGeom prst="rect">
            <a:avLst/>
          </a:prstGeom>
          <a:noFill/>
        </p:spPr>
      </p:pic>
      <p:pic>
        <p:nvPicPr>
          <p:cNvPr id="7" name="Picture 2" descr="http://sperepuga.com/img/picture/Apr/23/58e2b9ce66a869743d428ae478fb02d2/1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260648"/>
            <a:ext cx="8695477" cy="6408712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3995936" y="548680"/>
            <a:ext cx="4572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/>
              <a:t>	</a:t>
            </a:r>
            <a:r>
              <a:rPr lang="ru-RU" sz="1400" i="1" dirty="0" smtClean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Стихи Агнии Львовны в нашей стране знает каждый ребенок. Ее книги печатались миллионными тиражами. И столько же было переведено за рубежом. Эта удивительная женщина всю свою жизнь посвятила детям.</a:t>
            </a:r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1000" dirty="0" smtClean="0"/>
              <a:t/>
            </a:r>
            <a:br>
              <a:rPr lang="ru-RU" sz="1000" dirty="0" smtClean="0"/>
            </a:br>
            <a:endParaRPr lang="ru-RU" sz="1000" dirty="0"/>
          </a:p>
        </p:txBody>
      </p:sp>
      <p:pic>
        <p:nvPicPr>
          <p:cNvPr id="12" name="Picture 10" descr="http://900igr.net/datai/literatura/Agnija-Barto-tvorchestvo/0004-007-Tvorchestvo-A.L.-Barto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72200" y="1988840"/>
            <a:ext cx="1732037" cy="2333349"/>
          </a:xfrm>
          <a:prstGeom prst="rect">
            <a:avLst/>
          </a:prstGeom>
          <a:noFill/>
        </p:spPr>
      </p:pic>
      <p:pic>
        <p:nvPicPr>
          <p:cNvPr id="13" name="Picture 6" descr="https://cs7055.vk.me/c540107/v540107281/1da2d/zU6O_WEDTBY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115616" y="3356992"/>
            <a:ext cx="1827262" cy="2808312"/>
          </a:xfrm>
          <a:prstGeom prst="rect">
            <a:avLst/>
          </a:prstGeom>
          <a:noFill/>
        </p:spPr>
      </p:pic>
      <p:pic>
        <p:nvPicPr>
          <p:cNvPr id="14" name="Picture 14" descr="http://ljhzxh272x.com/images/55d1fa98ae80e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51520" y="980728"/>
            <a:ext cx="1932499" cy="2808312"/>
          </a:xfrm>
          <a:prstGeom prst="rect">
            <a:avLst/>
          </a:prstGeom>
          <a:noFill/>
        </p:spPr>
      </p:pic>
      <p:pic>
        <p:nvPicPr>
          <p:cNvPr id="15" name="Picture 2" descr="http://server.audiopedia.su:8888/staroeradio/images/pics/002096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483768" y="2132856"/>
            <a:ext cx="2007943" cy="2808312"/>
          </a:xfrm>
          <a:prstGeom prst="rect">
            <a:avLst/>
          </a:prstGeom>
          <a:noFill/>
        </p:spPr>
      </p:pic>
      <p:pic>
        <p:nvPicPr>
          <p:cNvPr id="16" name="Picture 4" descr="http://www.rahvaraamat.ee/images/products/000/083/855/thumbnails/big/772041c9da55c17829cd25d5709c14091eef3900/%D1%81%D1%82%D0%B8%D1%85%D0%B8-%D0%B0%D0%B3%D0%BD%D0%B8%D1%8F-%D0%B1%D0%B0%D1%80%D1%82%D0%BE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139952" y="3140968"/>
            <a:ext cx="2033167" cy="3024336"/>
          </a:xfrm>
          <a:prstGeom prst="rect">
            <a:avLst/>
          </a:prstGeom>
          <a:noFill/>
        </p:spPr>
      </p:pic>
      <p:pic>
        <p:nvPicPr>
          <p:cNvPr id="18" name="Picture 12" descr="http://player.myshared.ru/887794/data/images/img18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868144" y="4005064"/>
            <a:ext cx="1857400" cy="2611969"/>
          </a:xfrm>
          <a:prstGeom prst="rect">
            <a:avLst/>
          </a:prstGeom>
          <a:noFill/>
        </p:spPr>
      </p:pic>
      <p:pic>
        <p:nvPicPr>
          <p:cNvPr id="17" name="Picture 8" descr="http://www.ukazka.ru/img/b/uk21431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251520" y="4509120"/>
            <a:ext cx="1445146" cy="2202403"/>
          </a:xfrm>
          <a:prstGeom prst="rect">
            <a:avLst/>
          </a:prstGeom>
          <a:noFill/>
        </p:spPr>
      </p:pic>
      <p:pic>
        <p:nvPicPr>
          <p:cNvPr id="19" name="Picture 12" descr="http://i1.imageban.ru/out/2012/05/22/3007be2c7cb0ac50c417868f1393084a.jp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7524328" y="4581128"/>
            <a:ext cx="1412594" cy="1944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1591</TotalTime>
  <Words>401</Words>
  <Application>Microsoft Office PowerPoint</Application>
  <PresentationFormat>Экран (4:3)</PresentationFormat>
  <Paragraphs>470</Paragraphs>
  <Slides>15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ЧЕЛОВЕК и КОСМОС</dc:title>
  <dc:creator>Admin</dc:creator>
  <cp:lastModifiedBy>Aero</cp:lastModifiedBy>
  <cp:revision>185</cp:revision>
  <dcterms:created xsi:type="dcterms:W3CDTF">2009-04-03T15:58:19Z</dcterms:created>
  <dcterms:modified xsi:type="dcterms:W3CDTF">2022-03-05T06:53:05Z</dcterms:modified>
</cp:coreProperties>
</file>