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70" r:id="rId3"/>
    <p:sldId id="310" r:id="rId4"/>
    <p:sldId id="311" r:id="rId5"/>
    <p:sldId id="280" r:id="rId6"/>
    <p:sldId id="273" r:id="rId7"/>
    <p:sldId id="263" r:id="rId8"/>
    <p:sldId id="275" r:id="rId9"/>
    <p:sldId id="312" r:id="rId10"/>
    <p:sldId id="284" r:id="rId11"/>
    <p:sldId id="276" r:id="rId12"/>
    <p:sldId id="278" r:id="rId13"/>
    <p:sldId id="287" r:id="rId14"/>
    <p:sldId id="313" r:id="rId15"/>
    <p:sldId id="286" r:id="rId16"/>
    <p:sldId id="302" r:id="rId17"/>
    <p:sldId id="301" r:id="rId18"/>
    <p:sldId id="265" r:id="rId19"/>
    <p:sldId id="303" r:id="rId20"/>
    <p:sldId id="315" r:id="rId21"/>
    <p:sldId id="316" r:id="rId22"/>
    <p:sldId id="320" r:id="rId23"/>
    <p:sldId id="304" r:id="rId24"/>
    <p:sldId id="306" r:id="rId25"/>
    <p:sldId id="307" r:id="rId26"/>
    <p:sldId id="321" r:id="rId27"/>
    <p:sldId id="317" r:id="rId28"/>
    <p:sldId id="305" r:id="rId29"/>
    <p:sldId id="318" r:id="rId30"/>
    <p:sldId id="30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A42"/>
    <a:srgbClr val="3A583A"/>
    <a:srgbClr val="2A5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3773" autoAdjust="0"/>
  </p:normalViewPr>
  <p:slideViewPr>
    <p:cSldViewPr>
      <p:cViewPr>
        <p:scale>
          <a:sx n="75" d="100"/>
          <a:sy n="75" d="100"/>
        </p:scale>
        <p:origin x="-288" y="-6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06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567081288751948E-2"/>
          <c:y val="3.5914010816902757E-2"/>
          <c:w val="0.94643291871124802"/>
          <c:h val="0.8803014153347774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2020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76-4846-AA53-5BE7423470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</c:spPr>
          <c:invertIfNegative val="0"/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2020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76-4846-AA53-5BE7423470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2020 год</c:v>
                </c:pt>
                <c:pt idx="2">
                  <c:v>2019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76-4846-AA53-5BE742347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4619520"/>
        <c:axId val="74618368"/>
        <c:axId val="0"/>
      </c:bar3DChart>
      <c:catAx>
        <c:axId val="746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618368"/>
        <c:crosses val="autoZero"/>
        <c:auto val="1"/>
        <c:lblAlgn val="ctr"/>
        <c:lblOffset val="100"/>
        <c:noMultiLvlLbl val="0"/>
      </c:catAx>
      <c:valAx>
        <c:axId val="7461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61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2F7B378-F3C3-41B8-8DD0-C5D620DAFC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901C03F-57BC-48E8-9722-8F93BB1458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3EABC-888E-45EE-8863-6B9DADE81BC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8DD4E16-63A7-46D4-965F-DFEDEEC2FF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F3C3E9B-2E8C-428D-BB7E-0AA702DDA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C2CC4-1C78-404B-A098-5CACD23DF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01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D7E5C-FD7C-445B-9359-9B1878C95E6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57693-1E21-481E-BBFA-DFC362294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17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57693-1E21-481E-BBFA-DFC36229461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35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E5A776-3F97-4299-AFB8-9607DF94E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DABD1B4-9E57-4BD4-81F5-AD9997A23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F6626D-2242-4C34-83D2-02E98BEF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123AF0-EA6C-459B-B732-DB2D79C0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CC6188-CFB6-43C2-9349-FD96859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2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798DA06-64B5-4510-A27E-BE7B3BC5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A58C18A-6119-4890-A99B-6AEF6E5A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A9E183-1F9C-4A45-93C6-002A250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ECF8D-844C-4207-BAFA-BADE0FBA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426469-404D-401F-95F6-E0C98645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895BDFE-B10E-4FAF-A15D-F4FFD9782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B9061DF-27D3-42F9-9FB4-651396A7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6BC1DC-F4E9-4874-BE0B-D6D6744D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E5B1EA-92C7-47FC-BC38-1FAB347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3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16B7A6-6EAC-4BBF-948C-C8D5733C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6D5E4AE-9B2E-46CA-8717-200A217D0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893BE01-4769-4E6A-8960-83538B200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7349CE3-EA6D-4380-B1AE-193EFD61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7A502A-D4FD-4860-9BFE-4FB90CE4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6699D3-C1D9-45F6-B369-7F88E8BA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9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2E499A-B1C5-45D5-BA03-DB7D34F1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72902A6-0545-4C86-AEB4-D4D2026CD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818021-F016-46DF-9876-A3BF58A4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5377C4-5A91-434C-9B36-D20BBE5A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D638BE-7E3D-4F28-AB07-F72F16C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6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9977926-8E4F-4CE6-A757-91CAAD5EE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4434D3B-A7EE-494D-9948-39B8B4F12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02B6CD-1749-42A2-86BD-A05BF5EA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030530-D506-4099-A747-AB201739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CCE513-E3FF-416C-BA50-7558E37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9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E870FD-F4C7-49CF-B581-7F35094F9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C936A2-3190-4A74-A7F5-9A69B38E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E91E77-A7CC-4598-930C-DC667BE9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197651-1A0A-4FF5-B49F-690FFDD8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7301F7-4AC7-44A9-9959-6C07836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4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6F5AD-EA4A-4DB8-8427-F2BAC2E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6D600F0-D511-4EA6-8E66-4B74E302D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521C7B-7A88-453B-8B33-0751D78C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60E05E-D298-4F3D-A9B1-75C01179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01BB4F-9B21-431B-8FA1-C79A9C20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3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C4698B-97E6-474E-B597-819E37C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A650EA-3B6A-4EFF-8B9E-5975F7661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30CA183-0D2A-4ED2-9DBA-5BE63CE07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5640056-3AB9-4C72-A36D-A44812C8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A5C592-8D9A-4EFD-BDAF-004FADE0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6BF0E49-99AE-476F-BF3C-ACE56106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6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4459DED-C11A-4511-A847-493005395558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B541E7-5B4D-43E5-8F59-EBDE70BC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081C85-17C3-4494-ADC5-41279F5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FDFDBC3-9040-454D-921A-8EFEBEB7EFA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EE3F739-19A4-4190-A1FA-67EFCD502D1C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6409E55-BC35-47A1-8E1D-C84F1F883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051" y="593725"/>
            <a:ext cx="5489575" cy="2857398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43751F-5479-412E-84EF-955FC984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00" y="593725"/>
            <a:ext cx="5151949" cy="10388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9A74BD7-8B5C-49BC-B03B-A549B6105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3" y="1944688"/>
            <a:ext cx="5151437" cy="481488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E2C0238A-CE92-48A9-B41C-AC423CC575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3833813"/>
            <a:ext cx="5489575" cy="2925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D3B8627-E627-4634-B66D-3D27D79305E7}"/>
              </a:ext>
            </a:extLst>
          </p:cNvPr>
          <p:cNvSpPr/>
          <p:nvPr userDrawn="1"/>
        </p:nvSpPr>
        <p:spPr>
          <a:xfrm>
            <a:off x="0" y="6399000"/>
            <a:ext cx="12192000" cy="459000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FA29F9-23BA-4ECB-82B3-298CF148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0B0088F-4F61-4CA9-8363-CD424405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83FC360-5B08-4CF4-A526-AB2CCE9F3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588615A-2070-42C4-B6D8-FBF878A10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DFECA10-3085-492F-995A-86D656093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C31F736-D24A-4001-B690-35E7524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A27D62C-DA1D-45F4-81AB-08FB0044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BC030DF-F60C-4C5C-9AFC-1EFD8EB1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1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83FAD6-11EA-489A-A363-BEDC63A3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D500A0-4AAC-4067-B9F1-2003436D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3AAABCB-729C-43E9-800C-52465EA1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439AD69-049B-4695-82B6-90F26809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3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1FBEC2-919E-4102-894D-6DB41EC7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4FB6738-3D94-4778-815D-9A8651015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AC02A4-B7C1-4153-BB05-1E4CDE679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CA107-8654-43C3-BF7C-DB81E0A9004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DF5F0C-3923-461E-8DC7-F30C6710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866F7A-327E-44B1-B5F8-E9DA7BB9D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16"/>
            <a:extLst>
              <a:ext uri="{FF2B5EF4-FFF2-40B4-BE49-F238E27FC236}">
                <a16:creationId xmlns:a16="http://schemas.microsoft.com/office/drawing/2014/main" xmlns="" id="{70F833F9-0231-4EE9-AFEB-F77CEF52A2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3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5.jpe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microsoft.com/office/2007/relationships/hdphoto" Target="../media/hdphoto7.wdp"/><Relationship Id="rId5" Type="http://schemas.openxmlformats.org/officeDocument/2006/relationships/image" Target="../media/image56.jpe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B72969-8567-490C-A9E2-92C86A6A4966}"/>
              </a:ext>
            </a:extLst>
          </p:cNvPr>
          <p:cNvSpPr txBox="1"/>
          <p:nvPr/>
        </p:nvSpPr>
        <p:spPr>
          <a:xfrm>
            <a:off x="2220122" y="316507"/>
            <a:ext cx="9971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E3A42"/>
                </a:solidFill>
              </a:rPr>
              <a:t>Государственное бюджетное профессиональное образовательное учреждение </a:t>
            </a:r>
          </a:p>
          <a:p>
            <a:pPr algn="ctr"/>
            <a:r>
              <a:rPr lang="ru-RU" sz="3200" b="1" dirty="0" smtClean="0">
                <a:solidFill>
                  <a:srgbClr val="1E3A42"/>
                </a:solidFill>
              </a:rPr>
              <a:t>«Вышневолоцкий медицинский колледж»</a:t>
            </a:r>
            <a:endParaRPr lang="ru-RU" sz="3200" b="1" dirty="0">
              <a:solidFill>
                <a:srgbClr val="1E3A42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00" y="2529000"/>
            <a:ext cx="7536000" cy="409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2079000"/>
            <a:ext cx="121920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BD82080C-ACB7-47D5-A3A7-F93480980FAB}"/>
              </a:ext>
            </a:extLst>
          </p:cNvPr>
          <p:cNvSpPr/>
          <p:nvPr/>
        </p:nvSpPr>
        <p:spPr>
          <a:xfrm>
            <a:off x="296542" y="2581499"/>
            <a:ext cx="3684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1E3A42"/>
                </a:solidFill>
              </a:rPr>
              <a:t>Добро пожаловать!</a:t>
            </a:r>
            <a:endParaRPr lang="ru-RU" sz="3200" b="1" dirty="0">
              <a:solidFill>
                <a:srgbClr val="1E3A42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0" y="3731480"/>
            <a:ext cx="3071407" cy="287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8" y="236337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4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6629900" y="1775400"/>
            <a:ext cx="0" cy="518710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8" t="20099" r="11507" b="5990"/>
          <a:stretch/>
        </p:blipFill>
        <p:spPr bwMode="auto">
          <a:xfrm>
            <a:off x="7266000" y="1973728"/>
            <a:ext cx="4546600" cy="437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-14700" y="1729400"/>
            <a:ext cx="12192000" cy="4500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2091000" y="512696"/>
            <a:ext cx="6608284" cy="618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Подача документов</a:t>
            </a:r>
            <a:endParaRPr lang="ru-RU" sz="4000" dirty="0"/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2090999" y="1131578"/>
            <a:ext cx="10086301" cy="597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smtClean="0">
                <a:solidFill>
                  <a:srgbClr val="1E3A42"/>
                </a:solidFill>
              </a:rPr>
              <a:t>предоставляется расписка с присвоенным регистрационным номером абитуриента</a:t>
            </a:r>
          </a:p>
          <a:p>
            <a:endParaRPr lang="ru-RU" dirty="0"/>
          </a:p>
        </p:txBody>
      </p:sp>
      <p:pic>
        <p:nvPicPr>
          <p:cNvPr id="1028" name="Picture 4" descr="https://www.gifmania.ru/Animated-Gifs-Lyudi/Animations-Professions/Images-Secretaries/Secretaries-9022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5100" y="5103708"/>
            <a:ext cx="1845627" cy="17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1"/>
          <p:cNvSpPr>
            <a:spLocks noGrp="1"/>
          </p:cNvSpPr>
          <p:nvPr>
            <p:ph sz="half" idx="1"/>
          </p:nvPr>
        </p:nvSpPr>
        <p:spPr>
          <a:xfrm>
            <a:off x="3666000" y="2096225"/>
            <a:ext cx="3235526" cy="452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31.02.01. Лечебное дело</a:t>
            </a:r>
            <a:endParaRPr lang="ru-RU" sz="1800" dirty="0"/>
          </a:p>
        </p:txBody>
      </p:sp>
      <p:sp>
        <p:nvSpPr>
          <p:cNvPr id="15" name="Объект 1"/>
          <p:cNvSpPr>
            <a:spLocks noGrp="1"/>
          </p:cNvSpPr>
          <p:nvPr>
            <p:ph sz="half" idx="1"/>
          </p:nvPr>
        </p:nvSpPr>
        <p:spPr>
          <a:xfrm flipH="1">
            <a:off x="291000" y="2079000"/>
            <a:ext cx="3736700" cy="45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34.02.01. Сестринское дело</a:t>
            </a: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1000" y="2553234"/>
            <a:ext cx="324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Русский язык,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Литература,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Иностранный язык,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Математика,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Информатика и информационные технологии,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История,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Обществоведение (включая экономику и право),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География,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Физика,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Химия,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Биология,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Искусство (Изобразительное искусство и Музыкальное искусство),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Технология,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Основы безопасности жизнедеятельности,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Физическая культура.</a:t>
            </a:r>
            <a:endParaRPr lang="ru-RU" sz="1200" b="1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66000" y="2570934"/>
            <a:ext cx="297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Русский язык,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Литература,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Иностранный язык,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Математика,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Информатика и информационно коммуникационные технологии,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История,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Обществознание,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Экономика,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Право,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География,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Биология,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Физика,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Химия,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Естествознание,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Мировая художественная культура,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Технология,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Основы безопасности жизнедеятельности,</a:t>
            </a:r>
            <a:endParaRPr lang="ru-RU" sz="1200" b="1" u="sng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Физическая культура.</a:t>
            </a:r>
            <a:endParaRPr lang="ru-RU" sz="1200" b="1" u="sng" dirty="0"/>
          </a:p>
        </p:txBody>
      </p:sp>
    </p:spTree>
    <p:extLst>
      <p:ext uri="{BB962C8B-B14F-4D97-AF65-F5344CB8AC3E}">
        <p14:creationId xmlns:p14="http://schemas.microsoft.com/office/powerpoint/2010/main" val="11369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0FF82343-202A-4D4B-8BA3-D03966DE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14556"/>
            <a:ext cx="3285001" cy="668887"/>
          </a:xfrm>
        </p:spPr>
        <p:txBody>
          <a:bodyPr>
            <a:noAutofit/>
          </a:bodyPr>
          <a:lstStyle/>
          <a:p>
            <a:r>
              <a:rPr lang="ru-RU" sz="4000" dirty="0" smtClean="0"/>
              <a:t>Этап второй</a:t>
            </a:r>
            <a:endParaRPr lang="ru-RU" sz="4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54000"/>
            <a:ext cx="10011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2"/>
          <p:cNvSpPr txBox="1">
            <a:spLocks/>
          </p:cNvSpPr>
          <p:nvPr/>
        </p:nvSpPr>
        <p:spPr>
          <a:xfrm>
            <a:off x="3171000" y="343200"/>
            <a:ext cx="2789999" cy="45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1E3A42"/>
                </a:solidFill>
              </a:rPr>
              <a:t>- Рейтинг </a:t>
            </a:r>
            <a:r>
              <a:rPr lang="ru-RU" sz="2400" dirty="0" smtClean="0">
                <a:solidFill>
                  <a:srgbClr val="1E3A42"/>
                </a:solidFill>
              </a:rPr>
              <a:t>аттестатов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r="7717" b="7724"/>
          <a:stretch/>
        </p:blipFill>
        <p:spPr bwMode="auto">
          <a:xfrm>
            <a:off x="155999" y="1506786"/>
            <a:ext cx="5805000" cy="490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13315" r="10584" b="6041"/>
          <a:stretch/>
        </p:blipFill>
        <p:spPr bwMode="auto">
          <a:xfrm>
            <a:off x="6204410" y="1854000"/>
            <a:ext cx="5987590" cy="477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9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467" y="234000"/>
            <a:ext cx="6706065" cy="66888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Этап третий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47467" y="864000"/>
            <a:ext cx="6706065" cy="539550"/>
          </a:xfrm>
        </p:spPr>
        <p:txBody>
          <a:bodyPr/>
          <a:lstStyle/>
          <a:p>
            <a:r>
              <a:rPr lang="ru-RU" sz="2400" dirty="0" smtClean="0">
                <a:solidFill>
                  <a:srgbClr val="1E3A42"/>
                </a:solidFill>
              </a:rPr>
              <a:t>Вступительные испытания</a:t>
            </a:r>
            <a:endParaRPr lang="ru-RU" sz="2400" dirty="0">
              <a:solidFill>
                <a:srgbClr val="1E3A42"/>
              </a:solidFill>
            </a:endParaRPr>
          </a:p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404000"/>
            <a:ext cx="9696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54000" y="2015534"/>
            <a:ext cx="446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 </a:t>
            </a:r>
            <a:r>
              <a:rPr lang="ru-RU" sz="2400" dirty="0"/>
              <a:t>поступлении на специальности:  34.02.01 </a:t>
            </a:r>
            <a:r>
              <a:rPr lang="ru-RU" sz="2400" dirty="0" smtClean="0"/>
              <a:t>Сестринское дело, </a:t>
            </a:r>
            <a:r>
              <a:rPr lang="ru-RU" sz="2400" dirty="0"/>
              <a:t>31.02.01 </a:t>
            </a:r>
            <a:r>
              <a:rPr lang="ru-RU" sz="2400" dirty="0" smtClean="0"/>
              <a:t>Лечебное дело, </a:t>
            </a:r>
            <a:r>
              <a:rPr lang="ru-RU" sz="2400" dirty="0"/>
              <a:t>проводится психологическое тестирование в  </a:t>
            </a:r>
            <a:r>
              <a:rPr lang="ru-RU" sz="2400" dirty="0" smtClean="0"/>
              <a:t>письменной </a:t>
            </a:r>
            <a:r>
              <a:rPr lang="ru-RU" sz="2400" dirty="0"/>
              <a:t>форме.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22656" r="12604" b="13213"/>
          <a:stretch/>
        </p:blipFill>
        <p:spPr bwMode="auto">
          <a:xfrm>
            <a:off x="4721000" y="350996"/>
            <a:ext cx="7213600" cy="625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3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6000" y="365125"/>
            <a:ext cx="9217800" cy="1325563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Общежитие</a:t>
            </a:r>
            <a:endParaRPr lang="ru-RU" sz="5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0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2" t="26411" r="36527" b="35583"/>
          <a:stretch/>
        </p:blipFill>
        <p:spPr bwMode="auto">
          <a:xfrm>
            <a:off x="7086000" y="1989000"/>
            <a:ext cx="4635000" cy="436981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5" t="14217" r="8217" b="39241"/>
          <a:stretch/>
        </p:blipFill>
        <p:spPr bwMode="auto">
          <a:xfrm>
            <a:off x="818977" y="2214000"/>
            <a:ext cx="5188469" cy="334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6"/>
          <p:cNvSpPr txBox="1">
            <a:spLocks/>
          </p:cNvSpPr>
          <p:nvPr/>
        </p:nvSpPr>
        <p:spPr>
          <a:xfrm>
            <a:off x="0" y="5754812"/>
            <a:ext cx="7295065" cy="644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Иногородним студентам предоставляется общежитие, по адресу Тверская обл., город Вышний Волочек, ул. Марины Расковой, дом 73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365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1000" y="589418"/>
            <a:ext cx="9720000" cy="695563"/>
          </a:xfrm>
        </p:spPr>
        <p:txBody>
          <a:bodyPr>
            <a:noAutofit/>
          </a:bodyPr>
          <a:lstStyle/>
          <a:p>
            <a:r>
              <a:rPr lang="ru-RU" sz="3600" dirty="0"/>
              <a:t>Перечень документов для подачи заявления на предоставление места в общежитии</a:t>
            </a:r>
            <a:endParaRPr lang="ru-RU" sz="3600" b="1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786000" y="2009500"/>
            <a:ext cx="10755000" cy="4344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К заявлению на предоставление места в общежитии прилагаются:</a:t>
            </a:r>
          </a:p>
          <a:p>
            <a:r>
              <a:rPr lang="ru-RU" sz="1800" dirty="0"/>
              <a:t>1. Две копии паспорта с пропиской (или иные документы, удостоверяющие личность заявителя);</a:t>
            </a:r>
          </a:p>
          <a:p>
            <a:r>
              <a:rPr lang="ru-RU" sz="1800" dirty="0"/>
              <a:t>2. Справка органа, осуществляющего государственную регистрацию прав на недвижимое имущество и сделок с ним, содержащая сведения о правах заявителя (студента) на имеющиеся жилые помещения на территории г. Вышний Волочек – ЕГРН. </a:t>
            </a:r>
          </a:p>
          <a:p>
            <a:r>
              <a:rPr lang="ru-RU" sz="1800" dirty="0"/>
              <a:t>(Данную справку можно взять по месту жительства, она должна содержать сведения о правах на имеющиеся жилые помещения на территории города Вышний Волочек)</a:t>
            </a:r>
          </a:p>
          <a:p>
            <a:r>
              <a:rPr lang="ru-RU" sz="1800" dirty="0"/>
              <a:t>3. Согласие заявителя и членов его семьи на обработку их персональных данных.</a:t>
            </a:r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1800" dirty="0"/>
              <a:t>Все документы предоставляются в копиях с одновременным предъявлением оригинала либо в виде надлежащим образом заверенных копий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0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1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525" y="279000"/>
            <a:ext cx="4493476" cy="105168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Поздравляем!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7525" y="1235400"/>
            <a:ext cx="5347464" cy="540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Вы стали студентом Колледжа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0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s://r1.nubex.ru/s4612-403/1ddf9dc0bc_fit-in~1280x800~filters:no_upscale()__f1363_7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1"/>
          <a:stretch/>
        </p:blipFill>
        <p:spPr bwMode="auto">
          <a:xfrm>
            <a:off x="2091000" y="1992797"/>
            <a:ext cx="8051088" cy="42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7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Выплата академической стипендии 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postupi.online/images/images1366/59/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00" y="2484000"/>
            <a:ext cx="5569657" cy="36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.mycdn.me/i?r=AzEPZsRbOZEKgBhR0XGMT1RkOP9bvHQQpKNJjZAy3KJkXqaKTM5SRkZCeTgDn6uOy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00" y="4014000"/>
            <a:ext cx="3443900" cy="24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606000" y="2304000"/>
            <a:ext cx="5445000" cy="135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Стипендия – это денежная выплата, назначаемая обучающимся в целях стимулирования и (или) поддержки  освоения ими соответствующих образовательных программ.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7684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Отсрочка </a:t>
            </a:r>
            <a:r>
              <a:rPr lang="ru-RU" sz="4000" b="1" dirty="0">
                <a:solidFill>
                  <a:schemeClr val="tx1"/>
                </a:solidFill>
              </a:rPr>
              <a:t>от призыва на военную службу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46" y="4689000"/>
            <a:ext cx="5002107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bga32.ru/uploads/2019/06/bga32-ru-Armi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9" y="2259000"/>
            <a:ext cx="5699479" cy="39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0154.by/section/newsInternalIcon/upload/images/news/icon/000/030/592/a84b845e3bcc857147b08b5ba978d5f0xl5a8be968885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0" y="2124000"/>
            <a:ext cx="4905000" cy="24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17B9C265-234D-4DFB-A757-391A1685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Трудоустройство выпускников</a:t>
            </a:r>
            <a:endParaRPr lang="ru-RU" sz="4000" dirty="0">
              <a:solidFill>
                <a:schemeClr val="tx1"/>
              </a:solidFill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xmlns="" id="{6E8216BA-017D-4DCA-A502-3693C76A0D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44417"/>
              </p:ext>
            </p:extLst>
          </p:nvPr>
        </p:nvGraphicFramePr>
        <p:xfrm>
          <a:off x="1101000" y="189900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958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r1.nubex.ru/s4612-403/9ec9f606c9_fit-in~1280x800~filters:no_upscale()__f765_d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4"/>
          <a:stretch/>
        </p:blipFill>
        <p:spPr bwMode="auto">
          <a:xfrm>
            <a:off x="6825296" y="3289465"/>
            <a:ext cx="4748097" cy="323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000" y="279000"/>
            <a:ext cx="108828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Участие в акциях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6825296" y="6139836"/>
            <a:ext cx="2253200" cy="3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bg1"/>
                </a:solidFill>
              </a:rPr>
              <a:t>Сладкий Новый год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r1.nubex.ru/s4612-403/63ccfa7b39_fit-in~1280x800~filters:no_upscale()__f787_3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0" y="1965483"/>
            <a:ext cx="5895000" cy="447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Наталья\Downloads\IMG-20201208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00" y="369000"/>
            <a:ext cx="4757393" cy="26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culture.ru/storage/images/beeb8bc0cd2a9aa237a7b0c80d689418/094f53bb07a84990c9987653d4dea62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" b="97672" l="9943" r="89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99" y="369000"/>
            <a:ext cx="1483519" cy="109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91001" y="417762"/>
            <a:ext cx="9531748" cy="1038875"/>
          </a:xfrm>
        </p:spPr>
        <p:txBody>
          <a:bodyPr>
            <a:normAutofit/>
          </a:bodyPr>
          <a:lstStyle/>
          <a:p>
            <a:r>
              <a:rPr lang="ru-RU" sz="5400" dirty="0"/>
              <a:t>Специальности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6705100" y="2259000"/>
            <a:ext cx="4415200" cy="675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31.02.01 Лечебное дело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676503" y="2304000"/>
            <a:ext cx="5382998" cy="540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34.02.01 Сестринское дело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62" y="3024000"/>
            <a:ext cx="4609080" cy="27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00" y="3024000"/>
            <a:ext cx="4472300" cy="285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12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r1.nubex.ru/s4612-403/8e595610cb_fit-in~1280x800~filters:no_upscale()__f1516_f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5"/>
          <a:stretch/>
        </p:blipFill>
        <p:spPr bwMode="auto">
          <a:xfrm>
            <a:off x="323300" y="3704700"/>
            <a:ext cx="4948700" cy="30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r1.nubex.ru/s4612-403/a2a3e6c43f_fit-in~1280x800~filters:no_upscale()__f1422_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0" y="207101"/>
            <a:ext cx="4508700" cy="338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r1.nubex.ru/s4612-403/6b2346c6b9_fit-in~1280x800~filters:no_upscale()__f1248_d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/>
          <a:stretch/>
        </p:blipFill>
        <p:spPr bwMode="auto">
          <a:xfrm>
            <a:off x="5916000" y="458999"/>
            <a:ext cx="5459000" cy="58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2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r1.nubex.ru/s4612-403/71b58b2d3c_fit-in~1280x800~filters:no_upscale()__f1385_3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1"/>
          <a:stretch/>
        </p:blipFill>
        <p:spPr bwMode="auto">
          <a:xfrm>
            <a:off x="569811" y="3519000"/>
            <a:ext cx="5895425" cy="31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r1.nubex.ru/s4612-403/bd5f2052d2_fit-in~1280x800~filters:no_upscale()__f1380_5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00" y="561200"/>
            <a:ext cx="432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r1.nubex.ru/s4612-403/c718a65aba_fit-in~1280x800~filters:no_upscale()__f1557_b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2" b="11344"/>
          <a:stretch/>
        </p:blipFill>
        <p:spPr bwMode="auto">
          <a:xfrm>
            <a:off x="203112" y="144000"/>
            <a:ext cx="6300000" cy="32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9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2" name="Picture 4" descr="https://r1.nubex.ru/s4612-403/020533fed6_fit-in~1280x800~filters:no_upscale()__f1312_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r="10223" b="15070"/>
          <a:stretch/>
        </p:blipFill>
        <p:spPr bwMode="auto">
          <a:xfrm>
            <a:off x="293900" y="140400"/>
            <a:ext cx="3644900" cy="64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r1.nubex.ru/s4612-403/4286b4ed71_fit-in~1280x800~filters:no_upscale()__f1314_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500" y="853100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414000"/>
            <a:ext cx="7210625" cy="11086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10000"/>
                  </a:schemeClr>
                </a:solidFill>
              </a:rPr>
              <a:t>Соревнования по баскетболу</a:t>
            </a:r>
            <a:endParaRPr lang="ru-RU" sz="4000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r1.nubex.ru/s4612-403/478b54ee7c_fit-in~1280x800~filters:no_upscale()__f911_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r="26143"/>
          <a:stretch/>
        </p:blipFill>
        <p:spPr bwMode="auto">
          <a:xfrm>
            <a:off x="307974" y="1809000"/>
            <a:ext cx="2472073" cy="276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r1.nubex.ru/s4612-403/d56f474c71_fit-in~1280x800~filters:no_upscale()__f913_0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s://r1.nubex.ru/s4612-403/d56f474c71_fit-in~1280x800~filters:no_upscale()__f913_0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22423"/>
          <a:stretch/>
        </p:blipFill>
        <p:spPr bwMode="auto">
          <a:xfrm>
            <a:off x="9013900" y="160338"/>
            <a:ext cx="2914380" cy="36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r1.nubex.ru/s4612-403/e6c44b3c97_fit-in~1280x800~filters:no_upscale()__f915_4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000" y="2063980"/>
            <a:ext cx="5535000" cy="414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r1.nubex.ru/s4612-403/3160cd6743_fit-in~1280x800~filters:no_upscale()__f914_2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5312" r="1665" b="8720"/>
          <a:stretch/>
        </p:blipFill>
        <p:spPr bwMode="auto">
          <a:xfrm>
            <a:off x="307975" y="4868999"/>
            <a:ext cx="2451572" cy="16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r1.nubex.ru/s4612-403/34d62ee66d_fit-in~1280x800~filters:no_upscale()__f912_f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t="7235" r="9185" b="21000"/>
          <a:stretch/>
        </p:blipFill>
        <p:spPr bwMode="auto">
          <a:xfrm>
            <a:off x="8883977" y="4138957"/>
            <a:ext cx="2987740" cy="23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7.pngegg.com/pngimages/811/848/png-clipart-basketball-trophy-champion-basketball-sports-awar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49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99" y="324000"/>
            <a:ext cx="1155571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9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414000"/>
            <a:ext cx="7210625" cy="110866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1">
                    <a:lumMod val="10000"/>
                  </a:schemeClr>
                </a:solidFill>
              </a:rPr>
              <a:t> Соревнования по волейболу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AutoShape 6" descr="https://r1.nubex.ru/s4612-403/d56f474c71_fit-in~1280x800~filters:no_upscale()__f913_0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Наталья\Downloads\IMG-20210330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00" y="912343"/>
            <a:ext cx="432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лья\Downloads\IMG-20210330-WA0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7444" r="6742" b="6008"/>
          <a:stretch/>
        </p:blipFill>
        <p:spPr bwMode="auto">
          <a:xfrm>
            <a:off x="174635" y="1898999"/>
            <a:ext cx="3495760" cy="466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ья\Downloads\IMG-20210330-WA0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64" y="1898999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694" y="293273"/>
            <a:ext cx="7210625" cy="11086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10000"/>
                  </a:schemeClr>
                </a:solidFill>
              </a:rPr>
              <a:t> Секция по настольному теннису</a:t>
            </a:r>
            <a:endParaRPr lang="ru-RU" sz="4000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5" name="AutoShape 6" descr="https://r1.nubex.ru/s4612-403/d56f474c71_fit-in~1280x800~filters:no_upscale()__f913_0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sun9-17.userapi.com/impg/oDcQygjdlqmmRAXVjcnnyedCLy_AD-UQD-m0kg/zC_AhJ4tXB4.jpg?size=1280x960&amp;quality=96&amp;sign=221480a81078c33e70fadba508f48b7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00" y="3889473"/>
            <a:ext cx="3633357" cy="272501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1" y="3889473"/>
            <a:ext cx="3540000" cy="2655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 descr="https://sun9-34.userapi.com/impg/KEpzG15Zs1mvlt1_VrpsnSzXuM19fZ-OJPr5Cg/H4GTcaEf8cI.jpg?size=1024x768&amp;quality=96&amp;sign=f56dc19e64db4eb6eb97d5f596c5d06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000" y="3889473"/>
            <a:ext cx="3614033" cy="27105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20.userapi.com/impg/f1K5ugFlTYRCRfhDhuZ_EyssRyPs8OQMZv2Npw/EglRn1ljseI.jpg?size=1280x960&amp;quality=96&amp;sign=9c41f6c59d308d0627c8d93543c3a9c8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23006" r="7189" b="12974"/>
          <a:stretch/>
        </p:blipFill>
        <p:spPr bwMode="auto">
          <a:xfrm>
            <a:off x="7266000" y="1619878"/>
            <a:ext cx="3876454" cy="214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sun9-41.userapi.com/impg/5iRuL7lTJhRl4WdJenvyV_4nU173fM_ZTXPM7g/nunZDY3DDes.jpg?size=1024x768&amp;quality=96&amp;sign=180ddaa5fe6354094c9e9bc9d6d5408a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7" b="14968"/>
          <a:stretch/>
        </p:blipFill>
        <p:spPr bwMode="auto">
          <a:xfrm>
            <a:off x="786000" y="1641127"/>
            <a:ext cx="5477682" cy="214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podnikovesluzby.cz/wp-content/uploads/PodnikoveSluzby_0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1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5142">
            <a:off x="7188852" y="251529"/>
            <a:ext cx="1018668" cy="10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0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324000"/>
            <a:ext cx="7210625" cy="11086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10000"/>
                  </a:schemeClr>
                </a:solidFill>
              </a:rPr>
              <a:t> Соревнования по футболу</a:t>
            </a:r>
            <a:endParaRPr lang="ru-RU" sz="4000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5" name="AutoShape 6" descr="https://r1.nubex.ru/s4612-403/d56f474c71_fit-in~1280x800~filters:no_upscale()__f913_0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s://r1.nubex.ru/s4612-403/c52cc9ac95_fit-in~1280x800~filters:no_upscale()__f1247_c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00" y="549000"/>
            <a:ext cx="4230000" cy="56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r1.nubex.ru/s4612-403/4e9108dde6_fit-in~1280x800~filters:no_upscale()__f1245_6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0" y="2141900"/>
            <a:ext cx="5098200" cy="382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Наталья\AppData\Local\Microsoft\Windows\Temporary Internet Files\Content.IE5\7Z25Z5Q7\Soccerball_mask.svg[1]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00" y="468106"/>
            <a:ext cx="998825" cy="83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414000"/>
            <a:ext cx="6910499" cy="110866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Worldskills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Russia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AutoShape 6" descr="https://r1.nubex.ru/s4612-403/d56f474c71_fit-in~1280x800~filters:no_upscale()__f913_0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r1.nubex.ru/s4612-403/44d7330af3_fit-in~1280x800~filters:no_upscale()__f1426_2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5" y="1732763"/>
            <a:ext cx="3461425" cy="48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r1.nubex.ru/s4612-403/ad26b7fda9_fit-in~1280x800~filters:no_upscale()__f1427_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000" y="369000"/>
            <a:ext cx="2695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r1.nubex.ru/s4612-403/5ddc6fdc7f_fit-in~1280x800~filters:no_upscale()__f1471_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00" y="2626945"/>
            <a:ext cx="5617556" cy="37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58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75" y="312276"/>
            <a:ext cx="11295425" cy="15586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 Курсы повышения квалификации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5" name="AutoShape 6" descr="https://r1.nubex.ru/s4612-403/d56f474c71_fit-in~1280x800~filters:no_upscale()__f913_0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yandex.ru/message_part/IMG-20210325-WA0018.jpg?_uid=945098818&amp;name=IMG-20210325-WA0018.jpg&amp;hid=1.2&amp;ids=175358910490740201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IMG-20210325-WA0018.jpg?_uid=945098818&amp;name=IMG-20210325-WA0018.jpg&amp;hid=1.2&amp;ids=175358910490740201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sun9-5.userapi.com/impg/PxBfRvuG_dGGOBZ89tntyaba7ye14sfWQpyGLQ/aM2Css7uxRg.jpg?size=1280x1034&amp;quality=96&amp;sign=8e428a3c59dbf86ac565d96f07eee88f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94" r="-2400" b="2064"/>
          <a:stretch/>
        </p:blipFill>
        <p:spPr bwMode="auto">
          <a:xfrm>
            <a:off x="7763000" y="3808748"/>
            <a:ext cx="4190900" cy="266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1.userapi.com/impg/24l0SjoJe_NEFgWOZINZeKH2Fx-9FE797ymRmA/b-mR-NjRYZc.jpg?size=1280x985&amp;quality=96&amp;sign=3c2ef92ec2451c9713858fb820e0369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83" r="-958" b="4127"/>
          <a:stretch/>
        </p:blipFill>
        <p:spPr bwMode="auto">
          <a:xfrm>
            <a:off x="7763000" y="999000"/>
            <a:ext cx="41171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5.userapi.com/impg/SZN6qyqaiOTsr65_Vz1JRbwrCFp5nlmtoS3Fxw/P6VOcHQyEUM.jpg?size=888x1080&amp;quality=96&amp;sign=155239ad46e4236de596fb435686f239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00" y="1913800"/>
            <a:ext cx="3737000" cy="45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17275" y="2006375"/>
            <a:ext cx="3430625" cy="2179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Курсы повышения </a:t>
            </a:r>
            <a:r>
              <a:rPr lang="ru-RU" sz="2400" dirty="0" smtClean="0"/>
              <a:t>квалификации по медицинскому массажу средних медицинский и фармацевтических работников.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30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434976"/>
            <a:ext cx="11295425" cy="15586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 Курсы повышения квалификации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5" name="AutoShape 6" descr="https://r1.nubex.ru/s4612-403/d56f474c71_fit-in~1280x800~filters:no_upscale()__f913_0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yandex.ru/message_part/IMG-20210325-WA0018.jpg?_uid=945098818&amp;name=IMG-20210325-WA0018.jpg&amp;hid=1.2&amp;ids=175358910490740201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IMG-20210325-WA0018.jpg?_uid=945098818&amp;name=IMG-20210325-WA0018.jpg&amp;hid=1.2&amp;ids=175358910490740201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r1.nubex.ru/s4612-403/720e5b4bbf_fit-in~1280x800~filters:no_upscale()__f1361_c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5074"/>
          <a:stretch/>
        </p:blipFill>
        <p:spPr bwMode="auto">
          <a:xfrm>
            <a:off x="6231000" y="2124000"/>
            <a:ext cx="5516925" cy="423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r1.nubex.ru/s4612-403/5986ba51f5_fit-in~1280x800~filters:no_upscale()__f1360_6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r="18769" b="11108"/>
          <a:stretch/>
        </p:blipFill>
        <p:spPr bwMode="auto">
          <a:xfrm>
            <a:off x="460375" y="2110400"/>
            <a:ext cx="5561646" cy="423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3514" r="4753" b="5003"/>
          <a:stretch/>
        </p:blipFill>
        <p:spPr bwMode="auto">
          <a:xfrm>
            <a:off x="9426000" y="4328999"/>
            <a:ext cx="2572772" cy="198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000" y="365125"/>
            <a:ext cx="9172800" cy="1325563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34.02.01 Сестринское дело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000" y="2034000"/>
            <a:ext cx="10515600" cy="457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Квалификация</a:t>
            </a:r>
            <a:r>
              <a:rPr lang="ru-RU" dirty="0"/>
              <a:t>: Медицинская сестра/ Медицинский брат.</a:t>
            </a:r>
          </a:p>
          <a:p>
            <a:pPr marL="0" indent="0">
              <a:buNone/>
            </a:pPr>
            <a:r>
              <a:rPr lang="ru-RU" dirty="0"/>
              <a:t>Уровень образования, который необходим для поступления: основное общее образование (9 классов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Форма </a:t>
            </a:r>
            <a:r>
              <a:rPr lang="ru-RU" dirty="0"/>
              <a:t>обучения </a:t>
            </a:r>
            <a:r>
              <a:rPr lang="ru-RU" dirty="0" smtClean="0"/>
              <a:t>– очная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Нормативный срок обучения – </a:t>
            </a:r>
            <a:r>
              <a:rPr lang="ru-RU" dirty="0" smtClean="0"/>
              <a:t>2 </a:t>
            </a:r>
            <a:r>
              <a:rPr lang="ru-RU" dirty="0"/>
              <a:t>года 10 месяцев.</a:t>
            </a:r>
          </a:p>
          <a:p>
            <a:pPr marL="0" indent="0">
              <a:buNone/>
            </a:pPr>
            <a:r>
              <a:rPr lang="ru-RU" dirty="0" smtClean="0"/>
              <a:t>Вступительные </a:t>
            </a:r>
            <a:r>
              <a:rPr lang="ru-RU" dirty="0"/>
              <a:t>испытания: письменное психологическое тестирование, средний балл аттестата.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0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1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Вышневолоцкий медицинский колледж будет рад приветствовать Вас в своих стенах!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Директор</a:t>
            </a:r>
            <a:endParaRPr lang="ru-RU" dirty="0"/>
          </a:p>
        </p:txBody>
      </p:sp>
      <p:sp>
        <p:nvSpPr>
          <p:cNvPr id="5" name="AutoShape 2" descr="https://mail.yandex.ru/message_part/IMG-20210121-WA0010.jpg?_uid=945098818&amp;name=IMG-20210121-WA0010.jpg&amp;hid=1.2&amp;ids=174795960537318650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Наталья\Downloads\IMG-20201021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01" y="1783909"/>
            <a:ext cx="3435556" cy="2576667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аталья\Downloads\IMG-20201124-WA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76" y="1816499"/>
            <a:ext cx="3359575" cy="2519681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Наталья\Downloads\IMG-20210301-WA00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5" r="-1"/>
          <a:stretch/>
        </p:blipFill>
        <p:spPr bwMode="auto">
          <a:xfrm>
            <a:off x="4341001" y="4467078"/>
            <a:ext cx="3573125" cy="2296831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Наталья\Downloads\IMG-20201211-WA0001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 bwMode="auto">
          <a:xfrm>
            <a:off x="753476" y="4460773"/>
            <a:ext cx="3359575" cy="2292039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sun9-74.userapi.com/impg/6YE6nZQZcQPkIKJT-vngQrLTF0UrCm5c6LOq0A/RFa4igGHjoI.jpg?size=810x1080&amp;quality=95&amp;sign=94feececab9b17d68050fac3509da0ce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300" y="1795009"/>
            <a:ext cx="3705083" cy="494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5.infourok.ru/uploads/ex/074b/0004d5c2-76eacc31/hello_html_4059daf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r="11961"/>
          <a:stretch/>
        </p:blipFill>
        <p:spPr bwMode="auto">
          <a:xfrm>
            <a:off x="9558308" y="4464000"/>
            <a:ext cx="2489692" cy="18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000" y="365125"/>
            <a:ext cx="9172800" cy="1325563"/>
          </a:xfrm>
        </p:spPr>
        <p:txBody>
          <a:bodyPr>
            <a:normAutofit/>
          </a:bodyPr>
          <a:lstStyle/>
          <a:p>
            <a:r>
              <a:rPr lang="ru-RU" sz="5400" b="1" dirty="0"/>
              <a:t>31.02.01 Лечебное дело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000" y="2034000"/>
            <a:ext cx="10515600" cy="457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Квалификация: Фельдшер.</a:t>
            </a:r>
          </a:p>
          <a:p>
            <a:pPr marL="0" indent="0">
              <a:buNone/>
            </a:pPr>
            <a:r>
              <a:rPr lang="ru-RU" dirty="0"/>
              <a:t>Уровень образования, который необходим для поступления: среднее общее образование (11 классов).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Форма </a:t>
            </a:r>
            <a:r>
              <a:rPr lang="ru-RU" dirty="0"/>
              <a:t>обучения – только очная.</a:t>
            </a:r>
          </a:p>
          <a:p>
            <a:pPr marL="0" indent="0">
              <a:buNone/>
            </a:pPr>
            <a:r>
              <a:rPr lang="ru-RU" dirty="0"/>
              <a:t>Нормативный срок обучения – </a:t>
            </a:r>
            <a:r>
              <a:rPr lang="ru-RU" dirty="0" smtClean="0"/>
              <a:t>2 </a:t>
            </a:r>
            <a:r>
              <a:rPr lang="ru-RU" dirty="0"/>
              <a:t>года 10 месяцев.</a:t>
            </a:r>
          </a:p>
          <a:p>
            <a:pPr marL="0" indent="0">
              <a:buNone/>
            </a:pPr>
            <a:r>
              <a:rPr lang="ru-RU" dirty="0" smtClean="0"/>
              <a:t>Вступительные </a:t>
            </a:r>
            <a:r>
              <a:rPr lang="ru-RU" dirty="0"/>
              <a:t>испытания: письменное </a:t>
            </a:r>
            <a:r>
              <a:rPr lang="ru-RU" dirty="0" smtClean="0"/>
              <a:t>психологическое </a:t>
            </a:r>
            <a:r>
              <a:rPr lang="ru-RU" dirty="0"/>
              <a:t>тестирование, средний балл аттестата.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0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6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524" y="365125"/>
            <a:ext cx="9436275" cy="1325563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План приема </a:t>
            </a:r>
            <a:endParaRPr lang="ru-RU" sz="5400" b="1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6816000" y="3519000"/>
            <a:ext cx="4545000" cy="2297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Бюджетные места – </a:t>
            </a:r>
            <a:r>
              <a:rPr lang="ru-RU" dirty="0" smtClean="0"/>
              <a:t>до 30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Коммерческие места </a:t>
            </a:r>
            <a:r>
              <a:rPr lang="ru-RU" dirty="0" smtClean="0"/>
              <a:t>– до 5</a:t>
            </a:r>
            <a:endParaRPr lang="ru-RU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786000" y="3519000"/>
            <a:ext cx="4590000" cy="12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Бюджетные </a:t>
            </a:r>
            <a:r>
              <a:rPr lang="ru-RU" dirty="0"/>
              <a:t>места </a:t>
            </a:r>
            <a:r>
              <a:rPr lang="ru-RU" dirty="0" smtClean="0"/>
              <a:t>– до </a:t>
            </a:r>
            <a:r>
              <a:rPr lang="ru-RU" dirty="0"/>
              <a:t>50</a:t>
            </a:r>
          </a:p>
          <a:p>
            <a:r>
              <a:rPr lang="ru-RU" dirty="0"/>
              <a:t>Коммерческие места </a:t>
            </a:r>
            <a:r>
              <a:rPr lang="ru-RU" dirty="0" smtClean="0"/>
              <a:t>–до 20</a:t>
            </a:r>
            <a:endParaRPr lang="ru-RU" dirty="0"/>
          </a:p>
          <a:p>
            <a:endParaRPr lang="ru-RU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563100" y="2487506"/>
            <a:ext cx="4995000" cy="5892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/>
              <a:t>34.02.01 Сестринское дело</a:t>
            </a:r>
            <a:endParaRPr lang="ru-RU" sz="32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0" y="1775400"/>
            <a:ext cx="12192000" cy="45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2"/>
          <p:cNvSpPr txBox="1">
            <a:spLocks/>
          </p:cNvSpPr>
          <p:nvPr/>
        </p:nvSpPr>
        <p:spPr>
          <a:xfrm>
            <a:off x="6546000" y="2487506"/>
            <a:ext cx="4905000" cy="5892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/>
              <a:t>31.02.01 Лечебное дело</a:t>
            </a:r>
            <a:endParaRPr lang="ru-RU" sz="3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0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2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7725" y="594000"/>
            <a:ext cx="9685024" cy="862637"/>
          </a:xfrm>
        </p:spPr>
        <p:txBody>
          <a:bodyPr>
            <a:noAutofit/>
          </a:bodyPr>
          <a:lstStyle/>
          <a:p>
            <a:r>
              <a:rPr lang="ru-RU" sz="5400" dirty="0" smtClean="0"/>
              <a:t>Срок подачи документов</a:t>
            </a:r>
            <a:endParaRPr lang="ru-RU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741000" y="2619000"/>
            <a:ext cx="10588938" cy="17100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 </a:t>
            </a:r>
            <a:r>
              <a:rPr lang="ru-RU" sz="7200" b="1" dirty="0" smtClean="0"/>
              <a:t>20</a:t>
            </a:r>
            <a:r>
              <a:rPr lang="ru-RU" sz="4800" dirty="0" smtClean="0"/>
              <a:t> июня по </a:t>
            </a:r>
            <a:r>
              <a:rPr lang="ru-RU" sz="7200" b="1" dirty="0" smtClean="0"/>
              <a:t>10</a:t>
            </a:r>
            <a:r>
              <a:rPr lang="ru-RU" sz="4800" dirty="0" smtClean="0"/>
              <a:t> августа 2023 года</a:t>
            </a:r>
          </a:p>
          <a:p>
            <a:r>
              <a:rPr lang="ru-RU" sz="3000" dirty="0"/>
              <a:t>последний день сдачи документов 9 августа до </a:t>
            </a:r>
            <a:r>
              <a:rPr lang="ru-RU" sz="3000" dirty="0" smtClean="0"/>
              <a:t>16:00</a:t>
            </a:r>
          </a:p>
        </p:txBody>
      </p:sp>
    </p:spTree>
    <p:extLst>
      <p:ext uri="{BB962C8B-B14F-4D97-AF65-F5344CB8AC3E}">
        <p14:creationId xmlns:p14="http://schemas.microsoft.com/office/powerpoint/2010/main" val="38017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692638-F08C-4F8D-9B03-9504E505B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000" y="365125"/>
            <a:ext cx="9307800" cy="1325563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План работы</a:t>
            </a:r>
            <a:endParaRPr lang="ru-RU" sz="5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278CD70-AE68-456F-9A2D-F172E7C1C639}"/>
              </a:ext>
            </a:extLst>
          </p:cNvPr>
          <p:cNvSpPr/>
          <p:nvPr/>
        </p:nvSpPr>
        <p:spPr>
          <a:xfrm>
            <a:off x="1776000" y="2117288"/>
            <a:ext cx="2250000" cy="765000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4026000" y="2113932"/>
            <a:ext cx="2250000" cy="765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DC37128-6F00-4AB4-8AAA-4170C7C3204C}"/>
              </a:ext>
            </a:extLst>
          </p:cNvPr>
          <p:cNvSpPr/>
          <p:nvPr/>
        </p:nvSpPr>
        <p:spPr>
          <a:xfrm>
            <a:off x="6276437" y="2113932"/>
            <a:ext cx="2250000" cy="76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4C5EF18-0FD0-4C82-95A6-75178A9D138F}"/>
              </a:ext>
            </a:extLst>
          </p:cNvPr>
          <p:cNvSpPr/>
          <p:nvPr/>
        </p:nvSpPr>
        <p:spPr>
          <a:xfrm>
            <a:off x="8527800" y="2113932"/>
            <a:ext cx="2250000" cy="765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28F29BA-918B-4A41-8A1A-B69D91D4149D}"/>
              </a:ext>
            </a:extLst>
          </p:cNvPr>
          <p:cNvSpPr/>
          <p:nvPr/>
        </p:nvSpPr>
        <p:spPr>
          <a:xfrm>
            <a:off x="1776000" y="2888999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903BA20-74DF-4175-8B38-F54B17809472}"/>
              </a:ext>
            </a:extLst>
          </p:cNvPr>
          <p:cNvSpPr/>
          <p:nvPr/>
        </p:nvSpPr>
        <p:spPr>
          <a:xfrm>
            <a:off x="4026000" y="2885643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9EAE80E-E19B-44C6-9B1E-F051F02E8D54}"/>
              </a:ext>
            </a:extLst>
          </p:cNvPr>
          <p:cNvSpPr/>
          <p:nvPr/>
        </p:nvSpPr>
        <p:spPr>
          <a:xfrm>
            <a:off x="6276437" y="2885643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F538FAD-068C-49F8-86FE-8FEABB205B19}"/>
              </a:ext>
            </a:extLst>
          </p:cNvPr>
          <p:cNvSpPr/>
          <p:nvPr/>
        </p:nvSpPr>
        <p:spPr>
          <a:xfrm>
            <a:off x="8527800" y="2885643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0FF005F-61F2-49AE-8CB4-AF51E1A9F40C}"/>
              </a:ext>
            </a:extLst>
          </p:cNvPr>
          <p:cNvSpPr/>
          <p:nvPr/>
        </p:nvSpPr>
        <p:spPr>
          <a:xfrm>
            <a:off x="1780257" y="5675644"/>
            <a:ext cx="2250000" cy="183356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E315B23-79CB-4805-92A3-59E8524F1B02}"/>
              </a:ext>
            </a:extLst>
          </p:cNvPr>
          <p:cNvSpPr/>
          <p:nvPr/>
        </p:nvSpPr>
        <p:spPr>
          <a:xfrm>
            <a:off x="4031157" y="5672288"/>
            <a:ext cx="2250000" cy="18335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FB84378-37E0-48C6-AC83-DB980657FB1F}"/>
              </a:ext>
            </a:extLst>
          </p:cNvPr>
          <p:cNvSpPr/>
          <p:nvPr/>
        </p:nvSpPr>
        <p:spPr>
          <a:xfrm>
            <a:off x="6280694" y="5672288"/>
            <a:ext cx="2250000" cy="18335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A68225D-78F4-4494-8A65-BAD9428A6407}"/>
              </a:ext>
            </a:extLst>
          </p:cNvPr>
          <p:cNvSpPr/>
          <p:nvPr/>
        </p:nvSpPr>
        <p:spPr>
          <a:xfrm>
            <a:off x="8532057" y="5672288"/>
            <a:ext cx="2250000" cy="18335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A6308B9-E683-4F1E-8FDD-F724A456BB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631000" y="3078418"/>
            <a:ext cx="540000" cy="5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64707C2-A63E-4FE3-B3D5-15DBE1C19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76743" y="3078418"/>
            <a:ext cx="540000" cy="5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A4AA567-976E-4839-8B6F-E597C62500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7126743" y="3078418"/>
            <a:ext cx="540000" cy="5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99C580A-47E8-4440-8156-A65C9499C0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9376514" y="3078418"/>
            <a:ext cx="540000" cy="54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49CFAA-B388-4CB3-BC51-1F2B35E862E1}"/>
              </a:ext>
            </a:extLst>
          </p:cNvPr>
          <p:cNvSpPr txBox="1"/>
          <p:nvPr/>
        </p:nvSpPr>
        <p:spPr>
          <a:xfrm>
            <a:off x="2583041" y="2123359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32D61C-A194-4BC2-A150-02064C6F20A5}"/>
              </a:ext>
            </a:extLst>
          </p:cNvPr>
          <p:cNvSpPr txBox="1"/>
          <p:nvPr/>
        </p:nvSpPr>
        <p:spPr>
          <a:xfrm>
            <a:off x="4836884" y="2139432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AF0990C-D25B-4140-9E41-E49497C4AD81}"/>
              </a:ext>
            </a:extLst>
          </p:cNvPr>
          <p:cNvSpPr txBox="1"/>
          <p:nvPr/>
        </p:nvSpPr>
        <p:spPr>
          <a:xfrm>
            <a:off x="7028026" y="2139432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98F0C4A-3260-4B73-A180-E252635468AC}"/>
              </a:ext>
            </a:extLst>
          </p:cNvPr>
          <p:cNvSpPr txBox="1"/>
          <p:nvPr/>
        </p:nvSpPr>
        <p:spPr>
          <a:xfrm>
            <a:off x="9264301" y="2139432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87BFE96-1958-4AA3-8AD5-2ECDD6036267}"/>
              </a:ext>
            </a:extLst>
          </p:cNvPr>
          <p:cNvSpPr txBox="1"/>
          <p:nvPr/>
        </p:nvSpPr>
        <p:spPr>
          <a:xfrm>
            <a:off x="1909192" y="3818978"/>
            <a:ext cx="193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Подготовка и подача документов</a:t>
            </a:r>
            <a:endParaRPr lang="ru-RU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4F6228A-F222-4601-A759-6444314D577D}"/>
              </a:ext>
            </a:extLst>
          </p:cNvPr>
          <p:cNvSpPr txBox="1"/>
          <p:nvPr/>
        </p:nvSpPr>
        <p:spPr>
          <a:xfrm>
            <a:off x="4183820" y="3815492"/>
            <a:ext cx="193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Рейтинг аттестатов</a:t>
            </a:r>
            <a:endParaRPr lang="ru-RU" sz="2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8109962-44F7-4376-9FD4-48388D22B2BE}"/>
              </a:ext>
            </a:extLst>
          </p:cNvPr>
          <p:cNvSpPr txBox="1"/>
          <p:nvPr/>
        </p:nvSpPr>
        <p:spPr>
          <a:xfrm>
            <a:off x="6409191" y="3815492"/>
            <a:ext cx="193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Вступительные испытания</a:t>
            </a:r>
            <a:endParaRPr lang="ru-RU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E67EC2B-49FA-4CDC-9F6F-7E0FA5BE306E}"/>
              </a:ext>
            </a:extLst>
          </p:cNvPr>
          <p:cNvSpPr txBox="1"/>
          <p:nvPr/>
        </p:nvSpPr>
        <p:spPr>
          <a:xfrm>
            <a:off x="8637011" y="3812006"/>
            <a:ext cx="193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Зачисление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5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00" y="189000"/>
            <a:ext cx="3240000" cy="695563"/>
          </a:xfrm>
        </p:spPr>
        <p:txBody>
          <a:bodyPr>
            <a:normAutofit/>
          </a:bodyPr>
          <a:lstStyle/>
          <a:p>
            <a:r>
              <a:rPr lang="ru-RU" b="1" dirty="0" smtClean="0"/>
              <a:t>Этап первый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220600" y="971400"/>
            <a:ext cx="11700000" cy="812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Подготовка и подача  документов (лично в образовательную организацию; через операторов почтовой связи общего пользования (далее - по почте), заказным письмом с уведомлением о вручении)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246000" y="2009500"/>
            <a:ext cx="11160000" cy="4704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1. Заявление о приеме на имя директора (заполняется в приемной комиссии);</a:t>
            </a:r>
          </a:p>
          <a:p>
            <a:r>
              <a:rPr lang="ru-RU" sz="1600" dirty="0"/>
              <a:t>2. Согласие на обработку персональных данных для совершеннолетних (заполняется в приемной комиссии);</a:t>
            </a:r>
          </a:p>
          <a:p>
            <a:r>
              <a:rPr lang="ru-RU" sz="1600" dirty="0"/>
              <a:t>3. Согласие на обработку персональных данных для несовершеннолетних - заполняет законный представитель (заполняется в приемной комиссии);</a:t>
            </a:r>
          </a:p>
          <a:p>
            <a:r>
              <a:rPr lang="ru-RU" sz="1600" dirty="0"/>
              <a:t>4. Документ, удостоверяющий личность и гражданство (две копии паспорта: личные данные + прописка)(при себе иметь оригинал);</a:t>
            </a:r>
          </a:p>
          <a:p>
            <a:r>
              <a:rPr lang="ru-RU" sz="1600" i="1" dirty="0"/>
              <a:t>В случае изменения фамилии – копия свидетельства о браке или подтвержденная справка из </a:t>
            </a:r>
            <a:r>
              <a:rPr lang="ru-RU" sz="1600" i="1" dirty="0" err="1"/>
              <a:t>ЗАГСа</a:t>
            </a:r>
            <a:r>
              <a:rPr lang="ru-RU" sz="1600" i="1" dirty="0"/>
              <a:t> (копия);</a:t>
            </a:r>
            <a:endParaRPr lang="ru-RU" sz="1600" dirty="0"/>
          </a:p>
          <a:p>
            <a:r>
              <a:rPr lang="ru-RU" sz="1600" dirty="0"/>
              <a:t>5. Документ об образовании с приложением (оригинал + одна копия), если есть профессиональное образование, то диплом с приложением (оригинал + одна копия);</a:t>
            </a:r>
          </a:p>
          <a:p>
            <a:r>
              <a:rPr lang="ru-RU" sz="1600" dirty="0"/>
              <a:t>6. Копия СНИЛС;</a:t>
            </a:r>
          </a:p>
          <a:p>
            <a:r>
              <a:rPr lang="ru-RU" sz="1600" dirty="0"/>
              <a:t>7. Копия Полиса обязательного медицинского страхования;</a:t>
            </a:r>
          </a:p>
          <a:p>
            <a:r>
              <a:rPr lang="ru-RU" sz="1600" dirty="0"/>
              <a:t>8. Медицинская справка по форме 086У, с отметками о прохождении нарколога и психиатра - нового образца, (оригинал + одна копия);</a:t>
            </a:r>
          </a:p>
          <a:p>
            <a:r>
              <a:rPr lang="ru-RU" sz="1600" dirty="0"/>
              <a:t>9. 4 фотокарточки размером 3х4 без головного убора.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570999"/>
              </p:ext>
            </p:extLst>
          </p:nvPr>
        </p:nvGraphicFramePr>
        <p:xfrm>
          <a:off x="1461000" y="937200"/>
          <a:ext cx="9488476" cy="515472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5071277"/>
                <a:gridCol w="2064057"/>
                <a:gridCol w="2353142"/>
              </a:tblGrid>
              <a:tr h="1098741">
                <a:tc rowSpan="2">
                  <a:txBody>
                    <a:bodyPr/>
                    <a:lstStyle/>
                    <a:p>
                      <a:pPr marL="1492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Специальность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1492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Проходной балл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0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92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бюджет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92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внебюджет</a:t>
                      </a:r>
                      <a:endParaRPr lang="ru-RU" sz="3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92719">
                <a:tc>
                  <a:txBody>
                    <a:bodyPr/>
                    <a:lstStyle/>
                    <a:p>
                      <a:pPr marL="14922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31.02.01 Лечебное дело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92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+mn-lt"/>
                          <a:ea typeface="Times New Roman"/>
                          <a:cs typeface="Rod" panose="02030509050101010101" pitchFamily="49" charset="-79"/>
                        </a:rPr>
                        <a:t>4,1</a:t>
                      </a:r>
                      <a:endParaRPr lang="ru-RU" sz="3200" dirty="0">
                        <a:effectLst/>
                        <a:latin typeface="+mn-lt"/>
                        <a:ea typeface="Times New Roman"/>
                        <a:cs typeface="Rod" panose="02030509050101010101" pitchFamily="49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92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+mn-lt"/>
                          <a:ea typeface="Times New Roman"/>
                          <a:cs typeface="Rod" panose="02030509050101010101" pitchFamily="49" charset="-79"/>
                        </a:rPr>
                        <a:t>4,0</a:t>
                      </a:r>
                      <a:endParaRPr lang="ru-RU" sz="3200" dirty="0">
                        <a:effectLst/>
                        <a:latin typeface="+mn-lt"/>
                        <a:ea typeface="Times New Roman"/>
                        <a:cs typeface="Rod" panose="02030509050101010101" pitchFamily="49" charset="-79"/>
                      </a:endParaRPr>
                    </a:p>
                  </a:txBody>
                  <a:tcPr marL="68580" marR="68580" marT="0" marB="0" anchor="ctr"/>
                </a:tc>
              </a:tr>
              <a:tr h="1492719">
                <a:tc>
                  <a:txBody>
                    <a:bodyPr/>
                    <a:lstStyle/>
                    <a:p>
                      <a:pPr marL="14922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34.02.01 Сестринское </a:t>
                      </a:r>
                      <a:r>
                        <a:rPr lang="ru-RU" sz="3200" dirty="0" smtClean="0">
                          <a:effectLst/>
                        </a:rPr>
                        <a:t>дело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92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+mn-lt"/>
                          <a:ea typeface="Times New Roman"/>
                          <a:cs typeface="Rod" panose="02030509050101010101" pitchFamily="49" charset="-79"/>
                        </a:rPr>
                        <a:t>4,25</a:t>
                      </a:r>
                      <a:endParaRPr lang="ru-RU" sz="3200" dirty="0">
                        <a:effectLst/>
                        <a:latin typeface="+mn-lt"/>
                        <a:ea typeface="Times New Roman"/>
                        <a:cs typeface="Rod" panose="02030509050101010101" pitchFamily="49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92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+mn-lt"/>
                          <a:ea typeface="Times New Roman"/>
                          <a:cs typeface="Rod" panose="02030509050101010101" pitchFamily="49" charset="-79"/>
                        </a:rPr>
                        <a:t>4,0</a:t>
                      </a:r>
                      <a:endParaRPr lang="ru-RU" sz="3200" dirty="0">
                        <a:effectLst/>
                        <a:latin typeface="+mn-lt"/>
                        <a:ea typeface="Times New Roman"/>
                        <a:cs typeface="Rod" panose="02030509050101010101" pitchFamily="49" charset="-79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" y="99000"/>
            <a:ext cx="17367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07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ECF5EB"/>
    </a:accent1>
    <a:accent2>
      <a:srgbClr val="ECF5EB"/>
    </a:accent2>
    <a:accent3>
      <a:srgbClr val="ECF5EB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0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ECF5EB"/>
    </a:accent1>
    <a:accent2>
      <a:srgbClr val="ECF5EB"/>
    </a:accent2>
    <a:accent3>
      <a:srgbClr val="ECF5EB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ECF5EB"/>
    </a:accent1>
    <a:accent2>
      <a:srgbClr val="ECF5EB"/>
    </a:accent2>
    <a:accent3>
      <a:srgbClr val="ECF5EB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7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9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DCEBEF"/>
    </a:accent1>
    <a:accent2>
      <a:srgbClr val="DCEBEF"/>
    </a:accent2>
    <a:accent3>
      <a:srgbClr val="DCEBEF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1599</TotalTime>
  <Words>492</Words>
  <Application>Microsoft Office PowerPoint</Application>
  <PresentationFormat>Произвольный</PresentationFormat>
  <Paragraphs>133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Специальности</vt:lpstr>
      <vt:lpstr>34.02.01 Сестринское дело</vt:lpstr>
      <vt:lpstr>31.02.01 Лечебное дело</vt:lpstr>
      <vt:lpstr>План приема </vt:lpstr>
      <vt:lpstr>Срок подачи документов</vt:lpstr>
      <vt:lpstr>План работы</vt:lpstr>
      <vt:lpstr>Этап первый</vt:lpstr>
      <vt:lpstr>Презентация PowerPoint</vt:lpstr>
      <vt:lpstr>Презентация PowerPoint</vt:lpstr>
      <vt:lpstr>Этап второй</vt:lpstr>
      <vt:lpstr>Этап третий</vt:lpstr>
      <vt:lpstr>Общежитие</vt:lpstr>
      <vt:lpstr>Перечень документов для подачи заявления на предоставление места в общежитии</vt:lpstr>
      <vt:lpstr>Поздравляем!</vt:lpstr>
      <vt:lpstr>Выплата академической стипендии </vt:lpstr>
      <vt:lpstr>Отсрочка от призыва на военную службу</vt:lpstr>
      <vt:lpstr>Трудоустройство выпускников</vt:lpstr>
      <vt:lpstr>Участие в акциях</vt:lpstr>
      <vt:lpstr>Презентация PowerPoint</vt:lpstr>
      <vt:lpstr>Презентация PowerPoint</vt:lpstr>
      <vt:lpstr>Презентация PowerPoint</vt:lpstr>
      <vt:lpstr>Соревнования по баскетболу</vt:lpstr>
      <vt:lpstr> Соревнования по волейболу</vt:lpstr>
      <vt:lpstr> Секция по настольному теннису</vt:lpstr>
      <vt:lpstr> Соревнования по футболу</vt:lpstr>
      <vt:lpstr> Worldskills Russia</vt:lpstr>
      <vt:lpstr> Курсы повышения квалификации </vt:lpstr>
      <vt:lpstr> Курсы повышения квалификации </vt:lpstr>
      <vt:lpstr>Вышневолоцкий медицинский колледж будет рад приветствовать Вас в своих стенах!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Наталья</cp:lastModifiedBy>
  <cp:revision>158</cp:revision>
  <dcterms:created xsi:type="dcterms:W3CDTF">2020-11-01T12:52:57Z</dcterms:created>
  <dcterms:modified xsi:type="dcterms:W3CDTF">2023-02-13T12:20:13Z</dcterms:modified>
</cp:coreProperties>
</file>