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9" r:id="rId3"/>
    <p:sldId id="257" r:id="rId4"/>
    <p:sldId id="258" r:id="rId5"/>
    <p:sldId id="262" r:id="rId6"/>
    <p:sldId id="263" r:id="rId7"/>
    <p:sldId id="261" r:id="rId8"/>
    <p:sldId id="265" r:id="rId9"/>
    <p:sldId id="280" r:id="rId10"/>
    <p:sldId id="273" r:id="rId11"/>
    <p:sldId id="274" r:id="rId12"/>
    <p:sldId id="275" r:id="rId13"/>
    <p:sldId id="276" r:id="rId14"/>
    <p:sldId id="277" r:id="rId15"/>
    <p:sldId id="278" r:id="rId16"/>
    <p:sldId id="272" r:id="rId17"/>
    <p:sldId id="281" r:id="rId18"/>
    <p:sldId id="264" r:id="rId19"/>
    <p:sldId id="266" r:id="rId20"/>
    <p:sldId id="267" r:id="rId21"/>
    <p:sldId id="268" r:id="rId22"/>
    <p:sldId id="269" r:id="rId23"/>
    <p:sldId id="270" r:id="rId24"/>
    <p:sldId id="27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7E8AFBC-789D-425C-9AF2-76BB7A47102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9A98873-838D-4126-B403-E2D12DCADFE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916832"/>
            <a:ext cx="5711824" cy="89535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будем достойны!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" b="1852"/>
          <a:stretch>
            <a:fillRect/>
          </a:stretch>
        </p:blipFill>
        <p:spPr>
          <a:xfrm>
            <a:off x="-185678" y="116632"/>
            <a:ext cx="9334202" cy="6741368"/>
          </a:xfrm>
        </p:spPr>
      </p:pic>
      <p:sp>
        <p:nvSpPr>
          <p:cNvPr id="3" name="Подзаголовок 2"/>
          <p:cNvSpPr>
            <a:spLocks noGrp="1"/>
          </p:cNvSpPr>
          <p:nvPr>
            <p:ph type="body" sz="half" idx="2"/>
          </p:nvPr>
        </p:nvSpPr>
        <p:spPr>
          <a:xfrm>
            <a:off x="1331640" y="1196752"/>
            <a:ext cx="6624736" cy="2232248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героя будем достойны!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67744" y="3140968"/>
            <a:ext cx="46805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805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Державин</a:t>
            </a:r>
          </a:p>
          <a:p>
            <a:pPr algn="ctr"/>
            <a:r>
              <a:rPr lang="ru-RU" sz="4000" b="1" dirty="0" smtClean="0">
                <a:solidFill>
                  <a:srgbClr val="0805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Павел</a:t>
            </a:r>
          </a:p>
          <a:p>
            <a:pPr algn="ctr"/>
            <a:r>
              <a:rPr lang="ru-RU" sz="4000" b="1" dirty="0" smtClean="0">
                <a:solidFill>
                  <a:srgbClr val="0805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Иванович</a:t>
            </a:r>
          </a:p>
          <a:p>
            <a:pPr algn="ctr"/>
            <a:r>
              <a:rPr lang="ru-RU" b="1" dirty="0" smtClean="0">
                <a:solidFill>
                  <a:srgbClr val="080500"/>
                </a:solidFill>
              </a:rPr>
              <a:t>(27.02.1904 – 17.02.1993 </a:t>
            </a:r>
            <a:r>
              <a:rPr lang="ru-RU" b="1" dirty="0">
                <a:solidFill>
                  <a:srgbClr val="080500"/>
                </a:solidFill>
              </a:rPr>
              <a:t>гг</a:t>
            </a:r>
            <a:r>
              <a:rPr lang="ru-RU" b="1" dirty="0" smtClean="0">
                <a:solidFill>
                  <a:srgbClr val="080500"/>
                </a:solidFill>
              </a:rPr>
              <a:t>.)</a:t>
            </a:r>
            <a:endParaRPr lang="ru-RU" b="1" dirty="0">
              <a:solidFill>
                <a:srgbClr val="0805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61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0" y="5445224"/>
            <a:ext cx="9328150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Valentina\Desktop\Фото 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48680"/>
            <a:ext cx="6408711" cy="443674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13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7" y="5445224"/>
            <a:ext cx="9328150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Valentina\Desktop\Фото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768752" cy="4968552"/>
          </a:xfrm>
          <a:prstGeom prst="rect">
            <a:avLst/>
          </a:prstGeom>
          <a:noFill/>
          <a:ln w="28575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36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4" y="5445224"/>
            <a:ext cx="9328150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Valentina\Desktop\Фото 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81" y="620688"/>
            <a:ext cx="6624736" cy="4536504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30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5224"/>
            <a:ext cx="9328150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Valentina\Desktop\Фото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31" y="548680"/>
            <a:ext cx="7992888" cy="4608512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36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" y="5445224"/>
            <a:ext cx="9328150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Valentina\Desktop\Фото 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28092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0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5445224"/>
            <a:ext cx="9328150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Valentina\Desktop\Фото 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86041"/>
            <a:ext cx="6552727" cy="4752528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66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9" y="5735638"/>
            <a:ext cx="9328150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Valentina\YandexDisk\Скриншоты\2020-05-13_19-42-3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7272808" cy="5040560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48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9328150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Valentina\Desktop\2020-05-15_07-36-3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20080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404664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ИМЯ    ГЕРОЯ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382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91591"/>
            <a:ext cx="6796844" cy="1384176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+mn-lt"/>
              </a:rPr>
              <a:t>3. Патриотическая работа школы</a:t>
            </a:r>
            <a:endParaRPr lang="ru-RU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31840" y="1772816"/>
            <a:ext cx="57887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80500"/>
                </a:solidFill>
              </a:rPr>
              <a:t> </a:t>
            </a:r>
            <a:r>
              <a:rPr lang="ru-RU" sz="2400" b="1" dirty="0" smtClean="0">
                <a:solidFill>
                  <a:srgbClr val="080500"/>
                </a:solidFill>
              </a:rPr>
              <a:t>Всероссийский урок Памяти.</a:t>
            </a:r>
          </a:p>
          <a:p>
            <a:r>
              <a:rPr lang="ru-RU" sz="2400" dirty="0" smtClean="0">
                <a:solidFill>
                  <a:srgbClr val="080500"/>
                </a:solidFill>
              </a:rPr>
              <a:t> День </a:t>
            </a:r>
            <a:r>
              <a:rPr lang="ru-RU" sz="2400" dirty="0">
                <a:solidFill>
                  <a:srgbClr val="080500"/>
                </a:solidFill>
              </a:rPr>
              <a:t>полного освобождения Ленинграда от фашистской блокады. В этот день во всех школах проводится Всероссийский урок Памяти</a:t>
            </a:r>
          </a:p>
          <a:p>
            <a:endParaRPr lang="ru-RU" sz="2400" dirty="0" smtClean="0">
              <a:solidFill>
                <a:srgbClr val="080500"/>
              </a:solidFill>
            </a:endParaRPr>
          </a:p>
          <a:p>
            <a:endParaRPr lang="ru-RU" sz="2400" dirty="0">
              <a:solidFill>
                <a:srgbClr val="080500"/>
              </a:solidFill>
            </a:endParaRPr>
          </a:p>
          <a:p>
            <a:endParaRPr lang="ru-RU" sz="2400" dirty="0" smtClean="0">
              <a:solidFill>
                <a:srgbClr val="080500"/>
              </a:solidFill>
            </a:endParaRPr>
          </a:p>
          <a:p>
            <a:r>
              <a:rPr lang="ru-RU" sz="2400" b="1" dirty="0" smtClean="0">
                <a:solidFill>
                  <a:srgbClr val="080500"/>
                </a:solidFill>
              </a:rPr>
              <a:t>Всероссийская акция «Лес Победы»</a:t>
            </a:r>
            <a:endParaRPr lang="ru-RU" sz="2400" b="1" dirty="0">
              <a:solidFill>
                <a:srgbClr val="0805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49280"/>
            <a:ext cx="9324528" cy="11247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09" y="1058708"/>
            <a:ext cx="2232246" cy="24482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53443"/>
            <a:ext cx="2880320" cy="2195837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5268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211960" y="548680"/>
            <a:ext cx="46085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80500"/>
                </a:solidFill>
              </a:rPr>
              <a:t>Месячник оборонно-массовой и военно–патриотической работы</a:t>
            </a:r>
            <a:endParaRPr lang="ru-RU" sz="2400" b="1" dirty="0">
              <a:solidFill>
                <a:srgbClr val="080500"/>
              </a:solidFill>
            </a:endParaRPr>
          </a:p>
          <a:p>
            <a:endParaRPr lang="ru-RU" sz="2400" dirty="0" smtClean="0">
              <a:solidFill>
                <a:srgbClr val="080500"/>
              </a:solidFill>
            </a:endParaRPr>
          </a:p>
          <a:p>
            <a:endParaRPr lang="ru-RU" sz="2400" b="1" dirty="0" smtClean="0">
              <a:solidFill>
                <a:srgbClr val="080500"/>
              </a:solidFill>
            </a:endParaRPr>
          </a:p>
          <a:p>
            <a:endParaRPr lang="ru-RU" sz="2400" b="1" dirty="0">
              <a:solidFill>
                <a:srgbClr val="080500"/>
              </a:solidFill>
            </a:endParaRPr>
          </a:p>
          <a:p>
            <a:endParaRPr lang="ru-RU" sz="2400" b="1" dirty="0" smtClean="0">
              <a:solidFill>
                <a:srgbClr val="080500"/>
              </a:solidFill>
            </a:endParaRPr>
          </a:p>
          <a:p>
            <a:endParaRPr lang="ru-RU" sz="2400" b="1" dirty="0">
              <a:solidFill>
                <a:srgbClr val="080500"/>
              </a:solidFill>
            </a:endParaRPr>
          </a:p>
          <a:p>
            <a:endParaRPr lang="ru-RU" sz="2400" b="1" dirty="0" smtClean="0">
              <a:solidFill>
                <a:srgbClr val="080500"/>
              </a:solidFill>
            </a:endParaRPr>
          </a:p>
          <a:p>
            <a:r>
              <a:rPr lang="ru-RU" sz="2400" b="1" dirty="0" smtClean="0">
                <a:solidFill>
                  <a:srgbClr val="080500"/>
                </a:solidFill>
              </a:rPr>
              <a:t>Уборка </a:t>
            </a:r>
            <a:r>
              <a:rPr lang="ru-RU" sz="2400" b="1" dirty="0">
                <a:solidFill>
                  <a:srgbClr val="080500"/>
                </a:solidFill>
              </a:rPr>
              <a:t>памятника </a:t>
            </a:r>
            <a:r>
              <a:rPr lang="ru-RU" sz="2400" dirty="0">
                <a:solidFill>
                  <a:srgbClr val="080500"/>
                </a:solidFill>
              </a:rPr>
              <a:t>погибшим воинам, который расположен по ул. Северной в селе Мессажай.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49280"/>
            <a:ext cx="9324528" cy="11247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26" y="3140968"/>
            <a:ext cx="2039584" cy="260241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3888432" cy="219014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4888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248"/>
            <a:ext cx="9328150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Valentina\Desktop\2019-07-24_20-12-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50" y="1844824"/>
            <a:ext cx="7776863" cy="2952328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483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6904"/>
            <a:ext cx="9328150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3528392" cy="2376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64075" y="980728"/>
            <a:ext cx="3796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80500"/>
                </a:solidFill>
              </a:rPr>
              <a:t>Всероссийская акция «Блокадный хлеб»</a:t>
            </a:r>
            <a:endParaRPr lang="ru-RU" sz="2400" b="1" dirty="0">
              <a:solidFill>
                <a:srgbClr val="0805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103140"/>
            <a:ext cx="3312368" cy="2532112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7664" y="4450848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80500"/>
                </a:solidFill>
              </a:rPr>
              <a:t>Флешмоб «Катюша»</a:t>
            </a:r>
            <a:endParaRPr lang="ru-RU" sz="2400" b="1" dirty="0">
              <a:solidFill>
                <a:srgbClr val="080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28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6" y="5735638"/>
            <a:ext cx="9328150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94" y="404664"/>
            <a:ext cx="379235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83968" y="1595595"/>
            <a:ext cx="468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80500"/>
                </a:solidFill>
              </a:rPr>
              <a:t>Патриотический </a:t>
            </a:r>
            <a:r>
              <a:rPr lang="ru-RU" sz="2800" b="1" dirty="0">
                <a:solidFill>
                  <a:srgbClr val="080500"/>
                </a:solidFill>
              </a:rPr>
              <a:t>у</a:t>
            </a:r>
            <a:r>
              <a:rPr lang="ru-RU" sz="2800" b="1" dirty="0" smtClean="0">
                <a:solidFill>
                  <a:srgbClr val="080500"/>
                </a:solidFill>
              </a:rPr>
              <a:t>рок «100 лет Кубанскому флагу»</a:t>
            </a:r>
            <a:endParaRPr lang="ru-RU" sz="2800" b="1" dirty="0">
              <a:solidFill>
                <a:srgbClr val="0805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3888432" cy="2518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712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6" y="5735638"/>
            <a:ext cx="9328150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2736304" cy="338437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648" y="2420888"/>
            <a:ext cx="2736304" cy="324036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91880" y="1052736"/>
            <a:ext cx="554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80500"/>
                </a:solidFill>
              </a:rPr>
              <a:t>Встреча с ветераном ВОВ  </a:t>
            </a:r>
          </a:p>
          <a:p>
            <a:pPr algn="ctr"/>
            <a:r>
              <a:rPr lang="ru-RU" sz="2400" b="1" dirty="0" smtClean="0">
                <a:solidFill>
                  <a:srgbClr val="080500"/>
                </a:solidFill>
              </a:rPr>
              <a:t>Махавкиным Иваном Григорьевичем</a:t>
            </a:r>
            <a:endParaRPr lang="ru-RU" sz="2400" b="1" dirty="0">
              <a:solidFill>
                <a:srgbClr val="080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031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95528"/>
            <a:ext cx="9328150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628800"/>
            <a:ext cx="4392488" cy="338437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2636912"/>
            <a:ext cx="3024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80500"/>
                </a:solidFill>
              </a:rPr>
              <a:t>Акция </a:t>
            </a:r>
          </a:p>
          <a:p>
            <a:pPr algn="ctr"/>
            <a:r>
              <a:rPr lang="ru-RU" sz="2800" b="1" dirty="0" smtClean="0">
                <a:solidFill>
                  <a:srgbClr val="080500"/>
                </a:solidFill>
              </a:rPr>
              <a:t>«Алая гвоздика»</a:t>
            </a:r>
            <a:endParaRPr lang="ru-RU" sz="2800" b="1" dirty="0">
              <a:solidFill>
                <a:srgbClr val="080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308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" y="5729386"/>
            <a:ext cx="9328150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3744416" cy="4248472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86046" y="1772816"/>
            <a:ext cx="37743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80500"/>
                </a:solidFill>
              </a:rPr>
              <a:t>Участники Почетного караула у памятника погибшим воинам</a:t>
            </a:r>
            <a:endParaRPr lang="ru-RU" sz="2400" b="1" dirty="0">
              <a:solidFill>
                <a:srgbClr val="080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074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582479"/>
            <a:ext cx="4629200" cy="1384176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+mn-lt"/>
              </a:rPr>
              <a:t>1. История о Герое</a:t>
            </a:r>
            <a:br>
              <a:rPr lang="ru-RU" i="1" dirty="0" smtClean="0">
                <a:solidFill>
                  <a:srgbClr val="FF0000"/>
                </a:solidFill>
                <a:latin typeface="+mn-lt"/>
              </a:rPr>
            </a:br>
            <a:r>
              <a:rPr lang="ru-RU" i="1" dirty="0" smtClean="0">
                <a:solidFill>
                  <a:srgbClr val="FF0000"/>
                </a:solidFill>
                <a:latin typeface="+mn-lt"/>
              </a:rPr>
              <a:t>П.И. Державин</a:t>
            </a:r>
            <a:br>
              <a:rPr lang="ru-RU" i="1" dirty="0" smtClean="0">
                <a:solidFill>
                  <a:srgbClr val="FF0000"/>
                </a:solidFill>
                <a:latin typeface="+mn-lt"/>
              </a:rPr>
            </a:br>
            <a:endParaRPr lang="ru-RU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2372815" cy="2952328"/>
          </a:xfrm>
        </p:spPr>
      </p:pic>
      <p:sp>
        <p:nvSpPr>
          <p:cNvPr id="15" name="Прямоугольник 14"/>
          <p:cNvSpPr/>
          <p:nvPr/>
        </p:nvSpPr>
        <p:spPr>
          <a:xfrm>
            <a:off x="755576" y="2060848"/>
            <a:ext cx="83884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	                        </a:t>
            </a:r>
            <a:r>
              <a:rPr lang="ru-RU" sz="2400" dirty="0" smtClean="0">
                <a:solidFill>
                  <a:srgbClr val="080500"/>
                </a:solidFill>
              </a:rPr>
              <a:t>Член </a:t>
            </a:r>
            <a:r>
              <a:rPr lang="ru-RU" sz="2400" dirty="0">
                <a:solidFill>
                  <a:srgbClr val="080500"/>
                </a:solidFill>
              </a:rPr>
              <a:t>ВКП(б) с 1930 года. С 1932 по 1934 </a:t>
            </a:r>
            <a:r>
              <a:rPr lang="ru-RU" sz="2400" dirty="0" smtClean="0">
                <a:solidFill>
                  <a:srgbClr val="080500"/>
                </a:solidFill>
              </a:rPr>
              <a:t>                  </a:t>
            </a:r>
          </a:p>
          <a:p>
            <a:r>
              <a:rPr lang="ru-RU" sz="2400" dirty="0">
                <a:solidFill>
                  <a:srgbClr val="080500"/>
                </a:solidFill>
              </a:rPr>
              <a:t> </a:t>
            </a:r>
            <a:r>
              <a:rPr lang="ru-RU" sz="2400" dirty="0" smtClean="0">
                <a:solidFill>
                  <a:srgbClr val="080500"/>
                </a:solidFill>
              </a:rPr>
              <a:t>                              годы </a:t>
            </a:r>
            <a:r>
              <a:rPr lang="ru-RU" sz="2400" dirty="0">
                <a:solidFill>
                  <a:srgbClr val="080500"/>
                </a:solidFill>
              </a:rPr>
              <a:t>служил главным боцманом на одном </a:t>
            </a:r>
            <a:endParaRPr lang="ru-RU" sz="2400" dirty="0" smtClean="0">
              <a:solidFill>
                <a:srgbClr val="080500"/>
              </a:solidFill>
            </a:endParaRPr>
          </a:p>
          <a:p>
            <a:r>
              <a:rPr lang="ru-RU" sz="2400" dirty="0">
                <a:solidFill>
                  <a:srgbClr val="080500"/>
                </a:solidFill>
              </a:rPr>
              <a:t> </a:t>
            </a:r>
            <a:r>
              <a:rPr lang="ru-RU" sz="2400" dirty="0" smtClean="0">
                <a:solidFill>
                  <a:srgbClr val="080500"/>
                </a:solidFill>
              </a:rPr>
              <a:t>                              из </a:t>
            </a:r>
            <a:r>
              <a:rPr lang="ru-RU" sz="2400" dirty="0">
                <a:solidFill>
                  <a:srgbClr val="080500"/>
                </a:solidFill>
              </a:rPr>
              <a:t>судов Морской пограничной охраны Краснознамённой Амурской флотилии.</a:t>
            </a:r>
          </a:p>
          <a:p>
            <a:r>
              <a:rPr lang="ru-RU" sz="2400" dirty="0">
                <a:solidFill>
                  <a:srgbClr val="080500"/>
                </a:solidFill>
              </a:rPr>
              <a:t>В 1934 году Державин закончил вечернюю восьмилетнюю школу и в том же году был направлен на учёбу в Ленинградское военно-морское училище им. М.В. Фрунзе. Нелегко учиться, когда ты как минимум на 10 лет старше тех, кто сидит рядом с тобой. Но он справился и в 1938 году окончил училище по 1-му разряду.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49280"/>
            <a:ext cx="9324528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6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4867"/>
            <a:ext cx="7869560" cy="62299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                       	     </a:t>
            </a:r>
            <a:r>
              <a:rPr lang="ru-RU" sz="2400" dirty="0" smtClean="0">
                <a:solidFill>
                  <a:srgbClr val="080500"/>
                </a:solidFill>
              </a:rPr>
              <a:t>После </a:t>
            </a:r>
            <a:r>
              <a:rPr lang="ru-RU" sz="2400" dirty="0">
                <a:solidFill>
                  <a:srgbClr val="080500"/>
                </a:solidFill>
              </a:rPr>
              <a:t>окончания училища </a:t>
            </a:r>
            <a:r>
              <a:rPr lang="ru-RU" sz="2400" dirty="0" smtClean="0">
                <a:solidFill>
                  <a:srgbClr val="080500"/>
                </a:solidFill>
              </a:rPr>
              <a:t>Державин                                                                    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80500"/>
                </a:solidFill>
              </a:rPr>
              <a:t> </a:t>
            </a:r>
            <a:r>
              <a:rPr lang="ru-RU" sz="2400" dirty="0" smtClean="0">
                <a:solidFill>
                  <a:srgbClr val="080500"/>
                </a:solidFill>
              </a:rPr>
              <a:t>                        получил </a:t>
            </a:r>
            <a:r>
              <a:rPr lang="ru-RU" sz="2400" dirty="0">
                <a:solidFill>
                  <a:srgbClr val="080500"/>
                </a:solidFill>
              </a:rPr>
              <a:t>направление на Черное море, в </a:t>
            </a:r>
            <a:endParaRPr lang="ru-RU" sz="2400" dirty="0" smtClean="0">
              <a:solidFill>
                <a:srgbClr val="080500"/>
              </a:solidFill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80500"/>
                </a:solidFill>
              </a:rPr>
              <a:t> </a:t>
            </a:r>
            <a:r>
              <a:rPr lang="ru-RU" sz="2400" dirty="0" smtClean="0">
                <a:solidFill>
                  <a:srgbClr val="080500"/>
                </a:solidFill>
              </a:rPr>
              <a:t>                        Пограничные </a:t>
            </a:r>
            <a:r>
              <a:rPr lang="ru-RU" sz="2400" dirty="0">
                <a:solidFill>
                  <a:srgbClr val="080500"/>
                </a:solidFill>
              </a:rPr>
              <a:t>войска. Служил с 1938 года </a:t>
            </a:r>
            <a:r>
              <a:rPr lang="ru-RU" sz="2400" dirty="0" smtClean="0">
                <a:solidFill>
                  <a:srgbClr val="080500"/>
                </a:solidFill>
              </a:rPr>
              <a:t>                            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80500"/>
                </a:solidFill>
              </a:rPr>
              <a:t> </a:t>
            </a:r>
            <a:r>
              <a:rPr lang="ru-RU" sz="2400" dirty="0" smtClean="0">
                <a:solidFill>
                  <a:srgbClr val="080500"/>
                </a:solidFill>
              </a:rPr>
              <a:t>                        командиром </a:t>
            </a:r>
            <a:r>
              <a:rPr lang="ru-RU" sz="2400" dirty="0">
                <a:solidFill>
                  <a:srgbClr val="080500"/>
                </a:solidFill>
              </a:rPr>
              <a:t>дивизиона сторожевых катеров </a:t>
            </a:r>
            <a:r>
              <a:rPr lang="ru-RU" sz="2400" dirty="0" smtClean="0">
                <a:solidFill>
                  <a:srgbClr val="080500"/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80500"/>
                </a:solidFill>
              </a:rPr>
              <a:t> </a:t>
            </a:r>
            <a:r>
              <a:rPr lang="ru-RU" sz="2400" dirty="0" smtClean="0">
                <a:solidFill>
                  <a:srgbClr val="080500"/>
                </a:solidFill>
              </a:rPr>
              <a:t>                        26-го </a:t>
            </a:r>
            <a:r>
              <a:rPr lang="ru-RU" sz="2400" dirty="0">
                <a:solidFill>
                  <a:srgbClr val="080500"/>
                </a:solidFill>
              </a:rPr>
              <a:t>Одесского пограничного отряда, с </a:t>
            </a:r>
            <a:r>
              <a:rPr lang="ru-RU" sz="2400" dirty="0" smtClean="0">
                <a:solidFill>
                  <a:srgbClr val="0805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80500"/>
                </a:solidFill>
              </a:rPr>
              <a:t> </a:t>
            </a:r>
            <a:r>
              <a:rPr lang="ru-RU" sz="2400" dirty="0" smtClean="0">
                <a:solidFill>
                  <a:srgbClr val="080500"/>
                </a:solidFill>
              </a:rPr>
              <a:t>                       1940 </a:t>
            </a:r>
            <a:r>
              <a:rPr lang="ru-RU" sz="2400" dirty="0">
                <a:solidFill>
                  <a:srgbClr val="080500"/>
                </a:solidFill>
              </a:rPr>
              <a:t>года - командиром 1-го дивизиона 1-го </a:t>
            </a:r>
            <a:r>
              <a:rPr lang="ru-RU" sz="2400" dirty="0" smtClean="0">
                <a:solidFill>
                  <a:srgbClr val="0805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80500"/>
                </a:solidFill>
              </a:rPr>
              <a:t> </a:t>
            </a:r>
            <a:r>
              <a:rPr lang="ru-RU" sz="2400" dirty="0" smtClean="0">
                <a:solidFill>
                  <a:srgbClr val="080500"/>
                </a:solidFill>
              </a:rPr>
              <a:t>                       Черноморского </a:t>
            </a:r>
            <a:r>
              <a:rPr lang="ru-RU" sz="2400" dirty="0">
                <a:solidFill>
                  <a:srgbClr val="080500"/>
                </a:solidFill>
              </a:rPr>
              <a:t>отряда пограничных судов </a:t>
            </a:r>
            <a:r>
              <a:rPr lang="ru-RU" sz="2400" dirty="0" smtClean="0">
                <a:solidFill>
                  <a:srgbClr val="080500"/>
                </a:solidFill>
              </a:rPr>
              <a:t> 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80500"/>
                </a:solidFill>
              </a:rPr>
              <a:t> </a:t>
            </a:r>
            <a:r>
              <a:rPr lang="ru-RU" sz="2400" dirty="0" smtClean="0">
                <a:solidFill>
                  <a:srgbClr val="080500"/>
                </a:solidFill>
              </a:rPr>
              <a:t>                       Украинского </a:t>
            </a:r>
            <a:r>
              <a:rPr lang="ru-RU" sz="2400" dirty="0">
                <a:solidFill>
                  <a:srgbClr val="080500"/>
                </a:solidFill>
              </a:rPr>
              <a:t>пограничного округа. Граница и на Чёрном море граница. Капитан 1-го ранга в отставке Л. Черноусько в своих воспоминаниях приводит текст грамоты: «Старшему лейтенанту П.И. Державину за самоотверженную работу по охране границ Родины, за поимку в море немецкого шпиона, пытавшегося проникнуть на паруснике к военно-морской базе». Было это за несколько месяцев до начала войны.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1996663" cy="295656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49280"/>
            <a:ext cx="9324528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8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0"/>
            <a:ext cx="8805664" cy="6165304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80500"/>
                </a:solidFill>
              </a:rPr>
              <a:t>В сентябре 1943 года бригада Державина участвовала в высадке десанта в Новороссийске. За умелые действия при высадке десанта Державин был удостоен полководческого ордена Суворова 2-й степени. Это крайне редкая </a:t>
            </a:r>
            <a:r>
              <a:rPr lang="ru-RU" sz="2000" dirty="0" smtClean="0">
                <a:solidFill>
                  <a:srgbClr val="080500"/>
                </a:solidFill>
              </a:rPr>
              <a:t>награда </a:t>
            </a:r>
            <a:r>
              <a:rPr lang="ru-RU" sz="2000" dirty="0">
                <a:solidFill>
                  <a:srgbClr val="080500"/>
                </a:solidFill>
              </a:rPr>
              <a:t>для флотского офицера в звании капитана 3 ранга. </a:t>
            </a:r>
            <a:endParaRPr lang="ru-RU" sz="2000" dirty="0" smtClean="0">
              <a:solidFill>
                <a:srgbClr val="080500"/>
              </a:solidFill>
            </a:endParaRPr>
          </a:p>
          <a:p>
            <a:r>
              <a:rPr lang="ru-RU" sz="2000" dirty="0">
                <a:solidFill>
                  <a:srgbClr val="080500"/>
                </a:solidFill>
              </a:rPr>
              <a:t>В октябре 1943 года Державин назначен командиром бригады бронекатеров Азовской военной флотилии и отличился в ноябре 1943 года в Керченской десантной операции при высадке десантов в районах населённых пунктов Жуковка и Опасная (ныне в черте города Керчь) и при обеспечении переправы через Керченский пролив</a:t>
            </a:r>
            <a:r>
              <a:rPr lang="ru-RU" sz="2000" dirty="0" smtClean="0">
                <a:solidFill>
                  <a:srgbClr val="080500"/>
                </a:solidFill>
              </a:rPr>
              <a:t>.</a:t>
            </a:r>
            <a:r>
              <a:rPr lang="ru-RU" sz="2000" dirty="0"/>
              <a:t> </a:t>
            </a:r>
            <a:r>
              <a:rPr lang="ru-RU" sz="2200" dirty="0">
                <a:solidFill>
                  <a:srgbClr val="080500"/>
                </a:solidFill>
              </a:rPr>
              <a:t>Указом Президиума Верховного Совета СССР от 22 января 1944 года за образцовое выполнение боевых заданий командования и проявленные мужество и героизм в боях с немецко-фашистскими захватчиками капитану 3-го ранга Державину Павлу Ивановичу присвоено звание Героя Советского Союза с вручением ордена Ленина и медали "Золотая Звезда" (№ 2900). А его бригада получила почётное наименование «Керченская».</a:t>
            </a:r>
          </a:p>
          <a:p>
            <a:r>
              <a:rPr lang="ru-RU" sz="2200" dirty="0">
                <a:solidFill>
                  <a:srgbClr val="080500"/>
                </a:solidFill>
              </a:rPr>
              <a:t>После освобождения Крыма и Одессы, а также значительной части </a:t>
            </a:r>
            <a:r>
              <a:rPr lang="ru-RU" sz="2200" dirty="0" smtClean="0">
                <a:solidFill>
                  <a:srgbClr val="080500"/>
                </a:solidFill>
              </a:rPr>
              <a:t>Украины</a:t>
            </a:r>
            <a:endParaRPr lang="ru-RU" sz="2200" dirty="0">
              <a:solidFill>
                <a:srgbClr val="080500"/>
              </a:solidFill>
            </a:endParaRPr>
          </a:p>
          <a:p>
            <a:endParaRPr lang="ru-RU" sz="2400" dirty="0">
              <a:solidFill>
                <a:srgbClr val="0805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83568" y="6021288"/>
            <a:ext cx="8460432" cy="83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9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0"/>
            <a:ext cx="8805664" cy="6229972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            </a:t>
            </a:r>
            <a:r>
              <a:rPr lang="ru-RU" sz="2000" dirty="0" smtClean="0">
                <a:solidFill>
                  <a:srgbClr val="080500"/>
                </a:solidFill>
                <a:latin typeface="+mn-lt"/>
              </a:rPr>
              <a:t> </a:t>
            </a:r>
            <a:r>
              <a:rPr lang="ru-RU" sz="2400" dirty="0">
                <a:solidFill>
                  <a:srgbClr val="080500"/>
                </a:solidFill>
              </a:rPr>
              <a:t>На фронте в Великую Отечественную войну с 1941 года, встретив её начало в должности командира дивизиона Одесского отряда сторожевых кораблей Черноморского флота.</a:t>
            </a:r>
          </a:p>
          <a:p>
            <a:r>
              <a:rPr lang="ru-RU" sz="2400" dirty="0">
                <a:solidFill>
                  <a:srgbClr val="080500"/>
                </a:solidFill>
              </a:rPr>
              <a:t>В самом начале Великой Отечественной войны Совинформбюро в одной из сводок сообщило: "В ночь на 26 июня группа наших войск при поддержке речной флотилии форсировала Дунай, захватив выгодные рубежи..."</a:t>
            </a:r>
          </a:p>
          <a:p>
            <a:r>
              <a:rPr lang="ru-RU" sz="2400" dirty="0">
                <a:solidFill>
                  <a:srgbClr val="080500"/>
                </a:solidFill>
              </a:rPr>
              <a:t>На рассвете пограничные катера с десантом на полном ходу устремились к вражескому берегу. Комендоры открыли огонь из всех орудий. Ворвавшаяся в траншеи противника группа забросала гитлеровцев гранатами, завязала рукопашный бой. Батальон фашистов пытался контратаковать десантников, но с тыла по нему ударили наши разведчики, высадившиеся на неприятельский берег ночью. После овладения городом в Москву отправили донесение, в котором говорилось: "В течение двух часов части противника в </a:t>
            </a:r>
            <a:r>
              <a:rPr lang="ru-RU" sz="2400" dirty="0" err="1">
                <a:solidFill>
                  <a:srgbClr val="080500"/>
                </a:solidFill>
              </a:rPr>
              <a:t>Килия</a:t>
            </a:r>
            <a:r>
              <a:rPr lang="ru-RU" sz="2400" dirty="0">
                <a:solidFill>
                  <a:srgbClr val="080500"/>
                </a:solidFill>
              </a:rPr>
              <a:t>-Веке были полностью разгромлены: 200 вражеских солдат и офицеров убито, 720 сдались в плен, захвачено 8 орудий и 30 пулеметов, более тысячи винтовок.</a:t>
            </a:r>
          </a:p>
          <a:p>
            <a:r>
              <a:rPr lang="ru-RU" sz="2400" dirty="0">
                <a:solidFill>
                  <a:srgbClr val="080500"/>
                </a:solidFill>
              </a:rPr>
              <a:t>Это был первый в истории Великой Отечественной десант на вражескую территорию, первый город, штурмом взятый советскими войсками. Командовал дивизионом катеров Павел Иванович Державин.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49280"/>
            <a:ext cx="9324528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733256"/>
            <a:ext cx="9252520" cy="112474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229600" cy="6480720"/>
          </a:xfrm>
        </p:spPr>
        <p:txBody>
          <a:bodyPr>
            <a:normAutofit fontScale="62500" lnSpcReduction="20000"/>
          </a:bodyPr>
          <a:lstStyle/>
          <a:p>
            <a:r>
              <a:rPr lang="ru-RU" sz="3400" dirty="0">
                <a:solidFill>
                  <a:srgbClr val="080500"/>
                </a:solidFill>
              </a:rPr>
              <a:t>После войны отважный офицер Военно-Морского флота служил в пограничных войсках. В 1948 году он окончил Курсы усовершенствования офицерского состава при Военно-морской академии. Последняя должность Павла Ивановича – заместитель начальника пограничных войск военного округа.  С 1952 года капитан 1-го ранга П.И. Державин - в запасе, а затем в отставке.</a:t>
            </a:r>
          </a:p>
          <a:p>
            <a:r>
              <a:rPr lang="ru-RU" sz="3400" dirty="0">
                <a:solidFill>
                  <a:srgbClr val="080500"/>
                </a:solidFill>
              </a:rPr>
              <a:t>Жил в городе Одесса. Умер 17 февраля 1993 года. Похоронен в Одессе, на Христианском кладбище.</a:t>
            </a:r>
          </a:p>
          <a:p>
            <a:r>
              <a:rPr lang="ru-RU" sz="3400" dirty="0">
                <a:solidFill>
                  <a:srgbClr val="080500"/>
                </a:solidFill>
              </a:rPr>
              <a:t>За службу в Военно-морском флоте СССР Державин был награждён орденами Ленина, Октябрьской Революции, 3 орденами Красного Знамени (возможно один из них в 1946 году за 20 лет службы в ВМФ), орденами Суворова 2-й степени, Ушакова 2-й степени (№ 241), 3 орденами Отечественной войны 1-й степени (один из них в 1985 году в честь 40-летия Великой Победы), орденом Красной Звезды  (октябрь 1944 г. за выслугу лет в Военно-морском флоте), медалями, многими иностранными наградами, в числе которых две Партизанские Звезды 1-й степени и Партизанская Звезда 2-й степени Социалистической Федеративной Республики Югославии.</a:t>
            </a:r>
          </a:p>
          <a:p>
            <a:r>
              <a:rPr lang="ru-RU" sz="3400" dirty="0">
                <a:solidFill>
                  <a:srgbClr val="080500"/>
                </a:solidFill>
              </a:rPr>
              <a:t>Почётный гражданин городов: Одессы (Украина), Тутракана (Болгария), Братиславы (Словакия).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39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14850" y="579438"/>
            <a:ext cx="4629150" cy="1382712"/>
          </a:xfrm>
        </p:spPr>
        <p:txBody>
          <a:bodyPr>
            <a:normAutofit fontScale="90000"/>
          </a:bodyPr>
          <a:lstStyle/>
          <a:p>
            <a:r>
              <a:rPr lang="ru-RU" sz="4400" i="1" dirty="0">
                <a:solidFill>
                  <a:srgbClr val="FF0000"/>
                </a:solidFill>
                <a:latin typeface="+mn-lt"/>
              </a:rPr>
              <a:t>2</a:t>
            </a:r>
            <a:r>
              <a:rPr lang="ru-RU" sz="4400" i="1" dirty="0" smtClean="0">
                <a:solidFill>
                  <a:srgbClr val="FF0000"/>
                </a:solidFill>
                <a:latin typeface="+mn-lt"/>
              </a:rPr>
              <a:t>. Собранные архивные данные о Герое</a:t>
            </a:r>
            <a:r>
              <a:rPr lang="ru-RU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i="1" dirty="0" smtClean="0">
                <a:solidFill>
                  <a:srgbClr val="FF0000"/>
                </a:solidFill>
                <a:latin typeface="+mn-lt"/>
              </a:rPr>
            </a:br>
            <a:endParaRPr lang="ru-RU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07904" y="2308193"/>
            <a:ext cx="52126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80500"/>
                </a:solidFill>
              </a:rPr>
              <a:t>  </a:t>
            </a:r>
            <a:r>
              <a:rPr lang="ru-RU" sz="2400" dirty="0" smtClean="0">
                <a:solidFill>
                  <a:srgbClr val="080500"/>
                </a:solidFill>
              </a:rPr>
              <a:t>Имя Героя Советского Союза</a:t>
            </a:r>
            <a:r>
              <a:rPr lang="ru-RU" sz="2400" dirty="0">
                <a:solidFill>
                  <a:srgbClr val="080500"/>
                </a:solidFill>
              </a:rPr>
              <a:t> </a:t>
            </a:r>
            <a:r>
              <a:rPr lang="ru-RU" sz="2400" dirty="0" smtClean="0">
                <a:solidFill>
                  <a:srgbClr val="080500"/>
                </a:solidFill>
              </a:rPr>
              <a:t> </a:t>
            </a:r>
            <a:r>
              <a:rPr lang="ru-RU" sz="2400" b="1" dirty="0" smtClean="0">
                <a:solidFill>
                  <a:srgbClr val="080500"/>
                </a:solidFill>
              </a:rPr>
              <a:t>П</a:t>
            </a:r>
            <a:r>
              <a:rPr lang="ru-RU" sz="2400" dirty="0" smtClean="0">
                <a:solidFill>
                  <a:srgbClr val="080500"/>
                </a:solidFill>
              </a:rPr>
              <a:t>.</a:t>
            </a:r>
            <a:r>
              <a:rPr lang="ru-RU" sz="2400" b="1" dirty="0" smtClean="0">
                <a:solidFill>
                  <a:srgbClr val="080500"/>
                </a:solidFill>
              </a:rPr>
              <a:t>И</a:t>
            </a:r>
            <a:r>
              <a:rPr lang="ru-RU" sz="2400" dirty="0" smtClean="0">
                <a:solidFill>
                  <a:srgbClr val="080500"/>
                </a:solidFill>
              </a:rPr>
              <a:t>. </a:t>
            </a:r>
            <a:r>
              <a:rPr lang="ru-RU" sz="2400" b="1" dirty="0" smtClean="0">
                <a:solidFill>
                  <a:srgbClr val="080500"/>
                </a:solidFill>
              </a:rPr>
              <a:t>Державина</a:t>
            </a:r>
            <a:r>
              <a:rPr lang="ru-RU" sz="2400" dirty="0">
                <a:solidFill>
                  <a:srgbClr val="080500"/>
                </a:solidFill>
              </a:rPr>
              <a:t> носит корабль морской охраны Государственной пограничной службы </a:t>
            </a:r>
            <a:r>
              <a:rPr lang="ru-RU" sz="2400" dirty="0" smtClean="0">
                <a:solidFill>
                  <a:srgbClr val="080500"/>
                </a:solidFill>
              </a:rPr>
              <a:t>Украины (в </a:t>
            </a:r>
            <a:r>
              <a:rPr lang="ru-RU" sz="2400" dirty="0">
                <a:solidFill>
                  <a:srgbClr val="080500"/>
                </a:solidFill>
              </a:rPr>
              <a:t>2013 г.) В городе Одессе, в Военной гавани, установлен бюст Героя. В честь </a:t>
            </a:r>
            <a:r>
              <a:rPr lang="ru-RU" sz="2400" b="1" dirty="0">
                <a:solidFill>
                  <a:srgbClr val="080500"/>
                </a:solidFill>
              </a:rPr>
              <a:t>Державина</a:t>
            </a:r>
            <a:r>
              <a:rPr lang="ru-RU" sz="2400" dirty="0">
                <a:solidFill>
                  <a:srgbClr val="080500"/>
                </a:solidFill>
              </a:rPr>
              <a:t> село Аджиэли в Крыму переименовано в Державино.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386908"/>
            <a:ext cx="9144000" cy="11247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76" y="298451"/>
            <a:ext cx="3480428" cy="25579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76" y="3059656"/>
            <a:ext cx="3336412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94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" y="5589240"/>
            <a:ext cx="9144000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Valentina\Desktop\2020-05-15_07-46-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78" y="908720"/>
            <a:ext cx="6984776" cy="4270970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651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rgbClr val="FFBE5F"/>
      </a:dk1>
      <a:lt1>
        <a:srgbClr val="B76C00"/>
      </a:lt1>
      <a:dk2>
        <a:srgbClr val="F49100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493</TotalTime>
  <Words>395</Words>
  <Application>Microsoft Office PowerPoint</Application>
  <PresentationFormat>Экран (4:3)</PresentationFormat>
  <Paragraphs>56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Апекс</vt:lpstr>
      <vt:lpstr>будем достойны!</vt:lpstr>
      <vt:lpstr>Презентация PowerPoint</vt:lpstr>
      <vt:lpstr>1. История о Герое П.И. Державин </vt:lpstr>
      <vt:lpstr>Презентация PowerPoint</vt:lpstr>
      <vt:lpstr>Презентация PowerPoint</vt:lpstr>
      <vt:lpstr>Презентация PowerPoint</vt:lpstr>
      <vt:lpstr>Презентация PowerPoint</vt:lpstr>
      <vt:lpstr>2. Собранные архивные данные о Герое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Патриотическая работа 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о Герое</dc:title>
  <dc:creator>Пользователь</dc:creator>
  <cp:lastModifiedBy>Valentina</cp:lastModifiedBy>
  <cp:revision>62</cp:revision>
  <dcterms:created xsi:type="dcterms:W3CDTF">2020-05-08T14:31:47Z</dcterms:created>
  <dcterms:modified xsi:type="dcterms:W3CDTF">2020-05-15T05:18:53Z</dcterms:modified>
</cp:coreProperties>
</file>