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2" Target="docProps/app.xml" Type="http://schemas.openxmlformats.org/officeDocument/2006/relationships/extended-properties"/>
  <Relationship Id="rId3" Target="docProps/core.xml" Type="http://schemas.openxmlformats.org/package/2006/relationships/metadata/core-properties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12192000"/>
</p:presentation>
</file>

<file path=ppt/tableStyles.xml><?xml version="1.0" encoding="utf-8"?>
<a:tblStyleLs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/>
</file>

<file path=ppt/_rels/presentation.xml.rels><?xml version="1.0" encoding="UTF-8" standalone="no" ?>
<Relationships xmlns="http://schemas.openxmlformats.org/package/2006/relationships">
  <Relationship Id="rId17" Target="slides/slide15.xml" Type="http://schemas.openxmlformats.org/officeDocument/2006/relationships/slide"/>
  <Relationship Id="rId7" Target="slides/slide5.xml" Type="http://schemas.openxmlformats.org/officeDocument/2006/relationships/slide"/>
  <Relationship Id="rId6" Target="slides/slide4.xml" Type="http://schemas.openxmlformats.org/officeDocument/2006/relationships/slide"/>
  <Relationship Id="rId14" Target="slides/slide12.xml" Type="http://schemas.openxmlformats.org/officeDocument/2006/relationships/slide"/>
  <Relationship Id="rId13" Target="slides/slide11.xml" Type="http://schemas.openxmlformats.org/officeDocument/2006/relationships/slide"/>
  <Relationship Id="rId18" Target="slides/slide16.xml" Type="http://schemas.openxmlformats.org/officeDocument/2006/relationships/slide"/>
  <Relationship Id="rId4" Target="slides/slide2.xml" Type="http://schemas.openxmlformats.org/officeDocument/2006/relationships/slide"/>
  <Relationship Id="rId3" Target="slides/slide1.xml" Type="http://schemas.openxmlformats.org/officeDocument/2006/relationships/slide"/>
  <Relationship Id="rId12" Target="slides/slide10.xml" Type="http://schemas.openxmlformats.org/officeDocument/2006/relationships/slide"/>
  <Relationship Id="rId10" Target="slides/slide8.xml" Type="http://schemas.openxmlformats.org/officeDocument/2006/relationships/slide"/>
  <Relationship Id="rId19" Target="tableStyles.xml" Type="http://schemas.openxmlformats.org/officeDocument/2006/relationships/tableStyles"/>
  <Relationship Id="rId5" Target="slides/slide3.xml" Type="http://schemas.openxmlformats.org/officeDocument/2006/relationships/slide"/>
  <Relationship Id="rId11" Target="slides/slide9.xml" Type="http://schemas.openxmlformats.org/officeDocument/2006/relationships/slide"/>
  <Relationship Id="rId8" Target="slides/slide6.xml" Type="http://schemas.openxmlformats.org/officeDocument/2006/relationships/slide"/>
  <Relationship Id="rId16" Target="slides/slide14.xml" Type="http://schemas.openxmlformats.org/officeDocument/2006/relationships/slide"/>
  <Relationship Id="rId2" Target="slideMasters/slideMaster1.xml" Type="http://schemas.openxmlformats.org/officeDocument/2006/relationships/slideMaster"/>
  <Relationship Id="rId9" Target="slides/slide7.xml" Type="http://schemas.openxmlformats.org/officeDocument/2006/relationships/slide"/>
  <Relationship Id="rId15" Target="slides/slide13.xml" Type="http://schemas.openxmlformats.org/officeDocument/2006/relationships/slide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false" type="title">
  <p:cSld name="Title">
    <p:spTree>
      <p:nvGrpSpPr>
        <p:cNvPr hidden="false" id="18" name="GroupShape 1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grpSp>
        <p:nvGrpSpPr>
          <p:cNvPr hidden="false" id="19" name="Shape 19"/>
          <p:cNvGrpSpPr/>
          <p:nvPr isPhoto="false"/>
        </p:nvGrpSpPr>
        <p:grpSpPr>
          <a:xfrm flipH="false" flipV="false" rot="0">
            <a:off x="0" y="-8467"/>
            <a:ext cx="12192000" cy="6866467"/>
            <a:chOff x="0" y="0"/>
            <a:chExt cx="12192000" cy="6866467"/>
          </a:xfrm>
        </p:grpSpPr>
        <p:sp>
          <p:nvSpPr>
            <p:cNvPr hidden="false" id="20" name="Shape 20"/>
            <p:cNvSpPr txBox="false"/>
            <p:nvPr isPhoto="false"/>
          </p:nvSpPr>
          <p:spPr>
            <a:xfrm flipH="false" flipV="false" rot="0">
              <a:off x="9371011" y="8466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0"/>
            <a:fillRef idx="0">
              <a:schemeClr val="accent1"/>
            </a:fillRef>
            <a:effectRef idx="0"/>
            <a:fontRef idx="none"/>
          </p:style>
        </p:sp>
        <p:sp>
          <p:nvSpPr>
            <p:cNvPr hidden="false" id="21" name="Shape 21"/>
            <p:cNvSpPr txBox="false"/>
            <p:nvPr isPhoto="false"/>
          </p:nvSpPr>
          <p:spPr>
            <a:xfrm flipH="true" flipV="false" rot="0">
              <a:off x="7425267" y="3689879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0"/>
            <a:fillRef idx="0">
              <a:schemeClr val="accent1"/>
            </a:fillRef>
            <a:effectRef idx="0"/>
            <a:fontRef idx="none"/>
          </p:style>
        </p:sp>
        <p:sp>
          <p:nvSpPr>
            <p:cNvPr hidden="false" id="22" name="Shape 22"/>
            <p:cNvSpPr txBox="false"/>
            <p:nvPr isPhoto="false"/>
          </p:nvSpPr>
          <p:spPr>
            <a:xfrm flipH="false" flipV="false" rot="0">
              <a:off x="9181476" y="0"/>
              <a:ext cx="3007349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3007349" name="ODFRight"/>
                <a:gd fmla="val 6866467" name="ODFBottom"/>
                <a:gd fmla="val 3007349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</p:sp>
        <p:sp>
          <p:nvSpPr>
            <p:cNvPr hidden="false" id="23" name="Shape 23"/>
            <p:cNvSpPr txBox="false"/>
            <p:nvPr isPhoto="false"/>
          </p:nvSpPr>
          <p:spPr>
            <a:xfrm flipH="false" flipV="false" rot="0">
              <a:off x="9603442" y="0"/>
              <a:ext cx="2588558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573311" name="ODFRight"/>
                <a:gd fmla="val 6866467" name="ODFBottom"/>
                <a:gd fmla="val 2573311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hidden="false" id="24" name="Shape 24"/>
            <p:cNvSpPr txBox="false"/>
            <p:nvPr isPhoto="false"/>
          </p:nvSpPr>
          <p:spPr>
            <a:xfrm flipH="false" flipV="false" rot="0">
              <a:off x="8932333" y="3056467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</p:spPr>
        </p:sp>
        <p:sp>
          <p:nvSpPr>
            <p:cNvPr hidden="false" id="25" name="Shape 25"/>
            <p:cNvSpPr txBox="false"/>
            <p:nvPr isPhoto="false"/>
          </p:nvSpPr>
          <p:spPr>
            <a:xfrm flipH="false" flipV="false" rot="0">
              <a:off x="9334500" y="0"/>
              <a:ext cx="2854325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858013" name="ODFRight"/>
                <a:gd fmla="val 6866467" name="ODFBottom"/>
                <a:gd fmla="val 2858013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</p:spPr>
        </p:sp>
        <p:sp>
          <p:nvSpPr>
            <p:cNvPr hidden="false" id="26" name="Shape 26"/>
            <p:cNvSpPr txBox="false"/>
            <p:nvPr isPhoto="false"/>
          </p:nvSpPr>
          <p:spPr>
            <a:xfrm flipH="false" flipV="false" rot="0">
              <a:off x="10898730" y="0"/>
              <a:ext cx="1290094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290094" name="ODFRight"/>
                <a:gd fmla="val 6858000" name="ODFBottom"/>
                <a:gd fmla="val 1290094" name="ODFWidth"/>
                <a:gd fmla="val 6858000" name="ODFHeight"/>
              </a:gdLst>
              <a:rect b="OXMLTextRectB" l="OXMLTextRectL" r="OXMLTextRectR" t="OXMLTextRectT"/>
              <a:pathLst>
                <a:path fill="norm" h="6858000" stroke="true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</p:sp>
        <p:sp>
          <p:nvSpPr>
            <p:cNvPr hidden="false" id="27" name="Shape 27"/>
            <p:cNvSpPr txBox="false"/>
            <p:nvPr isPhoto="false"/>
          </p:nvSpPr>
          <p:spPr>
            <a:xfrm flipH="false" flipV="false" rot="0">
              <a:off x="10938999" y="0"/>
              <a:ext cx="1249826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249825" name="ODFRight"/>
                <a:gd fmla="val 6858000" name="ODFBottom"/>
                <a:gd fmla="val 1249825" name="ODFWidth"/>
                <a:gd fmla="val 6858000" name="ODFHeight"/>
              </a:gdLst>
              <a:rect b="OXMLTextRectB" l="OXMLTextRectL" r="OXMLTextRectR" t="OXMLTextRectT"/>
              <a:pathLst>
                <a:path fill="norm" h="6858000" stroke="true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</p:spPr>
        </p:sp>
        <p:sp>
          <p:nvSpPr>
            <p:cNvPr hidden="false" id="28" name="Shape 28"/>
            <p:cNvSpPr txBox="false"/>
            <p:nvPr isPhoto="false"/>
          </p:nvSpPr>
          <p:spPr>
            <a:xfrm flipH="false" flipV="false" rot="0">
              <a:off x="10371666" y="3598333"/>
              <a:ext cx="1817158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</p:sp>
        <p:sp>
          <p:nvSpPr>
            <p:cNvPr hidden="false" id="29" name="Shape 29"/>
            <p:cNvSpPr txBox="false"/>
            <p:nvPr isPhoto="false"/>
          </p:nvSpPr>
          <p:spPr>
            <a:xfrm flipH="false" flipV="false" rot="10800000">
              <a:off x="0" y="8467"/>
              <a:ext cx="842595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</p:spPr>
        </p:sp>
      </p:grpSp>
      <p:sp>
        <p:nvSpPr>
          <p:cNvPr hidden="false" id="30" name="Shape 30"/>
          <p:cNvSpPr txBox="true"/>
          <p:nvPr isPhoto="false">
            <p:ph idx="0" type="title"/>
          </p:nvPr>
        </p:nvSpPr>
        <p:spPr>
          <a:xfrm flipH="false" flipV="false" rot="0">
            <a:off x="1507067" y="2404534"/>
            <a:ext cx="7766936" cy="1646302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algn="r" lvl="0">
              <a:defRPr sz="5400">
                <a:solidFill>
                  <a:schemeClr val="accent1"/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31" name="Shape 31"/>
          <p:cNvSpPr txBox="true"/>
          <p:nvPr isPhoto="false">
            <p:ph idx="1" type="subTitle"/>
          </p:nvPr>
        </p:nvSpPr>
        <p:spPr>
          <a:xfrm flipH="false" flipV="false" rot="0">
            <a:off x="1507067" y="4050833"/>
            <a:ext cx="7766936" cy="1096899"/>
          </a:xfrm>
          <a:prstGeom prst="rect">
            <a:avLst/>
          </a:prstGeom>
        </p:spPr>
        <p:txBody>
          <a:bodyPr anchor="t"/>
          <a:lstStyle>
            <a:defPPr/>
            <a:lvl1pPr algn="r" indent="0" lvl="0" marL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algn="ctr" indent="0" lvl="1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lvl="2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lvl="3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lvl="4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lvl="5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lvl="6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lvl="7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lvl="8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t>Образец подзаголовка</a:t>
            </a:r>
          </a:p>
        </p:txBody>
      </p:sp>
      <p:sp>
        <p:nvSpPr>
          <p:cNvPr hidden="false" id="32" name="Shape 3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33" name="Shape 3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4" name="Shape 3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116" name="GroupShape 11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7" name="Shape 11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118" name="Shape 118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19" name="Shape 11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20" name="Shape 12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21" name="Shape 12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42" name="GroupShape 4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3" name="Shape 43"/>
          <p:cNvSpPr txBox="true"/>
          <p:nvPr isPhoto="false">
            <p:ph idx="0" type="title"/>
          </p:nvPr>
        </p:nvSpPr>
        <p:spPr>
          <a:xfrm flipH="false" flipV="false" rot="0">
            <a:off x="7967673" y="609599"/>
            <a:ext cx="1304742" cy="5251451"/>
          </a:xfrm>
          <a:prstGeom prst="rect">
            <a:avLst/>
          </a:prstGeom>
        </p:spPr>
        <p:txBody>
          <a:bodyPr anchor="ctr"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44" name="Shape 44"/>
          <p:cNvSpPr txBox="true"/>
          <p:nvPr isPhoto="false">
            <p:ph idx="1" type="body"/>
          </p:nvPr>
        </p:nvSpPr>
        <p:spPr>
          <a:xfrm flipH="false" flipV="false" rot="0">
            <a:off x="677335" y="609600"/>
            <a:ext cx="7060149" cy="5251450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5" name="Shape 4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46" name="Shape 4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7" name="Shape 47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Цитата с подписью">
    <p:spTree>
      <p:nvGrpSpPr>
        <p:cNvPr hidden="false" id="48" name="GroupShape 4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9" name="Shape 49"/>
          <p:cNvSpPr txBox="true"/>
          <p:nvPr isPhoto="false">
            <p:ph idx="0" type="title"/>
          </p:nvPr>
        </p:nvSpPr>
        <p:spPr>
          <a:xfrm flipH="false" flipV="false" rot="0"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lvl="0">
              <a:defRPr b="false" cap="none" sz="4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50" name="Shape 50"/>
          <p:cNvSpPr txBox="true"/>
          <p:nvPr isPhoto="false">
            <p:ph idx="3" type="body"/>
          </p:nvPr>
        </p:nvSpPr>
        <p:spPr>
          <a:xfrm flipH="false" flipV="false" rot="0">
            <a:off x="1366139" y="3632200"/>
            <a:ext cx="7224524" cy="381000"/>
          </a:xfrm>
          <a:prstGeom prst="rect">
            <a:avLst/>
          </a:prstGeom>
        </p:spPr>
        <p:txBody>
          <a:bodyPr anchor="ctr">
            <a:noAutofit/>
          </a:bodyPr>
          <a:lstStyle>
            <a:defPPr/>
            <a:lvl1pPr indent="0" lvl="0" marL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indent="0" lvl="1" marL="457200">
              <a:buNone/>
            </a:lvl2pPr>
            <a:lvl3pPr indent="0" lvl="2" marL="914400">
              <a:buNone/>
            </a:lvl3pPr>
            <a:lvl4pPr indent="0" lvl="3" marL="1371600">
              <a:buNone/>
            </a:lvl4pPr>
            <a:lvl5pPr indent="0" lvl="4" marL="1828800">
              <a:buNone/>
            </a:lvl5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51" name="Shape 51"/>
          <p:cNvSpPr txBox="true"/>
          <p:nvPr isPhoto="false">
            <p:ph idx="1" type="body"/>
          </p:nvPr>
        </p:nvSpPr>
        <p:spPr>
          <a:xfrm flipH="false" flipV="false" rot="0">
            <a:off x="677335" y="4470400"/>
            <a:ext cx="8596668" cy="1570961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indent="0" lvl="0" marL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52" name="Shape 5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53" name="Shape 5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4" name="Shape 5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55" name="Shape 55"/>
          <p:cNvSpPr txBox="true"/>
          <p:nvPr isPhoto="false"/>
        </p:nvSpPr>
        <p:spPr>
          <a:xfrm flipH="false" flipV="false" rot="0">
            <a:off x="541870" y="790378"/>
            <a:ext cx="609600" cy="584776"/>
          </a:xfrm>
          <a:prstGeom prst="rect">
            <a:avLst/>
          </a:prstGeom>
        </p:spPr>
        <p:txBody>
          <a:bodyPr anchor="ctr" bIns="45720" lIns="91440" rIns="91440" tIns="45720" vert="horz">
            <a:noAutofit/>
          </a:bodyPr>
          <a:p>
            <a:pPr algn="l" indent="0" marL="0"/>
            <a:r>
              <a:rPr baseline="0" sz="800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rPr>
              <a:t>“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56" name="Shape 56"/>
          <p:cNvSpPr txBox="true"/>
          <p:nvPr isPhoto="false"/>
        </p:nvSpPr>
        <p:spPr>
          <a:xfrm flipH="false" flipV="false" rot="0">
            <a:off x="8893011" y="2886556"/>
            <a:ext cx="609600" cy="584775"/>
          </a:xfrm>
          <a:prstGeom prst="rect">
            <a:avLst/>
          </a:prstGeom>
        </p:spPr>
        <p:txBody>
          <a:bodyPr anchor="ctr" bIns="45720" lIns="91440" rIns="91440" tIns="45720" vert="horz">
            <a:noAutofit/>
          </a:bodyPr>
          <a:p>
            <a:pPr algn="l" indent="0" marL="0"/>
            <a:r>
              <a:rPr baseline="0" sz="800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rPr>
              <a:t>”</a:t>
            </a:r>
            <a:endParaRPr sz="1800">
              <a:solidFill>
                <a:schemeClr val="accent1">
                  <a:lumMod val="60000"/>
                  <a:lumOff val="40000"/>
                </a:schemeClr>
              </a:solidFill>
              <a:latin typeface="Arial"/>
              <a:ea typeface="Arial"/>
              <a:cs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Заголовок и подпись">
    <p:spTree>
      <p:nvGrpSpPr>
        <p:cNvPr hidden="false" id="57" name="GroupShape 5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8" name="Shape 58"/>
          <p:cNvSpPr txBox="true"/>
          <p:nvPr isPhoto="false">
            <p:ph idx="0" type="title"/>
          </p:nvPr>
        </p:nvSpPr>
        <p:spPr>
          <a:xfrm flipH="false" flipV="false" rot="0">
            <a:off x="677335" y="609600"/>
            <a:ext cx="8596668" cy="3403600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lvl="0">
              <a:defRPr b="false" cap="none" sz="4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59" name="Shape 59"/>
          <p:cNvSpPr txBox="true"/>
          <p:nvPr isPhoto="false">
            <p:ph idx="1" type="body"/>
          </p:nvPr>
        </p:nvSpPr>
        <p:spPr>
          <a:xfrm flipH="false" flipV="false" rot="0">
            <a:off x="677335" y="4470400"/>
            <a:ext cx="8596668" cy="1570961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indent="0" lvl="0" marL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0" name="Shape 6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61" name="Shape 6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2" name="Shape 6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Цитата карточки имени">
    <p:spTree>
      <p:nvGrpSpPr>
        <p:cNvPr hidden="false" id="79" name="GroupShape 7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0" name="Shape 80"/>
          <p:cNvSpPr txBox="true"/>
          <p:nvPr isPhoto="false">
            <p:ph idx="0" type="title"/>
          </p:nvPr>
        </p:nvSpPr>
        <p:spPr>
          <a:xfrm flipH="false" flipV="false" rot="0"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lvl="0">
              <a:defRPr b="false" cap="none" sz="4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81" name="Shape 81"/>
          <p:cNvSpPr txBox="true"/>
          <p:nvPr isPhoto="false">
            <p:ph idx="3" type="body"/>
          </p:nvPr>
        </p:nvSpPr>
        <p:spPr>
          <a:xfrm flipH="false" flipV="false" rot="0"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indent="0" lvl="0" marL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lvl="1" marL="457200">
              <a:buNone/>
            </a:lvl2pPr>
            <a:lvl3pPr indent="0" lvl="2" marL="914400">
              <a:buNone/>
            </a:lvl3pPr>
            <a:lvl4pPr indent="0" lvl="3" marL="1371600">
              <a:buNone/>
            </a:lvl4pPr>
            <a:lvl5pPr indent="0" lvl="4" marL="1828800">
              <a:buNone/>
            </a:lvl5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82" name="Shape 82"/>
          <p:cNvSpPr txBox="true"/>
          <p:nvPr isPhoto="false">
            <p:ph idx="1" type="body"/>
          </p:nvPr>
        </p:nvSpPr>
        <p:spPr>
          <a:xfrm flipH="false" flipV="false" rot="0"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 fontScale="100%" lnSpcReduction="0%"/>
          </a:bodyPr>
          <a:lstStyle>
            <a:defPPr/>
            <a:lvl1pPr algn="l" indent="0" lvl="0" marL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83" name="Shape 8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84" name="Shape 8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85" name="Shape 8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  <p:sp>
        <p:nvSpPr>
          <p:cNvPr hidden="false" id="86" name="Shape 86"/>
          <p:cNvSpPr txBox="true"/>
          <p:nvPr isPhoto="false"/>
        </p:nvSpPr>
        <p:spPr>
          <a:xfrm flipH="false" flipV="false" rot="0">
            <a:off x="541870" y="790378"/>
            <a:ext cx="609600" cy="584776"/>
          </a:xfrm>
          <a:prstGeom prst="rect">
            <a:avLst/>
          </a:prstGeom>
        </p:spPr>
        <p:txBody>
          <a:bodyPr anchor="ctr" bIns="45720" lIns="91440" rIns="91440" tIns="45720" vert="horz">
            <a:noAutofit/>
          </a:bodyPr>
          <a:p>
            <a:pPr algn="l" indent="0" marL="0"/>
            <a:r>
              <a:rPr baseline="0" sz="800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rPr>
              <a:t>“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hidden="false" id="87" name="Shape 87"/>
          <p:cNvSpPr txBox="true"/>
          <p:nvPr isPhoto="false"/>
        </p:nvSpPr>
        <p:spPr>
          <a:xfrm flipH="false" flipV="false" rot="0">
            <a:off x="8893011" y="2886556"/>
            <a:ext cx="609600" cy="584775"/>
          </a:xfrm>
          <a:prstGeom prst="rect">
            <a:avLst/>
          </a:prstGeom>
        </p:spPr>
        <p:txBody>
          <a:bodyPr anchor="ctr" bIns="45720" lIns="91440" rIns="91440" tIns="45720" vert="horz">
            <a:noAutofit/>
          </a:bodyPr>
          <a:p>
            <a:pPr algn="l" indent="0" marL="0"/>
            <a:r>
              <a:rPr baseline="0" sz="800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Arial"/>
                <a:cs typeface="Arial"/>
              </a:rPr>
              <a:t>”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Карточка имени">
    <p:spTree>
      <p:nvGrpSpPr>
        <p:cNvPr hidden="false" id="110" name="GroupShape 1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1" name="Shape 111"/>
          <p:cNvSpPr txBox="true"/>
          <p:nvPr isPhoto="false">
            <p:ph idx="0" type="title"/>
          </p:nvPr>
        </p:nvSpPr>
        <p:spPr>
          <a:xfrm flipH="false" flipV="false" rot="0">
            <a:off x="677335" y="1931988"/>
            <a:ext cx="8596668" cy="2595460"/>
          </a:xfrm>
          <a:prstGeom prst="rect">
            <a:avLst/>
          </a:prstGeom>
        </p:spPr>
        <p:txBody>
          <a:bodyPr anchor="b">
            <a:normAutofit fontScale="100%" lnSpcReduction="0%"/>
          </a:bodyPr>
          <a:lstStyle>
            <a:defPPr/>
            <a:lvl1pPr algn="l" lvl="0">
              <a:defRPr b="false" cap="none" sz="4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112" name="Shape 112"/>
          <p:cNvSpPr txBox="true"/>
          <p:nvPr isPhoto="false">
            <p:ph idx="1" type="body"/>
          </p:nvPr>
        </p:nvSpPr>
        <p:spPr>
          <a:xfrm flipH="false" flipV="false" rot="0"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 fontScale="100%" lnSpcReduction="0%"/>
          </a:bodyPr>
          <a:lstStyle>
            <a:defPPr/>
            <a:lvl1pPr algn="l" indent="0" lvl="0" marL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13" name="Shape 11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14" name="Shape 11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15" name="Shape 11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Истина или ложь">
    <p:spTree>
      <p:nvGrpSpPr>
        <p:cNvPr hidden="false" id="122" name="GroupShape 12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23" name="Shape 123"/>
          <p:cNvSpPr txBox="true"/>
          <p:nvPr isPhoto="false">
            <p:ph idx="0" type="title"/>
          </p:nvPr>
        </p:nvSpPr>
        <p:spPr>
          <a:xfrm flipH="false" flipV="false" rot="0">
            <a:off x="685799" y="609600"/>
            <a:ext cx="8588203" cy="3022600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algn="l" lvl="0">
              <a:defRPr b="false" cap="none" sz="4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124" name="Shape 124"/>
          <p:cNvSpPr txBox="true"/>
          <p:nvPr isPhoto="false">
            <p:ph idx="3" type="body"/>
          </p:nvPr>
        </p:nvSpPr>
        <p:spPr>
          <a:xfrm flipH="false" flipV="false" rot="0"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indent="0" lvl="0" marL="0">
              <a:buNone/>
              <a:defRPr sz="2400">
                <a:solidFill>
                  <a:schemeClr val="accent1"/>
                </a:solidFill>
              </a:defRPr>
            </a:lvl1pPr>
            <a:lvl2pPr indent="0" lvl="1" marL="457200">
              <a:buNone/>
            </a:lvl2pPr>
            <a:lvl3pPr indent="0" lvl="2" marL="914400">
              <a:buNone/>
            </a:lvl3pPr>
            <a:lvl4pPr indent="0" lvl="3" marL="1371600">
              <a:buNone/>
            </a:lvl4pPr>
            <a:lvl5pPr indent="0" lvl="4" marL="1828800">
              <a:buNone/>
            </a:lvl5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25" name="Shape 125"/>
          <p:cNvSpPr txBox="true"/>
          <p:nvPr isPhoto="false">
            <p:ph idx="1" type="body"/>
          </p:nvPr>
        </p:nvSpPr>
        <p:spPr>
          <a:xfrm flipH="false" flipV="false" rot="0"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 fontScale="100%" lnSpcReduction="0%"/>
          </a:bodyPr>
          <a:lstStyle>
            <a:defPPr/>
            <a:lvl1pPr algn="l" indent="0" lvl="0" marL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26" name="Shape 12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27" name="Shape 12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28" name="Shape 12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129" name="GroupShape 12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0" name="Shape 13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>
              <a:defRPr sz="36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131" name="Shape 131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32" name="Shape 13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33" name="Shape 13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34" name="Shape 13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88" name="GroupShape 8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9" name="Shape 89"/>
          <p:cNvSpPr txBox="true"/>
          <p:nvPr isPhoto="false">
            <p:ph idx="0" type="title"/>
          </p:nvPr>
        </p:nvSpPr>
        <p:spPr>
          <a:xfrm flipH="false" flipV="false" rot="0">
            <a:off x="677335" y="2700867"/>
            <a:ext cx="8596668" cy="1826580"/>
          </a:xfrm>
          <a:prstGeom prst="rect">
            <a:avLst/>
          </a:prstGeom>
        </p:spPr>
        <p:txBody>
          <a:bodyPr anchor="b"/>
          <a:lstStyle>
            <a:defPPr/>
            <a:lvl1pPr algn="l" lvl="0">
              <a:defRPr b="false" cap="none" sz="4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90" name="Shape 90"/>
          <p:cNvSpPr txBox="true"/>
          <p:nvPr isPhoto="false">
            <p:ph idx="1" type="body"/>
          </p:nvPr>
        </p:nvSpPr>
        <p:spPr>
          <a:xfrm flipH="false" flipV="false" rot="0">
            <a:off x="677335" y="4527448"/>
            <a:ext cx="8596668" cy="860399"/>
          </a:xfrm>
          <a:prstGeom prst="rect">
            <a:avLst/>
          </a:prstGeom>
        </p:spPr>
        <p:txBody>
          <a:bodyPr anchor="t"/>
          <a:lstStyle>
            <a:defPPr/>
            <a:lvl1pPr algn="l" indent="0" lvl="0" marL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indent="0" lvl="1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91" name="Shape 91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92" name="Shape 9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93" name="Shape 93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105" name="GroupShape 10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6" name="Shape 106"/>
          <p:cNvSpPr txBox="true"/>
          <p:nvPr isPhoto="false">
            <p:ph idx="0" type="title"/>
          </p:nvPr>
        </p:nvSpPr>
        <p:spPr>
          <a:xfrm flipH="false" flipV="false" rot="0"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107" name="Shape 10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08" name="Shape 10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9" name="Shape 10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35" name="GroupShape 3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6" name="Shape 3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7" name="Shape 37"/>
          <p:cNvSpPr txBox="true"/>
          <p:nvPr isPhoto="false">
            <p:ph idx="1" type="body"/>
          </p:nvPr>
        </p:nvSpPr>
        <p:spPr>
          <a:xfrm flipH="false" flipV="false" rot="0">
            <a:off x="677334" y="2160589"/>
            <a:ext cx="4184035" cy="388077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38" name="Shape 38"/>
          <p:cNvSpPr txBox="true"/>
          <p:nvPr isPhoto="false">
            <p:ph idx="2" type="body"/>
          </p:nvPr>
        </p:nvSpPr>
        <p:spPr>
          <a:xfrm flipH="false" flipV="false" rot="0">
            <a:off x="5089970" y="2160589"/>
            <a:ext cx="4184034" cy="388077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39" name="Shape 3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40" name="Shape 4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1" name="Shape 4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101" name="GroupShape 10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2" name="Shape 10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103" name="Shape 10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4" name="Shape 10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63" name="GroupShape 6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4" name="Shape 6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65" name="Shape 65"/>
          <p:cNvSpPr txBox="true"/>
          <p:nvPr isPhoto="false">
            <p:ph idx="1" type="body"/>
          </p:nvPr>
        </p:nvSpPr>
        <p:spPr>
          <a:xfrm flipH="false" flipV="false" rot="0">
            <a:off x="675745" y="2160983"/>
            <a:ext cx="4185622" cy="576261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indent="0" lvl="0" marL="0">
              <a:buNone/>
              <a:defRPr b="fals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6" name="Shape 66"/>
          <p:cNvSpPr txBox="true"/>
          <p:nvPr isPhoto="false">
            <p:ph idx="2" type="body"/>
          </p:nvPr>
        </p:nvSpPr>
        <p:spPr>
          <a:xfrm flipH="false" flipV="false" rot="0">
            <a:off x="675745" y="2737245"/>
            <a:ext cx="4185622" cy="330411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67" name="Shape 67"/>
          <p:cNvSpPr txBox="true"/>
          <p:nvPr isPhoto="false">
            <p:ph idx="4" type="body"/>
          </p:nvPr>
        </p:nvSpPr>
        <p:spPr>
          <a:xfrm flipH="false" flipV="false" rot="0">
            <a:off x="5088383" y="2160983"/>
            <a:ext cx="4185618" cy="576261"/>
          </a:xfrm>
          <a:prstGeom prst="rect">
            <a:avLst/>
          </a:prstGeom>
        </p:spPr>
        <p:txBody>
          <a:bodyPr anchor="b">
            <a:noAutofit/>
          </a:bodyPr>
          <a:lstStyle>
            <a:defPPr/>
            <a:lvl1pPr indent="0" lvl="0" marL="0">
              <a:buNone/>
              <a:defRPr b="fals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8" name="Shape 68"/>
          <p:cNvSpPr txBox="true"/>
          <p:nvPr isPhoto="false">
            <p:ph idx="5" type="body"/>
          </p:nvPr>
        </p:nvSpPr>
        <p:spPr>
          <a:xfrm flipH="false" flipV="false" rot="0">
            <a:off x="5088384" y="2737245"/>
            <a:ext cx="4185617" cy="330411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69" name="Shape 6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70" name="Shape 7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1" name="Shape 7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94" name="GroupShape 9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5" name="Shape 95"/>
          <p:cNvSpPr txBox="true"/>
          <p:nvPr isPhoto="false">
            <p:ph idx="0" type="title"/>
          </p:nvPr>
        </p:nvSpPr>
        <p:spPr>
          <a:xfrm flipH="false" flipV="false" rot="0">
            <a:off x="677334" y="1498604"/>
            <a:ext cx="3854528" cy="1278466"/>
          </a:xfrm>
          <a:prstGeom prst="rect">
            <a:avLst/>
          </a:prstGeom>
        </p:spPr>
        <p:txBody>
          <a:bodyPr anchor="b">
            <a:normAutofit fontScale="100%" lnSpcReduction="0%"/>
          </a:bodyPr>
          <a:lstStyle>
            <a:defPPr/>
            <a:lvl1pPr lvl="0">
              <a:defRPr sz="2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96" name="Shape 96"/>
          <p:cNvSpPr txBox="true"/>
          <p:nvPr isPhoto="false">
            <p:ph idx="1" type="body"/>
          </p:nvPr>
        </p:nvSpPr>
        <p:spPr>
          <a:xfrm flipH="false" flipV="false" rot="0">
            <a:off x="4760461" y="514924"/>
            <a:ext cx="4513541" cy="552643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97" name="Shape 97"/>
          <p:cNvSpPr txBox="true"/>
          <p:nvPr isPhoto="false">
            <p:ph idx="2" type="body"/>
          </p:nvPr>
        </p:nvSpPr>
        <p:spPr>
          <a:xfrm flipH="false" flipV="false" rot="0">
            <a:off x="677334" y="2777069"/>
            <a:ext cx="3854528" cy="2584449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indent="0" lvl="0" marL="0">
              <a:buNone/>
              <a:defRPr sz="1400"/>
            </a:lvl1pPr>
            <a:lvl2pPr indent="0" lvl="1" marL="457063">
              <a:buNone/>
              <a:defRPr sz="1400"/>
            </a:lvl2pPr>
            <a:lvl3pPr indent="0" lvl="2" marL="914126">
              <a:buNone/>
              <a:defRPr sz="1200"/>
            </a:lvl3pPr>
            <a:lvl4pPr indent="0" lvl="3" marL="1371189">
              <a:buNone/>
              <a:defRPr sz="1000"/>
            </a:lvl4pPr>
            <a:lvl5pPr indent="0" lvl="4" marL="1828251">
              <a:buNone/>
              <a:defRPr sz="1000"/>
            </a:lvl5pPr>
            <a:lvl6pPr indent="0" lvl="5" marL="2285314">
              <a:buNone/>
              <a:defRPr sz="1000"/>
            </a:lvl6pPr>
            <a:lvl7pPr indent="0" lvl="6" marL="2742377">
              <a:buNone/>
              <a:defRPr sz="1000"/>
            </a:lvl7pPr>
            <a:lvl8pPr indent="0" lvl="7" marL="3199440">
              <a:buNone/>
              <a:defRPr sz="1000"/>
            </a:lvl8pPr>
            <a:lvl9pPr indent="0" lvl="8" marL="3656503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98" name="Shape 9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99" name="Shape 9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00" name="Shape 10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72" name="GroupShape 7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3" name="Shape 73"/>
          <p:cNvSpPr txBox="true"/>
          <p:nvPr isPhoto="false">
            <p:ph idx="0" type="title"/>
          </p:nvPr>
        </p:nvSpPr>
        <p:spPr>
          <a:xfrm flipH="false" flipV="false" rot="0">
            <a:off x="677334" y="4800600"/>
            <a:ext cx="8596667" cy="566737"/>
          </a:xfrm>
          <a:prstGeom prst="rect">
            <a:avLst/>
          </a:prstGeom>
        </p:spPr>
        <p:txBody>
          <a:bodyPr anchor="b">
            <a:normAutofit fontScale="100%" lnSpcReduction="0%"/>
          </a:bodyPr>
          <a:lstStyle>
            <a:defPPr/>
            <a:lvl1pPr algn="l" lvl="0">
              <a:defRPr b="false" sz="24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74" name="Shape 74"/>
          <p:cNvSpPr txBox="true"/>
          <p:nvPr isPhoto="false">
            <p:ph idx="1" type="body"/>
          </p:nvPr>
        </p:nvSpPr>
        <p:spPr>
          <a:xfrm flipH="false" flipV="false" rot="0">
            <a:off x="677334" y="609600"/>
            <a:ext cx="8596668" cy="3845718"/>
          </a:xfrm>
          <a:prstGeom prst="rect">
            <a:avLst/>
          </a:prstGeom>
        </p:spPr>
        <p:txBody>
          <a:bodyPr anchor="t">
            <a:normAutofit fontScale="100%" lnSpcReduction="0%"/>
          </a:bodyPr>
          <a:lstStyle>
            <a:defPPr/>
            <a:lvl1pPr algn="ctr" indent="0" lvl="0" marL="0">
              <a:buNone/>
              <a:defRPr sz="1600"/>
            </a:lvl1pPr>
            <a:lvl2pPr indent="0" lvl="1" marL="457200">
              <a:buNone/>
              <a:defRPr sz="1600"/>
            </a:lvl2pPr>
            <a:lvl3pPr indent="0" lvl="2" marL="914400">
              <a:buNone/>
              <a:defRPr sz="1600"/>
            </a:lvl3pPr>
            <a:lvl4pPr indent="0" lvl="3" marL="1371600">
              <a:buNone/>
              <a:defRPr sz="1600"/>
            </a:lvl4pPr>
            <a:lvl5pPr indent="0" lvl="4" marL="1828800">
              <a:buNone/>
              <a:defRPr sz="1600"/>
            </a:lvl5pPr>
            <a:lvl6pPr indent="0" lvl="5" marL="2286000">
              <a:buNone/>
              <a:defRPr sz="1600"/>
            </a:lvl6pPr>
            <a:lvl7pPr indent="0" lvl="6" marL="2743200">
              <a:buNone/>
              <a:defRPr sz="1600"/>
            </a:lvl7pPr>
            <a:lvl8pPr indent="0" lvl="7" marL="3200400">
              <a:buNone/>
              <a:defRPr sz="1600"/>
            </a:lvl8pPr>
            <a:lvl9pPr indent="0" lvl="8" marL="3657600">
              <a:buNone/>
              <a:defRPr sz="1600"/>
            </a:lvl9pPr>
          </a:lstStyle>
          <a:p>
            <a:r>
              <a:t>Вставка рисунка</a:t>
            </a:r>
          </a:p>
        </p:txBody>
      </p:sp>
      <p:sp>
        <p:nvSpPr>
          <p:cNvPr hidden="false" id="75" name="Shape 75"/>
          <p:cNvSpPr txBox="true"/>
          <p:nvPr isPhoto="false">
            <p:ph idx="2" type="body"/>
          </p:nvPr>
        </p:nvSpPr>
        <p:spPr>
          <a:xfrm flipH="false" flipV="false" rot="0">
            <a:off x="677334" y="5367338"/>
            <a:ext cx="8596667" cy="674024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indent="0" lvl="0" marL="0">
              <a:buNone/>
              <a:defRPr sz="1200"/>
            </a:lvl1pPr>
            <a:lvl2pPr indent="0" lvl="1" marL="457200">
              <a:buNone/>
              <a:defRPr sz="1200"/>
            </a:lvl2pPr>
            <a:lvl3pPr indent="0" lvl="2" marL="914400">
              <a:buNone/>
              <a:defRPr sz="1000"/>
            </a:lvl3pPr>
            <a:lvl4pPr indent="0" lvl="3" marL="1371600">
              <a:buNone/>
              <a:defRPr sz="900"/>
            </a:lvl4pPr>
            <a:lvl5pPr indent="0" lvl="4" marL="1828800">
              <a:buNone/>
              <a:defRPr sz="900"/>
            </a:lvl5pPr>
            <a:lvl6pPr indent="0" lvl="5" marL="2286000">
              <a:buNone/>
              <a:defRPr sz="900"/>
            </a:lvl6pPr>
            <a:lvl7pPr indent="0" lvl="6" marL="2743200">
              <a:buNone/>
              <a:defRPr sz="900"/>
            </a:lvl7pPr>
            <a:lvl8pPr indent="0" lvl="7" marL="3200400">
              <a:buNone/>
              <a:defRPr sz="900"/>
            </a:lvl8pPr>
            <a:lvl9pPr indent="0" lvl="8" marL="3657600">
              <a:buNone/>
              <a:defRPr sz="9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76" name="Shape 7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03.11.2023</a:t>
            </a:r>
          </a:p>
        </p:txBody>
      </p:sp>
      <p:sp>
        <p:nvSpPr>
          <p:cNvPr hidden="false" id="77" name="Shape 7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8" name="Shape 7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17" Target="../slideLayouts/slideLayout16.xml" Type="http://schemas.openxmlformats.org/officeDocument/2006/relationships/slideLayout"/>
  <Relationship Id="rId7" Target="../slideLayouts/slideLayout6.xml" Type="http://schemas.openxmlformats.org/officeDocument/2006/relationships/slideLayout"/>
  <Relationship Id="rId6" Target="../slideLayouts/slideLayout5.xml" Type="http://schemas.openxmlformats.org/officeDocument/2006/relationships/slideLayout"/>
  <Relationship Id="rId14" Target="../slideLayouts/slideLayout13.xml" Type="http://schemas.openxmlformats.org/officeDocument/2006/relationships/slideLayout"/>
  <Relationship Id="rId13" Target="../slideLayouts/slideLayout12.xml" Type="http://schemas.openxmlformats.org/officeDocument/2006/relationships/slideLayout"/>
  <Relationship Id="rId4" Target="../slideLayouts/slideLayout3.xml" Type="http://schemas.openxmlformats.org/officeDocument/2006/relationships/slideLayout"/>
  <Relationship Id="rId3" Target="../slideLayouts/slideLayout2.xml" Type="http://schemas.openxmlformats.org/officeDocument/2006/relationships/slideLayout"/>
  <Relationship Id="rId12" Target="../slideLayouts/slideLayout11.xml" Type="http://schemas.openxmlformats.org/officeDocument/2006/relationships/slideLayout"/>
  <Relationship Id="rId10" Target="../slideLayouts/slideLayout9.xml" Type="http://schemas.openxmlformats.org/officeDocument/2006/relationships/slideLayout"/>
  <Relationship Id="rId5" Target="../slideLayouts/slideLayout4.xml" Type="http://schemas.openxmlformats.org/officeDocument/2006/relationships/slideLayout"/>
  <Relationship Id="rId11" Target="../slideLayouts/slideLayout10.xml" Type="http://schemas.openxmlformats.org/officeDocument/2006/relationships/slideLayout"/>
  <Relationship Id="rId8" Target="../slideLayouts/slideLayout7.xml" Type="http://schemas.openxmlformats.org/officeDocument/2006/relationships/slideLayout"/>
  <Relationship Id="rId16" Target="../slideLayouts/slideLayout15.xml" Type="http://schemas.openxmlformats.org/officeDocument/2006/relationships/slideLayout"/>
  <Relationship Id="rId2" Target="../slideLayouts/slideLayout1.xml" Type="http://schemas.openxmlformats.org/officeDocument/2006/relationships/slideLayout"/>
  <Relationship Id="rId9" Target="../slideLayouts/slideLayout8.xml" Type="http://schemas.openxmlformats.org/officeDocument/2006/relationships/slideLayout"/>
  <Relationship Id="rId15" Target="../slideLayouts/slideLayout14.xml" Type="http://schemas.openxmlformats.org/officeDocument/2006/relationships/slideLayout"/>
  <Relationship Id="rId1" Target="../theme/theme1.xml" Type="http://schemas.openxmlformats.org/officeDocument/2006/relationships/theme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1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grpSp>
        <p:nvGrpSpPr>
          <p:cNvPr hidden="false" id="2" name="Shape 2"/>
          <p:cNvGrpSpPr/>
          <p:nvPr isPhoto="false"/>
        </p:nvGrpSpPr>
        <p:grpSpPr>
          <a:xfrm flipH="false" flipV="false" rot="0">
            <a:off x="0" y="-8467"/>
            <a:ext cx="12192000" cy="6866467"/>
            <a:chOff x="0" y="0"/>
            <a:chExt cx="12192000" cy="6866467"/>
          </a:xfrm>
        </p:grpSpPr>
        <p:sp>
          <p:nvSpPr>
            <p:cNvPr hidden="false" id="3" name="Shape 3"/>
            <p:cNvSpPr txBox="false"/>
            <p:nvPr isPhoto="false"/>
          </p:nvSpPr>
          <p:spPr>
            <a:xfrm flipH="false" flipV="false" rot="0">
              <a:off x="9371011" y="8466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0"/>
            <a:fillRef idx="0">
              <a:schemeClr val="accent1"/>
            </a:fillRef>
            <a:effectRef idx="0"/>
            <a:fontRef idx="none"/>
          </p:style>
        </p:sp>
        <p:sp>
          <p:nvSpPr>
            <p:cNvPr hidden="false" id="4" name="Shape 4"/>
            <p:cNvSpPr txBox="false"/>
            <p:nvPr isPhoto="false"/>
          </p:nvSpPr>
          <p:spPr>
            <a:xfrm flipH="true" flipV="false" rot="0">
              <a:off x="7425267" y="3689879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0"/>
            <a:fillRef idx="0">
              <a:schemeClr val="accent1"/>
            </a:fillRef>
            <a:effectRef idx="0"/>
            <a:fontRef idx="none"/>
          </p:style>
        </p:sp>
        <p:sp>
          <p:nvSpPr>
            <p:cNvPr hidden="false" id="5" name="Shape 5"/>
            <p:cNvSpPr txBox="false"/>
            <p:nvPr isPhoto="false"/>
          </p:nvSpPr>
          <p:spPr>
            <a:xfrm flipH="false" flipV="false" rot="0">
              <a:off x="9181476" y="0"/>
              <a:ext cx="3007349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3007349" name="ODFRight"/>
                <a:gd fmla="val 6866467" name="ODFBottom"/>
                <a:gd fmla="val 3007349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</p:sp>
        <p:sp>
          <p:nvSpPr>
            <p:cNvPr hidden="false" id="6" name="Shape 6"/>
            <p:cNvSpPr txBox="false"/>
            <p:nvPr isPhoto="false"/>
          </p:nvSpPr>
          <p:spPr>
            <a:xfrm flipH="false" flipV="false" rot="0">
              <a:off x="9603442" y="0"/>
              <a:ext cx="2588558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573311" name="ODFRight"/>
                <a:gd fmla="val 6866467" name="ODFBottom"/>
                <a:gd fmla="val 2573311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hidden="false" id="7" name="Shape 7"/>
            <p:cNvSpPr txBox="false"/>
            <p:nvPr isPhoto="false"/>
          </p:nvSpPr>
          <p:spPr>
            <a:xfrm flipH="false" flipV="false" rot="0">
              <a:off x="8932333" y="3056467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</p:spPr>
        </p:sp>
        <p:sp>
          <p:nvSpPr>
            <p:cNvPr hidden="false" id="8" name="Shape 8"/>
            <p:cNvSpPr txBox="false"/>
            <p:nvPr isPhoto="false"/>
          </p:nvSpPr>
          <p:spPr>
            <a:xfrm flipH="false" flipV="false" rot="0">
              <a:off x="9334500" y="0"/>
              <a:ext cx="2854325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858013" name="ODFRight"/>
                <a:gd fmla="val 6866467" name="ODFBottom"/>
                <a:gd fmla="val 2858013" name="ODFWidth"/>
                <a:gd fmla="val 6866467" name="ODFHeight"/>
              </a:gdLst>
              <a:rect b="OXMLTextRectB" l="OXMLTextRectL" r="OXMLTextRectR" t="OXMLTextRectT"/>
              <a:pathLst>
                <a:path fill="norm" h="6866467" stroke="true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</p:spPr>
        </p:sp>
        <p:sp>
          <p:nvSpPr>
            <p:cNvPr hidden="false" id="9" name="Shape 9"/>
            <p:cNvSpPr txBox="false"/>
            <p:nvPr isPhoto="false"/>
          </p:nvSpPr>
          <p:spPr>
            <a:xfrm flipH="false" flipV="false" rot="0">
              <a:off x="10898730" y="0"/>
              <a:ext cx="1290094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290094" name="ODFRight"/>
                <a:gd fmla="val 6858000" name="ODFBottom"/>
                <a:gd fmla="val 1290094" name="ODFWidth"/>
                <a:gd fmla="val 6858000" name="ODFHeight"/>
              </a:gdLst>
              <a:rect b="OXMLTextRectB" l="OXMLTextRectL" r="OXMLTextRectR" t="OXMLTextRectT"/>
              <a:pathLst>
                <a:path fill="norm" h="6858000" stroke="true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</p:sp>
        <p:sp>
          <p:nvSpPr>
            <p:cNvPr hidden="false" id="10" name="Shape 10"/>
            <p:cNvSpPr txBox="false"/>
            <p:nvPr isPhoto="false"/>
          </p:nvSpPr>
          <p:spPr>
            <a:xfrm flipH="false" flipV="false" rot="0">
              <a:off x="10938999" y="0"/>
              <a:ext cx="1249826" cy="6866467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249825" name="ODFRight"/>
                <a:gd fmla="val 6858000" name="ODFBottom"/>
                <a:gd fmla="val 1249825" name="ODFWidth"/>
                <a:gd fmla="val 6858000" name="ODFHeight"/>
              </a:gdLst>
              <a:rect b="OXMLTextRectB" l="OXMLTextRectL" r="OXMLTextRectR" t="OXMLTextRectT"/>
              <a:pathLst>
                <a:path fill="norm" h="6858000" stroke="true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</p:spPr>
        </p:sp>
        <p:sp>
          <p:nvSpPr>
            <p:cNvPr hidden="false" id="11" name="Shape 11"/>
            <p:cNvSpPr txBox="false"/>
            <p:nvPr isPhoto="false"/>
          </p:nvSpPr>
          <p:spPr>
            <a:xfrm flipH="false" flipV="false" rot="0">
              <a:off x="10371666" y="3598333"/>
              <a:ext cx="1817158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</p:sp>
        <p:sp>
          <p:nvSpPr>
            <p:cNvPr hidden="false" id="12" name="Shape 12"/>
            <p:cNvSpPr txBox="false"/>
            <p:nvPr isPhoto="false"/>
          </p:nvSpPr>
          <p:spPr>
            <a:xfrm flipH="false" flipV="false" rot="0">
              <a:off x="0" y="4021667"/>
              <a:ext cx="448732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</p:spPr>
        </p:sp>
      </p:grpSp>
      <p:sp>
        <p:nvSpPr>
          <p:cNvPr hidden="false" id="13" name="Shape 13"/>
          <p:cNvSpPr txBox="true"/>
          <p:nvPr isPhoto="false">
            <p:ph idx="0" type="title"/>
          </p:nvPr>
        </p:nvSpPr>
        <p:spPr>
          <a:xfrm flipH="false" flipV="false" rot="0">
            <a:off x="677334" y="609600"/>
            <a:ext cx="8596668" cy="1320800"/>
          </a:xfrm>
          <a:prstGeom prst="rect">
            <a:avLst/>
          </a:prstGeom>
        </p:spPr>
        <p:txBody>
          <a:bodyPr anchor="t" bIns="45720" lIns="91440" rIns="91440" tIns="45720" vert="horz">
            <a:normAutofit fontScale="100%" lnSpcReduction="0%"/>
          </a:bodyPr>
          <a:p>
            <a:r>
              <a:t>Образец заголовка</a:t>
            </a:r>
          </a:p>
        </p:txBody>
      </p:sp>
      <p:sp>
        <p:nvSpPr>
          <p:cNvPr hidden="false" id="14" name="Shape 14"/>
          <p:cNvSpPr txBox="true"/>
          <p:nvPr isPhoto="false">
            <p:ph idx="1" type="body"/>
          </p:nvPr>
        </p:nvSpPr>
        <p:spPr>
          <a:xfrm flipH="false" flipV="false" rot="0">
            <a:off x="677334" y="2160589"/>
            <a:ext cx="8596668" cy="3880772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5" name="Shape 15"/>
          <p:cNvSpPr txBox="true"/>
          <p:nvPr isPhoto="false">
            <p:ph idx="2" type="dt"/>
          </p:nvPr>
        </p:nvSpPr>
        <p:spPr>
          <a:xfrm flipH="false" flipV="false" rot="0">
            <a:off x="7205133" y="6041362"/>
            <a:ext cx="911938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03.11.2023</a:t>
            </a:r>
          </a:p>
        </p:txBody>
      </p:sp>
      <p:sp>
        <p:nvSpPr>
          <p:cNvPr hidden="false" id="16" name="Shape 16"/>
          <p:cNvSpPr txBox="true"/>
          <p:nvPr isPhoto="false">
            <p:ph idx="3" type="ftr"/>
          </p:nvPr>
        </p:nvSpPr>
        <p:spPr>
          <a:xfrm flipH="false" flipV="false" rot="0">
            <a:off x="677334" y="6041362"/>
            <a:ext cx="6297612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17" name="Shape 17"/>
          <p:cNvSpPr txBox="true"/>
          <p:nvPr isPhoto="false">
            <p:ph idx="4" type="sldNum"/>
          </p:nvPr>
        </p:nvSpPr>
        <p:spPr>
          <a:xfrm flipH="false" flipV="false" rot="0">
            <a:off x="8590663" y="6041362"/>
            <a:ext cx="683338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9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xStyles>
    <p:titleStyle>
      <a:defPPr/>
      <a:lvl1pPr algn="l" lvl="0">
        <a:buNone/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 lvl="1">
        <a:defRPr>
          <a:solidFill>
            <a:schemeClr val="tx2"/>
          </a:solidFill>
        </a:defRPr>
      </a:lvl2pPr>
      <a:lvl3pPr lvl="2">
        <a:defRPr>
          <a:solidFill>
            <a:schemeClr val="tx2"/>
          </a:solidFill>
        </a:defRPr>
      </a:lvl3pPr>
      <a:lvl4pPr lvl="3">
        <a:defRPr>
          <a:solidFill>
            <a:schemeClr val="tx2"/>
          </a:solidFill>
        </a:defRPr>
      </a:lvl4pPr>
      <a:lvl5pPr lvl="4">
        <a:defRPr>
          <a:solidFill>
            <a:schemeClr val="tx2"/>
          </a:solidFill>
        </a:defRPr>
      </a:lvl5pPr>
      <a:lvl6pPr lvl="5">
        <a:defRPr>
          <a:solidFill>
            <a:schemeClr val="tx2"/>
          </a:solidFill>
        </a:defRPr>
      </a:lvl6pPr>
      <a:lvl7pPr lvl="6">
        <a:defRPr>
          <a:solidFill>
            <a:schemeClr val="tx2"/>
          </a:solidFill>
        </a:defRPr>
      </a:lvl7pPr>
      <a:lvl8pPr lvl="7">
        <a:defRPr>
          <a:solidFill>
            <a:schemeClr val="tx2"/>
          </a:solidFill>
        </a:defRPr>
      </a:lvl8pPr>
      <a:lvl9pPr lvl="8">
        <a:defRPr>
          <a:solidFill>
            <a:schemeClr val="tx2"/>
          </a:solidFill>
        </a:defRPr>
      </a:lvl9pPr>
    </p:titleStyle>
    <p:bodyStyle>
      <a:defPPr/>
      <a:lvl1pPr algn="l" indent="-342900" lvl="0" marL="342900">
        <a:spcBef>
          <a:spcPts val="1000"/>
        </a:spcBef>
        <a:spcAft>
          <a:spcPts val="0"/>
        </a:spcAft>
        <a:buClr>
          <a:schemeClr val="accent1"/>
        </a:buClr>
        <a:buSzPts val="144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algn="l" indent="-285750" lvl="1" marL="742950">
        <a:spcBef>
          <a:spcPts val="1000"/>
        </a:spcBef>
        <a:spcAft>
          <a:spcPts val="0"/>
        </a:spcAft>
        <a:buClr>
          <a:schemeClr val="accent1"/>
        </a:buClr>
        <a:buSzPts val="128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algn="l" indent="-228600" lvl="2" marL="1143000">
        <a:spcBef>
          <a:spcPts val="1000"/>
        </a:spcBef>
        <a:spcAft>
          <a:spcPts val="0"/>
        </a:spcAft>
        <a:buClr>
          <a:schemeClr val="accent1"/>
        </a:buClr>
        <a:buSzPts val="112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algn="l" indent="-228600" lvl="3" marL="16002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algn="l" indent="-228600" lvl="4" marL="20574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algn="l" indent="-228600" lvl="5" marL="25146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algn="l" indent="-228600" lvl="6" marL="29718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algn="l" indent="-228600" lvl="7" marL="34290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algn="l" indent="-228600" lvl="8" marL="3886200">
        <a:spcBef>
          <a:spcPts val="1000"/>
        </a:spcBef>
        <a:spcAft>
          <a:spcPts val="0"/>
        </a:spcAft>
        <a:buClr>
          <a:schemeClr val="accent1"/>
        </a:buClr>
        <a:buSzPts val="96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/>
      <a:lvl1pPr algn="l" indent="0" lvl="0" mar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algn="l" indent="0" lvl="1" marL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algn="l" indent="0" lvl="2" marL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algn="l" indent="0" lvl="3" marL="13716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0" lvl="4" marL="18288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0" lvl="5" marL="22860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0" lvl="6" marL="2743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0" lvl="7" marL="3200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0" lvl="8" marL="36576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0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2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3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5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16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7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35" name="GroupShape 13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6" name="Shape 136"/>
          <p:cNvSpPr txBox="true"/>
          <p:nvPr isPhoto="false">
            <p:ph idx="0" type="title"/>
          </p:nvPr>
        </p:nvSpPr>
        <p:spPr>
          <a:xfrm flipH="false" flipV="false" rot="0">
            <a:off x="152034" y="2151368"/>
            <a:ext cx="10515600" cy="1325562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pPr algn="ctr"/>
            <a:r>
              <a:rPr sz="9600">
                <a:latin typeface="Times New Roman"/>
                <a:ea typeface="Times New Roman"/>
                <a:cs typeface="Times New Roman"/>
              </a:rPr>
              <a:t>Дислексия</a:t>
            </a:r>
            <a:endParaRPr sz="9600"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58" name="GroupShape 15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9" name="Shape 159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sz="2800">
                <a:latin typeface="Times New Roman"/>
                <a:ea typeface="Times New Roman"/>
                <a:cs typeface="Times New Roman"/>
              </a:rPr>
              <a:t>Упражнения, способствующие профилактике и </a:t>
            </a:r>
            <a:br>
              <a:rPr sz="2800">
                <a:latin typeface="Times New Roman"/>
                <a:ea typeface="Times New Roman"/>
                <a:cs typeface="Times New Roman"/>
              </a:rPr>
            </a:br>
            <a:r>
              <a:rPr sz="2800">
                <a:latin typeface="Times New Roman"/>
                <a:ea typeface="Times New Roman"/>
                <a:cs typeface="Times New Roman"/>
              </a:rPr>
              <a:t>коррекции </a:t>
            </a:r>
            <a:r>
              <a:rPr sz="2800">
                <a:latin typeface="Times New Roman"/>
                <a:ea typeface="Times New Roman"/>
                <a:cs typeface="Times New Roman"/>
              </a:rPr>
              <a:t>дислексии</a:t>
            </a:r>
            <a:endParaRPr sz="28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60" name="Shape 160"/>
          <p:cNvSpPr txBox="true"/>
          <p:nvPr isPhoto="false">
            <p:ph idx="1" type="body"/>
          </p:nvPr>
        </p:nvSpPr>
        <p:spPr>
          <a:xfrm flipH="false" flipV="false" rot="0">
            <a:off x="677334" y="1163783"/>
            <a:ext cx="8974666" cy="520930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/>
          <a:p>
            <a:pPr algn="ctr" indent="0" marL="0">
              <a:buNone/>
            </a:pPr>
            <a:r>
              <a:rPr b="true"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b="true"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Найди лишнее слово</a:t>
            </a:r>
            <a:r>
              <a:rPr b="true"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»</a:t>
            </a:r>
          </a:p>
          <a:p>
            <a:pPr algn="ctr" indent="0" marL="0">
              <a:buNone/>
            </a:pP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(</a:t>
            </a: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Быстрое чтение и запись слов, </a:t>
            </a: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отличающихся </a:t>
            </a: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одной буквой</a:t>
            </a:r>
            <a:r>
              <a:rPr sz="20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sz="20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Шляпа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шляпа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шляпы шляпа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Стол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столб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стол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стол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Дом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дом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дом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ком. 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Галка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палка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палка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палка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Лапа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лапа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лапа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липа. 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Попал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пропал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попал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попал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Мишка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Мишка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Миска Мишка. 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Прямо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прямо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прямо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криво прямо</a:t>
            </a:r>
          </a:p>
        </p:txBody>
      </p:sp>
    </p:spTree>
  </p:cSld>
</p:sld>
</file>

<file path=ppt/slides/slide1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61" name="GroupShape 16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2" name="Shape 162"/>
          <p:cNvSpPr txBox="true"/>
          <p:nvPr isPhoto="false">
            <p:ph idx="1" type="body"/>
          </p:nvPr>
        </p:nvSpPr>
        <p:spPr>
          <a:xfrm flipH="false" flipV="false" rot="0">
            <a:off x="677334" y="406401"/>
            <a:ext cx="8596668" cy="5634962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Чтение цепочек родственных слов: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вода – водный – подводный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лес – лесной – лесник – подлесок</a:t>
            </a:r>
          </a:p>
          <a:p>
            <a:pPr algn="ctr" indent="0" marL="0">
              <a:buNone/>
            </a:pP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Чтение слов, в которых парные по твердости 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–мягкости 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фонемы выполняют 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смыслоразделительную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функцию: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ест – есть гол - голь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галка – галька полка - полька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угол – уголь дал – даль</a:t>
            </a:r>
          </a:p>
          <a:p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тонна – Тоня Дана - Даня</a:t>
            </a:r>
          </a:p>
          <a:p/>
        </p:txBody>
      </p:sp>
    </p:spTree>
  </p:cSld>
</p:sld>
</file>

<file path=ppt/slides/slide1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63" name="GroupShape 16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4" name="Shape 164"/>
          <p:cNvSpPr txBox="true"/>
          <p:nvPr isPhoto="false">
            <p:ph idx="1" type="body"/>
          </p:nvPr>
        </p:nvSpPr>
        <p:spPr>
          <a:xfrm flipH="false" flipV="false" rot="0">
            <a:off x="677334" y="415637"/>
            <a:ext cx="8596668" cy="5625726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Чтение по слогам и уточнение значения трудных слов </a:t>
            </a: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перед чтением всего текста.</a:t>
            </a: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 – ли –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– лось разливалось</a:t>
            </a: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Пу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–те -шест–во–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вать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путешествовать</a:t>
            </a: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 – швы –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ря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- ли зашвыряли</a:t>
            </a:r>
          </a:p>
          <a:p>
            <a:pPr algn="ctr" indent="0" marL="0">
              <a:buNone/>
            </a:pP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Чтение слов, в которых минимальные единицы чтения </a:t>
            </a: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были </a:t>
            </a: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напечатаны разным шрифтом:</a:t>
            </a: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поСКАкаЛи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ВЕлоСИпед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взлеТЕЛ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коРОлеВА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БРЫЗгаЛИ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СОРАка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ПРОкриЧАли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соЛОвей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КРАсота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КапУсТА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/>
        </p:txBody>
      </p:sp>
    </p:spTree>
  </p:cSld>
</p:sld>
</file>

<file path=ppt/slides/slide1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65" name="GroupShape 16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6" name="Shape 166"/>
          <p:cNvSpPr txBox="true"/>
          <p:nvPr isPhoto="false">
            <p:ph idx="1" type="body"/>
          </p:nvPr>
        </p:nvSpPr>
        <p:spPr>
          <a:xfrm flipH="false" flipV="false" rot="0">
            <a:off x="677333" y="1228435"/>
            <a:ext cx="8993139" cy="481292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3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Приём «Антиципация»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Возможно, вы замечали за собой при чтении, что многие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слова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которые вы читаете, вы не дочитываете до конца,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догадываясь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что же это за слово по содержанию. 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Такой прием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используемый для дальнейшего осмысления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текста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называется антиципацией, или предвосхищением,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по-другому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смысловой догадкой.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тоже время, если у ребенка не развито умение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догадываться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смыслу, ему будет необходимо каждый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дочитывать каждое слово до конца, чтобы осмыслить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фразу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осознать содержание прочитанного.</a:t>
            </a:r>
          </a:p>
          <a:p/>
        </p:txBody>
      </p:sp>
    </p:spTree>
  </p:cSld>
</p:sld>
</file>

<file path=ppt/slides/slide1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67" name="GroupShape 16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68" name="Shape 168"/>
          <p:cNvSpPr txBox="true"/>
          <p:nvPr isPhoto="false">
            <p:ph idx="1" type="body"/>
          </p:nvPr>
        </p:nvSpPr>
        <p:spPr>
          <a:xfrm flipH="false" flipV="false" rot="0">
            <a:off x="677334" y="1283855"/>
            <a:ext cx="8596668" cy="4757508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Упражнения, направленные на развитие навыка </a:t>
            </a: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антиципации</a:t>
            </a:r>
            <a:endParaRPr b="true"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ctr" indent="0" marL="0">
              <a:buNone/>
            </a:pPr>
            <a:r>
              <a:rPr b="true"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Чтение с пропущенными окончаниями.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Котёнок Васька сидел на по… возле комода 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ло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 мух. А на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комо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…, на самом краю, лежа… шляпа. И вот кот Вась…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уви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…, что одна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му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 села на шля…. Он как подпрыгнет – 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уцепился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когтями за шля…. Шляпа соскользну… с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комо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…,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Васька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сорвался и как полетит на пол! А шля… - бух! – 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накрыла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его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сверху.А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комнате сидели Володя и Вадик. Они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раскрашива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...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картинки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 не виде…, как кот Вась… попал под шля…. Они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только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услыша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…, как позади что-то плюхнулось- упало на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пол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69" name="GroupShape 16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0" name="Shape 170"/>
          <p:cNvSpPr txBox="true"/>
          <p:nvPr isPhoto="false">
            <p:ph idx="1" type="body"/>
          </p:nvPr>
        </p:nvSpPr>
        <p:spPr>
          <a:xfrm flipH="false" flipV="false" rot="0">
            <a:off x="378691" y="1052945"/>
            <a:ext cx="9301018" cy="6540127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 indent="0" marL="0">
              <a:buNone/>
            </a:pP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«Поиск смысловых несуразностей».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Детям предлагается специально подготовленный текст, в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котором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наряду с обычными, правильными предложениями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встречаются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такие, которые содержат смысловые ошибки,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делающие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нелепым описание.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Например: «Дети не промокли под ливнем, потому что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спрятались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под телеграфным столбом». «Мы увидели корабль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плывущего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зелёному лугу». «Солнышко ярко светило,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когда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 улице лил проливной дождь».</a:t>
            </a:r>
          </a:p>
          <a:p>
            <a:pPr algn="ctr" indent="0" marL="0">
              <a:buNone/>
            </a:pPr>
            <a:r>
              <a:rPr sz="3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«Чтение текста через слово».</a:t>
            </a:r>
          </a:p>
          <a:p>
            <a:pPr algn="just" indent="0" marL="0">
              <a:buNone/>
            </a:pP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Читать нужно не как обычно, а перескакивая через слово. Это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вносит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разнообразие в упражнения. Дети с большим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желанием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его выполняют</a:t>
            </a:r>
          </a:p>
        </p:txBody>
      </p:sp>
    </p:spTree>
  </p:cSld>
</p:sld>
</file>

<file path=ppt/slides/slide1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71" name="GroupShape 17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2" name="Shape 172"/>
          <p:cNvSpPr txBox="true"/>
          <p:nvPr isPhoto="false">
            <p:ph idx="1" type="body"/>
          </p:nvPr>
        </p:nvSpPr>
        <p:spPr>
          <a:xfrm flipH="false" flipV="false" rot="0">
            <a:off x="0" y="572656"/>
            <a:ext cx="9652000" cy="5533362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just"/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пециалисты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говорят, что двух одинаковых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дислексиков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не бывает, поэтому коррекционная работа всегда строится сугубо индивидуально. Часто подобные проблемы остаются с человеком и во взрослой жизни, поэтому важно, как можно скорее начать коррекцию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8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i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Огромную </a:t>
            </a:r>
            <a:r>
              <a:rPr i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роль играют родители,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которые должны самостоятельно в домашних условиях проводить упражнения, рекомендованные логопедом. Нужно делать упор на визуальную информацию, развивающие игры и внимание к своему ребенку.</a:t>
            </a:r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37" name="GroupShape 13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38" name="Shape 138"/>
          <p:cNvSpPr txBox="true"/>
          <p:nvPr isPhoto="false">
            <p:ph idx="1" type="body"/>
          </p:nvPr>
        </p:nvSpPr>
        <p:spPr>
          <a:xfrm flipH="false" flipV="false" rot="0">
            <a:off x="138545" y="1302327"/>
            <a:ext cx="9587345" cy="4739036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Дислексия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— специфическое нарушение в обучение.</a:t>
            </a:r>
          </a:p>
          <a:p>
            <a:pPr algn="just"/>
            <a:r>
              <a:rPr b="true"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Дислексия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—частичное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специфическое нарушение процесса чтения, обусловленное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несформированностью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(нарушением) высших психических функций и проявляющееся в повторяющихся ошибках </a:t>
            </a:r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стойкого характера.</a:t>
            </a:r>
          </a:p>
          <a:p>
            <a:pPr algn="just"/>
            <a:r>
              <a:rPr sz="28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Характеризуется трудностями с точным или беглым распознаванием слов и недостаточными способностями в чтении и письме. Вторичные последствия могут включать проблемы с пониманием прочитанного, а плохая техника чтения стоит на пути роста словарного запаса и образования в целом.</a:t>
            </a:r>
          </a:p>
          <a:p/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39" name="GroupShape 13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0" name="Shape 140"/>
          <p:cNvSpPr txBox="true"/>
          <p:nvPr isPhoto="false">
            <p:ph idx="1" type="body"/>
          </p:nvPr>
        </p:nvSpPr>
        <p:spPr>
          <a:xfrm flipH="false" flipV="false" rot="0">
            <a:off x="677334" y="683491"/>
            <a:ext cx="8596668" cy="5357871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just"/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Распространенность серьезного нарушения чтения среди детей в России составляет порядка 10%. При этом у детей в англоязычных странах этот показатель выше – 17-20%. Если проблема выявлена в раннем возрасте, то правильная коррекция поможет нивелировать ее до уровня, который позволяет нормально жить и обучаться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2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Дислексия может наблюдаться отдельно, но чаще всего она сопутствует другому расстройству –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дисграфии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(нарушение письменной речи). В МКБ-10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присвоен код R48.0. Согласно классификатору, это нарушение делится, собственно, на саму 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дислексию</a:t>
            </a:r>
            <a:r>
              <a:rPr sz="2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(частичное расстройство навыка) и алексию (полная утрата или невозможность овладения навыком).</a:t>
            </a: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41" name="GroupShape 14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2" name="Shape 142"/>
          <p:cNvSpPr txBox="true"/>
          <p:nvPr isPhoto="false">
            <p:ph idx="0" type="title"/>
          </p:nvPr>
        </p:nvSpPr>
        <p:spPr>
          <a:xfrm flipH="false" flipV="false" rot="0">
            <a:off x="773967" y="0"/>
            <a:ext cx="8596668" cy="13208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/>
            <a:r>
              <a:rPr>
                <a:latin typeface="Times New Roman"/>
                <a:ea typeface="Times New Roman"/>
                <a:cs typeface="Times New Roman"/>
              </a:rPr>
              <a:t>Основные виды </a:t>
            </a:r>
            <a:r>
              <a:rPr>
                <a:latin typeface="Times New Roman"/>
                <a:ea typeface="Times New Roman"/>
                <a:cs typeface="Times New Roman"/>
              </a:rPr>
              <a:t>дислексии</a:t>
            </a:r>
            <a:endParaRPr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43" name="Shape 143"/>
          <p:cNvSpPr txBox="true"/>
          <p:nvPr isPhoto="false">
            <p:ph idx="1" type="body"/>
          </p:nvPr>
        </p:nvSpPr>
        <p:spPr>
          <a:xfrm flipH="false" flipV="false" rot="0">
            <a:off x="277092" y="512617"/>
            <a:ext cx="9273307" cy="5523344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Фонематическая</a:t>
            </a:r>
            <a:r>
              <a:rPr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Наиболее распространенная проблема, которая чаще всего встречается у младших школьников. Она является следствием недоразвития синтеза, анализа и фонематического восприятия. При этом нарушении ребенок переставляет местами слоги (вместо «ток» читает «кот»).</a:t>
            </a:r>
          </a:p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Семантическая.</a:t>
            </a:r>
            <a:r>
              <a:rPr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Это следствие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несформированности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слогового синтеза, непонимания синтаксических связей и бедности словаря. Ребенок с таким расстройством понимает слова, но в отдельности от всего текста. Это приводит к тому, что он не может уловить смысл прочитанного.</a:t>
            </a:r>
          </a:p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Аграмматическая</a:t>
            </a:r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Она предполагает ошибки в составлении конструкций. Ребенок неправильно использует падежи, окончания, времена («белый ложка», «черная стол»).</a:t>
            </a:r>
          </a:p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Мнестическая</a:t>
            </a:r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Вызвана нарушениями слухоречевой памяти, проблемами соотнесения звука и буквы.</a:t>
            </a:r>
          </a:p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Оптическая.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Вызвана недостаточной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сформированностью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зрительно-пространственных представлений. Проблема проявляется по-разному: ребенок может видеть слово задом наперед, либо не может сфокусировать взгляд на строчке, которую читает, в результате чего нарушается последовательность чтения. Ребенок сталкивается с определенными трудностями в написании сходных графических букв (Д-Л, В-З и т.д.).</a:t>
            </a:r>
          </a:p>
          <a:p>
            <a:pPr algn="just"/>
            <a:r>
              <a:rPr b="true" sz="16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Тактильная.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Эта проблема характерна для слабовидящих людей, которые используют азбуку Брайля для чтения. Буквы, которые определяются тактильно, либо воспринимаются неверно (их путают с другими), либо человек не может удержаться на нужной букве.</a:t>
            </a:r>
          </a:p>
          <a:p>
            <a:pPr algn="just" indent="0" marL="0">
              <a:buNone/>
            </a:pP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Фонематическая,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аграмматическая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и семантическая формы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связаны с недостаточной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сформированностью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речевых функций, а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мнестическая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тактильная и оптическая – с 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несформированностью</a:t>
            </a:r>
            <a:r>
              <a:rPr sz="16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психических функций.</a:t>
            </a:r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44" name="GroupShape 14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5" name="Shape 145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/>
            <a:r>
              <a:rPr>
                <a:latin typeface="Times New Roman"/>
                <a:ea typeface="Times New Roman"/>
                <a:cs typeface="Times New Roman"/>
              </a:rPr>
              <a:t>Дислексия симптомы и признаки</a:t>
            </a:r>
          </a:p>
        </p:txBody>
      </p:sp>
      <p:sp>
        <p:nvSpPr>
          <p:cNvPr hidden="false" id="146" name="Shape 146"/>
          <p:cNvSpPr txBox="true"/>
          <p:nvPr isPhoto="false">
            <p:ph idx="1" type="body"/>
          </p:nvPr>
        </p:nvSpPr>
        <p:spPr>
          <a:xfrm flipH="false" flipV="false" rot="0">
            <a:off x="677334" y="1270000"/>
            <a:ext cx="8596668" cy="5144654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indent="0" marL="0">
              <a:buNone/>
            </a:pP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 признакам 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относятся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b="true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Проблемы с концентрацией внимания и памятью.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Быстрая утомляемость.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Близкое расположение книги при чтении. При этом ребенок может по какой-то причине закрывать один глаз во время чтения. Также в процессе такие дети часто трут глаза.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Во время чтения может поворачивать голову набок.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После чтения есть жалобы на головную боль.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Пропуск слов, изменение последовательности слогов и букв.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Ребенок старается избежать выполнения письменных работ и чтения. Как правило, объясняется это тем, что эти действия даются ему с трудом, либо в процессе их выполнения обнаруживается много ошибок, что приводит к психологическому дискомфорту ребенка.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Написание слов задом наперед.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 написании текста слова накладываются друг на друга.</a:t>
            </a: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47" name="GroupShape 14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8" name="Shape 148"/>
          <p:cNvSpPr txBox="true"/>
          <p:nvPr isPhoto="false">
            <p:ph idx="0" type="title"/>
          </p:nvPr>
        </p:nvSpPr>
        <p:spPr>
          <a:xfrm flipH="false" flipV="false" rot="0">
            <a:off x="677334" y="166254"/>
            <a:ext cx="8596668" cy="13208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/>
            <a:r>
              <a:rPr>
                <a:latin typeface="Times New Roman"/>
                <a:ea typeface="Times New Roman"/>
                <a:cs typeface="Times New Roman"/>
              </a:rPr>
              <a:t>Основные причины развития </a:t>
            </a:r>
            <a:r>
              <a:rPr>
                <a:latin typeface="Times New Roman"/>
                <a:ea typeface="Times New Roman"/>
                <a:cs typeface="Times New Roman"/>
              </a:rPr>
              <a:t>дислекси</a:t>
            </a:r>
            <a:endParaRPr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49" name="Shape 149"/>
          <p:cNvSpPr txBox="true"/>
          <p:nvPr isPhoto="false">
            <p:ph idx="1" type="body"/>
          </p:nvPr>
        </p:nvSpPr>
        <p:spPr>
          <a:xfrm flipH="false" flipV="false" rot="0">
            <a:off x="677334" y="868218"/>
            <a:ext cx="9181638" cy="5989782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just" indent="0" marL="0">
              <a:buNone/>
            </a:pP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большинстве исследований говорится о том, что на развитие данное патологии влияют патологические биологические факторы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Гипоксия головного мозга ребенка. Патология случается при неправильной имплантации плодного яйца, врожденных пороках сердца плода, порока сердца матери и анемии. Также расстройство может быть следствием затяжных родов, асфиксии новорожденного во время родовой деятельности и т.д.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Поражение центральной нервной системы, вызванное медикаментозной, наркотической или алкогольной интоксикацией. Токсическое поражение также может быть вызвано ядерной желтухой новорожденного.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Корь, краснуха, грипп и другие заболевания, которые перенесла мать во время беременности. Результатом этих болезней является инфекционное поражение мозга плода.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Травматизация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плода, вызванная затяжными родами, узким тазом матери, использованием акушерских инструментов во время родов и т.д.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первые годы жизни малыша на развитие патологии может повлиять черепно-мозговая травма, различные инфекции (корь, полиомиелит и т.д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.).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 indent="0" marL="0">
              <a:buNone/>
            </a:pP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 социальным факторам возникновения 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относятся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педагогическая запущенность;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нехватка речевого общения;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синдром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госпитализма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(вызван отдалением ребенка от матери, дефицитом социально-эмоциональных контактов);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двуязычие у детей (билингвизм);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большая умственная нагрузка;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раннее овладение грамотой.</a:t>
            </a:r>
          </a:p>
        </p:txBody>
      </p:sp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50" name="GroupShape 15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1" name="Shape 151"/>
          <p:cNvSpPr txBox="true"/>
          <p:nvPr isPhoto="false">
            <p:ph idx="0" type="title"/>
          </p:nvPr>
        </p:nvSpPr>
        <p:spPr>
          <a:xfrm flipH="false" flipV="false" rot="0">
            <a:off x="677334" y="304800"/>
            <a:ext cx="8596668" cy="1320800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ctr"/>
            <a:r>
              <a:rPr>
                <a:latin typeface="Times New Roman"/>
                <a:ea typeface="Times New Roman"/>
                <a:cs typeface="Times New Roman"/>
              </a:rPr>
              <a:t>Диагностика </a:t>
            </a:r>
            <a:r>
              <a:rPr>
                <a:latin typeface="Times New Roman"/>
                <a:ea typeface="Times New Roman"/>
                <a:cs typeface="Times New Roman"/>
              </a:rPr>
              <a:t>дислексии</a:t>
            </a:r>
            <a:endParaRPr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52" name="Shape 152"/>
          <p:cNvSpPr txBox="true"/>
          <p:nvPr isPhoto="false">
            <p:ph idx="1" type="body"/>
          </p:nvPr>
        </p:nvSpPr>
        <p:spPr>
          <a:xfrm flipH="false" flipV="false" rot="0">
            <a:off x="258618" y="965200"/>
            <a:ext cx="9282546" cy="544945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just"/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Диагностика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этого расстройства подразумевает проведение логопедического обследования, которое складывается из характеристики уровня чтения,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сформированности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устной речи и письма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Первый этап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 это сбор анамнеза, т.е. беседа с ребенком и его родителями, выяснение обстоятельств протекания беременности, особенности формирования речи, успеваемости ребенка в школе и т.д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Второй этап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диагностика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включается в себя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Диагностику устной речи. Оценивается фонематическое развитие, звукопроизношение,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сформированность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связной речи и слоговой структуры слова.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Диагностику письменной речи. Исследование предполагает работу с письмом: списывание с текста, написание текста на слух, самостоятельное написание. При анализе чтения вслух оценивается правильность и темп, а также понимание ребенком прочитанного.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Обследование ребенка у офтальмолога и отоларинголога для определения состояния зрительной и слуховой функции. Также проводятся специальные тесты для определения уровня интеллекта (позволяют определить, есть ли умственная отсталость или нет).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Нейропсихологическую диагностику, обследования письма и чтения младших школьников разработали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Ахутина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Т.В., О.Б. Иншакова. Методику раннего выявления предрасположенности к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разработал Корнев А.Н. (1982г.) Он предложил ряд тестов, в которые входят: “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Рядоговорение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”, “Ритмы”, “Тест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Озерецкого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“Кулак – ребро – ладонь”,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субтест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“Повторение цифр”.  А.Н. Корнев и О.А.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Ишимова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разрабатывая методику диагностики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дислексий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у учащихся 2-6 классов, для выявления у детей предрасположенности к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до начала обучения в школе.</a:t>
            </a:r>
          </a:p>
        </p:txBody>
      </p:sp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53" name="GroupShape 15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4" name="Shape 154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sz="2800">
                <a:latin typeface="Times New Roman"/>
                <a:ea typeface="Times New Roman"/>
                <a:cs typeface="Times New Roman"/>
              </a:rPr>
              <a:t>По Г.В. Чиркиной, основными направлениями в преодоление трудностей чтения являются:</a:t>
            </a:r>
          </a:p>
        </p:txBody>
      </p:sp>
      <p:sp>
        <p:nvSpPr>
          <p:cNvPr hidden="false" id="155" name="Shape 155"/>
          <p:cNvSpPr txBox="true"/>
          <p:nvPr isPhoto="false">
            <p:ph idx="1" type="body"/>
          </p:nvPr>
        </p:nvSpPr>
        <p:spPr>
          <a:xfrm flipH="false" flipV="false" rot="0">
            <a:off x="323273" y="1930400"/>
            <a:ext cx="9652000" cy="4812145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Развитие фонематических, морфологических и синтаксических обобщений в зависимости от уровня и особенностей недоразвития устной речи детей (фонетико-фонематическое или общее недоразвитие речи; преобладание фонетико-фонематических, лексико-грамматических или семантических нарушений при ОНР). Эта работа может осуществляться в основных моментах по той же схеме, что и при устранении нарушений письма.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Развитие психических функций, необходимых для овладения навыком нормального чтения.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Формирование операций чтения.</a:t>
            </a:r>
          </a:p>
        </p:txBody>
      </p:sp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56" name="GroupShape 15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57" name="Shape 157"/>
          <p:cNvSpPr txBox="true"/>
          <p:nvPr isPhoto="false">
            <p:ph idx="1" type="body"/>
          </p:nvPr>
        </p:nvSpPr>
        <p:spPr>
          <a:xfrm flipH="false" flipV="false" rot="0">
            <a:off x="677334" y="212437"/>
            <a:ext cx="8596668" cy="5828926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just" indent="0" marL="0">
              <a:buNone/>
            </a:pP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Традиционно используются логопедические упражнения, которые направлены на решение определенной проблемы, в зависимости от формы 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дислексии</a:t>
            </a:r>
            <a:r>
              <a:rPr b="true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:</a:t>
            </a:r>
            <a:endParaRPr b="true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 фонематической форме корректируется звукопроизношение, формируется представление о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звуко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-буквенном составе слова.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случае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аграмматической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формы нужно проводить коррекцию, направленную на формирование грамматических схем.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Для коррекции семантической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дислаксии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нужно развивать словарь и слоговый синтез, проводить занятия, в ходе которых ребенок усваивает грамматические нормы языка.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Мнестическая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дислексия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требует развития 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речезрительной</a:t>
            </a:r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и слухоречевой памяти.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Оптическая форма предполагает проведение коррекции, направленной на развитие зрительного анализа и синтеза.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 тактильной форме корректируется разбор и понимание предметов и схем, развивается пространственное представление.</a:t>
            </a:r>
          </a:p>
          <a:p>
            <a:pPr algn="just"/>
            <a:r>
              <a:rPr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Точный список упражнений и их специфику определяет логопед на основании анамнеза, т.е. конкретного клинического случая.</a:t>
            </a: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Аспект">
  <a:themeElements>
    <a:clrScheme name="Аспект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Аспект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MyOffice-CoreFramework-Windows/34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2025-09-17T10:10:46Z</dcterms:modified>
</cp:coreProperties>
</file>