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3" r:id="rId4"/>
    <p:sldId id="264" r:id="rId5"/>
    <p:sldId id="257" r:id="rId6"/>
    <p:sldId id="266" r:id="rId7"/>
    <p:sldId id="258" r:id="rId8"/>
    <p:sldId id="262" r:id="rId9"/>
    <p:sldId id="259" r:id="rId10"/>
    <p:sldId id="261" r:id="rId11"/>
    <p:sldId id="267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73A84-6954-4E35-B386-584483E2FA9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27B8A-F058-4BE8-A7E2-327F8372233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73A84-6954-4E35-B386-584483E2FA9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27B8A-F058-4BE8-A7E2-327F8372233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73A84-6954-4E35-B386-584483E2FA9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27B8A-F058-4BE8-A7E2-327F8372233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73A84-6954-4E35-B386-584483E2FA9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27B8A-F058-4BE8-A7E2-327F8372233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73A84-6954-4E35-B386-584483E2FA9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27B8A-F058-4BE8-A7E2-327F8372233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73A84-6954-4E35-B386-584483E2FA91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27B8A-F058-4BE8-A7E2-327F8372233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73A84-6954-4E35-B386-584483E2FA91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27B8A-F058-4BE8-A7E2-327F8372233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73A84-6954-4E35-B386-584483E2FA91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27B8A-F058-4BE8-A7E2-327F8372233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73A84-6954-4E35-B386-584483E2FA91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27B8A-F058-4BE8-A7E2-327F8372233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73A84-6954-4E35-B386-584483E2FA91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27B8A-F058-4BE8-A7E2-327F8372233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73A84-6954-4E35-B386-584483E2FA91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27B8A-F058-4BE8-A7E2-327F8372233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73A84-6954-4E35-B386-584483E2FA9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27B8A-F058-4BE8-A7E2-327F8372233E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20462" y="1571223"/>
            <a:ext cx="9547538" cy="1609858"/>
          </a:xfrm>
        </p:spPr>
        <p:txBody>
          <a:bodyPr>
            <a:prstTxWarp prst="textWave1">
              <a:avLst>
                <a:gd name="adj1" fmla="val 12500"/>
                <a:gd name="adj2" fmla="val -252"/>
              </a:avLst>
            </a:prstTxWarp>
            <a:normAutofit fontScale="90000"/>
          </a:bodyPr>
          <a:lstStyle/>
          <a:p>
            <a:r>
              <a:rPr lang="ru-RU" i="1" dirty="0" smtClean="0">
                <a:ln>
                  <a:solidFill>
                    <a:srgbClr val="00B050"/>
                  </a:solidFill>
                </a:ln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Calibri Light" panose="020F0302020204030204" pitchFamily="34" charset="0"/>
                <a:ea typeface="Batang" panose="02030600000101010101" pitchFamily="18" charset="-127"/>
              </a:rPr>
              <a:t>Путешествие в прошлое светофора</a:t>
            </a:r>
            <a:endParaRPr lang="ru-RU" i="1" dirty="0">
              <a:ln>
                <a:solidFill>
                  <a:srgbClr val="00B050"/>
                </a:solidFill>
              </a:ln>
              <a:effectLst>
                <a:glow rad="101600">
                  <a:srgbClr val="FF0000">
                    <a:alpha val="60000"/>
                  </a:srgbClr>
                </a:glow>
              </a:effectLst>
              <a:latin typeface="Calibri Light" panose="020F0302020204030204" pitchFamily="34" charset="0"/>
              <a:ea typeface="Batang" panose="02030600000101010101" pitchFamily="18" charset="-127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73532" y="5009882"/>
            <a:ext cx="4022501" cy="1510048"/>
          </a:xfrm>
        </p:spPr>
        <p:txBody>
          <a:bodyPr>
            <a:normAutofit lnSpcReduction="10000"/>
          </a:bodyPr>
          <a:lstStyle/>
          <a:p>
            <a:r>
              <a:rPr lang="ru-RU" i="1" dirty="0">
                <a:ln>
                  <a:solidFill>
                    <a:srgbClr val="00B050"/>
                  </a:solidFill>
                </a:ln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+mj-lt"/>
              </a:rPr>
              <a:t>МБДОУ детский сад № 5 «Страна Чудес»</a:t>
            </a:r>
            <a:endParaRPr lang="ru-RU" i="1" dirty="0">
              <a:ln>
                <a:solidFill>
                  <a:srgbClr val="00B050"/>
                </a:solidFill>
              </a:ln>
              <a:effectLst>
                <a:glow rad="101600">
                  <a:srgbClr val="FFFF00">
                    <a:alpha val="60000"/>
                  </a:srgbClr>
                </a:glow>
              </a:effectLst>
              <a:latin typeface="+mj-lt"/>
            </a:endParaRPr>
          </a:p>
          <a:p>
            <a:r>
              <a:rPr lang="ru-RU" i="1" dirty="0">
                <a:ln>
                  <a:solidFill>
                    <a:srgbClr val="00B050"/>
                  </a:solidFill>
                </a:ln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+mj-lt"/>
              </a:rPr>
              <a:t>Воспитатель: Шафоростова М.А.</a:t>
            </a:r>
            <a:endParaRPr lang="ru-RU" i="1" dirty="0">
              <a:ln>
                <a:solidFill>
                  <a:srgbClr val="00B050"/>
                </a:solidFill>
              </a:ln>
              <a:effectLst>
                <a:glow rad="101600">
                  <a:srgbClr val="FFFF00">
                    <a:alpha val="60000"/>
                  </a:srgbClr>
                </a:glo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40946" y="365125"/>
            <a:ext cx="6551054" cy="3447021"/>
          </a:xfrm>
        </p:spPr>
        <p:txBody>
          <a:bodyPr>
            <a:prstTxWarp prst="textDoubleWave1">
              <a:avLst/>
            </a:prstTxWarp>
            <a:noAutofit/>
          </a:bodyPr>
          <a:lstStyle/>
          <a:p>
            <a:r>
              <a:rPr lang="ru-RU" sz="9600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FFFF00"/>
                </a:solidFill>
                <a:effectLst>
                  <a:glow rad="101600">
                    <a:srgbClr val="C00000">
                      <a:alpha val="60000"/>
                    </a:srgbClr>
                  </a:glow>
                </a:effectLst>
              </a:rPr>
              <a:t>Спасибо за внимание!</a:t>
            </a:r>
            <a:endParaRPr lang="ru-RU" sz="9600" dirty="0">
              <a:ln>
                <a:solidFill>
                  <a:schemeClr val="bg1">
                    <a:lumMod val="95000"/>
                  </a:schemeClr>
                </a:solidFill>
              </a:ln>
              <a:solidFill>
                <a:srgbClr val="FFFF00"/>
              </a:solidFill>
              <a:effectLst>
                <a:glow rad="101600">
                  <a:srgbClr val="C00000">
                    <a:alpha val="60000"/>
                  </a:srgb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152" y="-1"/>
            <a:ext cx="12282152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1647" y="489398"/>
            <a:ext cx="5380353" cy="5962918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Когда-то давно, когда не было маши, люди передвигались на лошадях. Для того чтобы не заблудиться, на дорогах устанавливали указатели, которые помогали людям ориентироваться, куда надо ехать.</a:t>
            </a:r>
            <a:endParaRPr lang="ru-RU" sz="36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009102" y="141666"/>
            <a:ext cx="4802545" cy="4861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5794" y="0"/>
            <a:ext cx="1215620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02310" y="365125"/>
            <a:ext cx="5751490" cy="6061433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Calibri Light" panose="020F0302020204030204" pitchFamily="34" charset="0"/>
              </a:rPr>
              <a:t>Росли города, многочисленным повозкам и лошадям становилось всё сложнее передвигаться по улицам, не мешая друг другу. Люди поняли, что важно не только ориентироваться на дороге, но и регулировать движение. Появились первые регулировщики.</a:t>
            </a:r>
            <a:endParaRPr lang="ru-RU" sz="3600" dirty="0">
              <a:latin typeface="Calibri Light" panose="020F030202020403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940" y="141667"/>
            <a:ext cx="5293218" cy="42371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4546"/>
            <a:ext cx="12192000" cy="701254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031" y="0"/>
            <a:ext cx="7353837" cy="422427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Шло время, движение транспорта становилось все более интенсивным, и регулировщики уже не справлялись с регулировкой движения с помощью жезлов. Тогда человек придумал семафор и светофор.</a:t>
            </a:r>
            <a:endParaRPr lang="ru-RU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1944711" y="2021983"/>
            <a:ext cx="3121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4901" y="579549"/>
            <a:ext cx="3906980" cy="601443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92501" y="103030"/>
            <a:ext cx="3691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+mj-lt"/>
              </a:rPr>
              <a:t>Первый светофор 1868 год. Лондон</a:t>
            </a:r>
            <a:endParaRPr lang="ru-RU" dirty="0">
              <a:latin typeface="+mj-lt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189" y="3348508"/>
            <a:ext cx="2228045" cy="324547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93649" y="5171803"/>
            <a:ext cx="3305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Первый светофор 1929, Москва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013692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Светофо́р</a:t>
            </a:r>
            <a:r>
              <a:rPr lang="ru-RU" dirty="0"/>
              <a:t> (от свет + греч. </a:t>
            </a:r>
            <a:r>
              <a:rPr lang="ru-RU" dirty="0" err="1"/>
              <a:t>φορός</a:t>
            </a:r>
            <a:r>
              <a:rPr lang="ru-RU" dirty="0"/>
              <a:t> «несущий») — оптическое устройство, подающее световые сигналы, регулирующие движение автомобильного, железнодорожного, водного и другого транспорта, а также пешеходов на пешеходных переходах.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2192000" cy="685799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2152" y="425003"/>
            <a:ext cx="6691648" cy="4790941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Красный цвет</a:t>
            </a:r>
            <a:r>
              <a:rPr lang="ru-RU" sz="4000" dirty="0" smtClean="0"/>
              <a:t> </a:t>
            </a:r>
            <a:r>
              <a:rPr lang="ru-RU" sz="2200" dirty="0" smtClean="0"/>
              <a:t>очень заметный. Поэтому много дорожных знаков обведены красной каемкой. С красным цветом связано представление об огне, опасности. Он призывает к осторожности. Вот </a:t>
            </a:r>
            <a:r>
              <a:rPr lang="ru-RU" sz="22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</a:rPr>
              <a:t>почему</a:t>
            </a:r>
            <a:r>
              <a:rPr lang="ru-RU" sz="2200" dirty="0" smtClean="0"/>
              <a:t> красному сигналу поручили останавливать транспорт и пешеходов.</a:t>
            </a:r>
            <a:br>
              <a:rPr lang="ru-RU" sz="2200" dirty="0" smtClean="0"/>
            </a:br>
            <a:br>
              <a:rPr lang="ru-RU" sz="2000" dirty="0" smtClean="0"/>
            </a:br>
            <a:br>
              <a:rPr lang="ru-RU" sz="2000" dirty="0" smtClean="0"/>
            </a:br>
            <a:r>
              <a:rPr lang="ru-RU" sz="4000" dirty="0" smtClean="0">
                <a:solidFill>
                  <a:srgbClr val="FFFF00"/>
                </a:solidFill>
              </a:rPr>
              <a:t>Жёлтый цвет</a:t>
            </a:r>
            <a:r>
              <a:rPr lang="ru-RU" sz="4000" dirty="0" smtClean="0"/>
              <a:t> </a:t>
            </a:r>
            <a:r>
              <a:rPr lang="ru-RU" sz="2700" dirty="0" smtClean="0"/>
              <a:t>напоминает солнышко. Оно предупреждает: «Внимание! Будь осторожен. Не торопись.</a:t>
            </a:r>
            <a:br>
              <a:rPr lang="ru-RU" sz="2000" dirty="0"/>
            </a:br>
            <a:br>
              <a:rPr lang="ru-RU" sz="2000" dirty="0" smtClean="0"/>
            </a:br>
            <a:br>
              <a:rPr lang="ru-RU" sz="2000" dirty="0"/>
            </a:br>
            <a:br>
              <a:rPr lang="ru-RU" sz="2000" dirty="0" smtClean="0"/>
            </a:br>
            <a:r>
              <a:rPr lang="ru-RU" sz="4000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Зеленый цвет- </a:t>
            </a:r>
            <a:r>
              <a:rPr lang="ru-RU" sz="2200" dirty="0" smtClean="0"/>
              <a:t>это безопасность. Зеленый цвет- это поля, луга, леса. То есть все то, что связано с покоем и отдыхом.   </a:t>
            </a:r>
            <a:endParaRPr lang="ru-RU" sz="2200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90522" y="-3"/>
            <a:ext cx="5189703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799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40180" y="1"/>
            <a:ext cx="7851820" cy="6857999"/>
          </a:xfrm>
        </p:spPr>
        <p:txBody>
          <a:bodyPr>
            <a:normAutofit/>
          </a:bodyPr>
          <a:lstStyle/>
          <a:p>
            <a:r>
              <a:rPr lang="ru-RU" dirty="0" smtClean="0"/>
              <a:t>Это встал для нас в дозор</a:t>
            </a:r>
            <a:br>
              <a:rPr lang="ru-RU" dirty="0" smtClean="0"/>
            </a:br>
            <a:r>
              <a:rPr lang="ru-RU" dirty="0" smtClean="0"/>
              <a:t>Пучеглазый …? Светофор!</a:t>
            </a:r>
            <a:br>
              <a:rPr lang="ru-RU" dirty="0" smtClean="0"/>
            </a:br>
            <a:r>
              <a:rPr lang="ru-RU" dirty="0" smtClean="0"/>
              <a:t>Желтым глазом он мигает.</a:t>
            </a:r>
            <a:br>
              <a:rPr lang="ru-RU" dirty="0" smtClean="0"/>
            </a:br>
            <a:r>
              <a:rPr lang="ru-RU" dirty="0" smtClean="0"/>
              <a:t>Строго нас предупреждает:</a:t>
            </a:r>
            <a:br>
              <a:rPr lang="ru-RU" dirty="0" smtClean="0"/>
            </a:br>
            <a:r>
              <a:rPr lang="ru-RU" dirty="0" smtClean="0"/>
              <a:t>Чтобы был счастливым путь.</a:t>
            </a:r>
            <a:br>
              <a:rPr lang="ru-RU" dirty="0" smtClean="0"/>
            </a:br>
            <a:r>
              <a:rPr lang="ru-RU" dirty="0" smtClean="0"/>
              <a:t>Повнимательнее будь!</a:t>
            </a:r>
            <a:br>
              <a:rPr lang="ru-RU" dirty="0" smtClean="0"/>
            </a:br>
            <a:r>
              <a:rPr lang="ru-RU" dirty="0" smtClean="0"/>
              <a:t>И не бегай, не играй,</a:t>
            </a:r>
            <a:br>
              <a:rPr lang="ru-RU" dirty="0" smtClean="0"/>
            </a:br>
            <a:r>
              <a:rPr lang="ru-RU" dirty="0" smtClean="0"/>
              <a:t>Где автобус и трамвай!</a:t>
            </a:r>
            <a:br>
              <a:rPr lang="ru-RU" dirty="0" smtClean="0"/>
            </a:br>
            <a:r>
              <a:rPr lang="ru-RU" dirty="0" smtClean="0"/>
              <a:t>Будь, малыш, всегда смышленый</a:t>
            </a:r>
            <a:br>
              <a:rPr lang="ru-RU" dirty="0" smtClean="0"/>
            </a:br>
            <a:r>
              <a:rPr lang="ru-RU" dirty="0" smtClean="0"/>
              <a:t>И шагай на свет …?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1"/>
            <a:ext cx="5911404" cy="68319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Церемония открытия </a:t>
            </a:r>
            <a:r>
              <a:rPr lang="ru-RU" dirty="0" smtClean="0"/>
              <a:t>первого </a:t>
            </a:r>
            <a:r>
              <a:rPr lang="ru-RU" dirty="0"/>
              <a:t>в </a:t>
            </a:r>
            <a:r>
              <a:rPr lang="ru-RU" dirty="0" smtClean="0"/>
              <a:t>России памятника светофору </a:t>
            </a:r>
            <a:r>
              <a:rPr lang="ru-RU" dirty="0"/>
              <a:t>состоялась 25 июня 2006 года. </a:t>
            </a:r>
            <a:r>
              <a:rPr lang="ru-RU" dirty="0" smtClean="0"/>
              <a:t>Также </a:t>
            </a:r>
            <a:r>
              <a:rPr lang="ru-RU" dirty="0"/>
              <a:t>памятники светофору есть в </a:t>
            </a:r>
            <a:r>
              <a:rPr lang="ru-RU" dirty="0" smtClean="0"/>
              <a:t>Лондоне, Берлине </a:t>
            </a:r>
            <a:r>
              <a:rPr lang="ru-RU" dirty="0"/>
              <a:t>и других городах мира.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419081" y="2202287"/>
            <a:ext cx="3415048" cy="46557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672328" y="2202286"/>
            <a:ext cx="3708044" cy="46557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19081" y="2202285"/>
            <a:ext cx="1481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Новосибирск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672328" y="2202285"/>
            <a:ext cx="942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Лондон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61433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ln>
                  <a:solidFill>
                    <a:schemeClr val="bg2">
                      <a:lumMod val="25000"/>
                    </a:schemeClr>
                  </a:solidFill>
                </a:ln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Светофор</a:t>
            </a:r>
            <a:br>
              <a:rPr lang="ru-RU" sz="2200" dirty="0">
                <a:ln>
                  <a:solidFill>
                    <a:schemeClr val="bg2">
                      <a:lumMod val="25000"/>
                    </a:schemeClr>
                  </a:solidFill>
                </a:ln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200" dirty="0">
                <a:ln>
                  <a:solidFill>
                    <a:schemeClr val="bg2">
                      <a:lumMod val="25000"/>
                    </a:schemeClr>
                  </a:solidFill>
                </a:ln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n>
                  <a:solidFill>
                    <a:schemeClr val="bg2">
                      <a:lumMod val="25000"/>
                    </a:schemeClr>
                  </a:solidFill>
                </a:ln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Помогает с давних пор</a:t>
            </a:r>
            <a:br>
              <a:rPr lang="ru-RU" sz="2200" dirty="0">
                <a:ln>
                  <a:solidFill>
                    <a:schemeClr val="bg2">
                      <a:lumMod val="25000"/>
                    </a:schemeClr>
                  </a:solidFill>
                </a:ln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n>
                  <a:solidFill>
                    <a:schemeClr val="bg2">
                      <a:lumMod val="25000"/>
                    </a:schemeClr>
                  </a:solidFill>
                </a:ln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Детям, друг наш - СВЕТОФОР.</a:t>
            </a:r>
            <a:br>
              <a:rPr lang="ru-RU" sz="2200" dirty="0">
                <a:ln>
                  <a:solidFill>
                    <a:schemeClr val="bg2">
                      <a:lumMod val="25000"/>
                    </a:schemeClr>
                  </a:solidFill>
                </a:ln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n>
                  <a:solidFill>
                    <a:schemeClr val="bg2">
                      <a:lumMod val="25000"/>
                    </a:schemeClr>
                  </a:solidFill>
                </a:ln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Объяснит без напряженья</a:t>
            </a:r>
            <a:br>
              <a:rPr lang="ru-RU" sz="2200" dirty="0">
                <a:ln>
                  <a:solidFill>
                    <a:schemeClr val="bg2">
                      <a:lumMod val="25000"/>
                    </a:schemeClr>
                  </a:solidFill>
                </a:ln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n>
                  <a:solidFill>
                    <a:schemeClr val="bg2">
                      <a:lumMod val="25000"/>
                    </a:schemeClr>
                  </a:solidFill>
                </a:ln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Детям правила движенья.</a:t>
            </a:r>
            <a:br>
              <a:rPr lang="ru-RU" sz="2200" dirty="0">
                <a:ln>
                  <a:solidFill>
                    <a:schemeClr val="bg2">
                      <a:lumMod val="25000"/>
                    </a:schemeClr>
                  </a:solidFill>
                </a:ln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200" dirty="0">
                <a:ln>
                  <a:solidFill>
                    <a:schemeClr val="bg2">
                      <a:lumMod val="25000"/>
                    </a:schemeClr>
                  </a:solidFill>
                </a:ln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n>
                  <a:solidFill>
                    <a:schemeClr val="bg2">
                      <a:lumMod val="25000"/>
                    </a:schemeClr>
                  </a:solidFill>
                </a:ln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Слушай и запоминай</a:t>
            </a:r>
            <a:br>
              <a:rPr lang="ru-RU" sz="2200" dirty="0">
                <a:ln>
                  <a:solidFill>
                    <a:schemeClr val="bg2">
                      <a:lumMod val="25000"/>
                    </a:schemeClr>
                  </a:solidFill>
                </a:ln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n>
                  <a:solidFill>
                    <a:schemeClr val="bg2">
                      <a:lumMod val="25000"/>
                    </a:schemeClr>
                  </a:solidFill>
                </a:ln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всегда их соблюдай.</a:t>
            </a:r>
            <a:br>
              <a:rPr lang="ru-RU" sz="2200" dirty="0">
                <a:ln>
                  <a:solidFill>
                    <a:schemeClr val="bg2">
                      <a:lumMod val="25000"/>
                    </a:schemeClr>
                  </a:solidFill>
                </a:ln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n>
                  <a:solidFill>
                    <a:schemeClr val="bg2">
                      <a:lumMod val="25000"/>
                    </a:schemeClr>
                  </a:solidFill>
                </a:ln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Загорелся </a:t>
            </a:r>
            <a:r>
              <a:rPr lang="ru-RU" sz="2200" dirty="0">
                <a:ln>
                  <a:solidFill>
                    <a:srgbClr val="FF0000"/>
                  </a:solidFill>
                </a:ln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КРАСНЫЙ</a:t>
            </a:r>
            <a:r>
              <a:rPr lang="ru-RU" sz="2200" dirty="0">
                <a:ln>
                  <a:solidFill>
                    <a:schemeClr val="bg2">
                      <a:lumMod val="25000"/>
                    </a:schemeClr>
                  </a:solidFill>
                </a:ln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свет,-</a:t>
            </a:r>
            <a:br>
              <a:rPr lang="ru-RU" sz="2200" dirty="0">
                <a:ln>
                  <a:solidFill>
                    <a:schemeClr val="bg2">
                      <a:lumMod val="25000"/>
                    </a:schemeClr>
                  </a:solidFill>
                </a:ln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n>
                  <a:solidFill>
                    <a:schemeClr val="bg2">
                      <a:lumMod val="25000"/>
                    </a:schemeClr>
                  </a:solidFill>
                </a:ln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Стой, малыш, прохода нет.</a:t>
            </a:r>
            <a:br>
              <a:rPr lang="ru-RU" sz="2200" dirty="0">
                <a:ln>
                  <a:solidFill>
                    <a:schemeClr val="bg2">
                      <a:lumMod val="25000"/>
                    </a:schemeClr>
                  </a:solidFill>
                </a:ln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200" dirty="0">
                <a:ln>
                  <a:solidFill>
                    <a:schemeClr val="bg2">
                      <a:lumMod val="25000"/>
                    </a:schemeClr>
                  </a:solidFill>
                </a:ln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n>
                  <a:solidFill>
                    <a:srgbClr val="FFFF00"/>
                  </a:solidFill>
                </a:ln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ЖЕЛТЫЙ</a:t>
            </a:r>
            <a:r>
              <a:rPr lang="ru-RU" sz="220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свет</a:t>
            </a:r>
            <a:r>
              <a:rPr lang="ru-RU" sz="2200" dirty="0">
                <a:ln>
                  <a:solidFill>
                    <a:schemeClr val="bg2">
                      <a:lumMod val="25000"/>
                    </a:schemeClr>
                  </a:solidFill>
                </a:ln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смотри, горит -</a:t>
            </a:r>
            <a:br>
              <a:rPr lang="ru-RU" sz="2200" dirty="0">
                <a:ln>
                  <a:solidFill>
                    <a:schemeClr val="bg2">
                      <a:lumMod val="25000"/>
                    </a:schemeClr>
                  </a:solidFill>
                </a:ln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Приготовься </a:t>
            </a:r>
            <a:r>
              <a:rPr lang="ru-RU" sz="2200" dirty="0">
                <a:ln>
                  <a:solidFill>
                    <a:schemeClr val="bg2">
                      <a:lumMod val="25000"/>
                    </a:schemeClr>
                  </a:solidFill>
                </a:ln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говорит.</a:t>
            </a:r>
            <a:br>
              <a:rPr lang="ru-RU" sz="2200" dirty="0">
                <a:ln>
                  <a:solidFill>
                    <a:schemeClr val="bg2">
                      <a:lumMod val="25000"/>
                    </a:schemeClr>
                  </a:solidFill>
                </a:ln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n>
                  <a:solidFill>
                    <a:schemeClr val="bg2">
                      <a:lumMod val="25000"/>
                    </a:schemeClr>
                  </a:solidFill>
                </a:ln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200" dirty="0" err="1">
                <a:ln>
                  <a:solidFill>
                    <a:schemeClr val="bg2">
                      <a:lumMod val="25000"/>
                    </a:schemeClr>
                  </a:solidFill>
                </a:ln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зажёгся</a:t>
            </a:r>
            <a:r>
              <a:rPr lang="ru-RU" sz="2200" dirty="0">
                <a:ln>
                  <a:solidFill>
                    <a:schemeClr val="bg2">
                      <a:lumMod val="25000"/>
                    </a:schemeClr>
                  </a:solidFill>
                </a:ln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свет </a:t>
            </a:r>
            <a:r>
              <a:rPr lang="ru-RU" sz="2200" dirty="0">
                <a:ln>
                  <a:solidFill>
                    <a:srgbClr val="00B050"/>
                  </a:solidFill>
                </a:ln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ЗЕЛЕНЫЙ</a:t>
            </a:r>
            <a:r>
              <a:rPr lang="ru-RU" sz="2200" dirty="0">
                <a:ln>
                  <a:solidFill>
                    <a:schemeClr val="bg2">
                      <a:lumMod val="25000"/>
                    </a:schemeClr>
                  </a:solidFill>
                </a:ln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br>
              <a:rPr lang="ru-RU" sz="2200" dirty="0">
                <a:ln>
                  <a:solidFill>
                    <a:schemeClr val="bg2">
                      <a:lumMod val="25000"/>
                    </a:schemeClr>
                  </a:solidFill>
                </a:ln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n>
                  <a:solidFill>
                    <a:schemeClr val="bg2">
                      <a:lumMod val="25000"/>
                    </a:schemeClr>
                  </a:solidFill>
                </a:ln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Проходи мой друг учёный.</a:t>
            </a:r>
            <a:br>
              <a:rPr lang="ru-RU" sz="2200" dirty="0">
                <a:ln>
                  <a:solidFill>
                    <a:schemeClr val="bg2">
                      <a:lumMod val="25000"/>
                    </a:schemeClr>
                  </a:solidFill>
                </a:ln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200" dirty="0">
                <a:ln>
                  <a:solidFill>
                    <a:schemeClr val="bg2">
                      <a:lumMod val="25000"/>
                    </a:schemeClr>
                  </a:solidFill>
                </a:ln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n>
                  <a:solidFill>
                    <a:schemeClr val="bg2">
                      <a:lumMod val="25000"/>
                    </a:schemeClr>
                  </a:solidFill>
                </a:ln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Помни правила движенья</a:t>
            </a:r>
            <a:br>
              <a:rPr lang="ru-RU" sz="2200" dirty="0">
                <a:ln>
                  <a:solidFill>
                    <a:schemeClr val="bg2">
                      <a:lumMod val="25000"/>
                    </a:schemeClr>
                  </a:solidFill>
                </a:ln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n>
                  <a:solidFill>
                    <a:schemeClr val="bg2">
                      <a:lumMod val="25000"/>
                    </a:schemeClr>
                  </a:solidFill>
                </a:ln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 таблицу умноженья!</a:t>
            </a:r>
            <a:endParaRPr lang="ru-RU" sz="2200" dirty="0">
              <a:ln>
                <a:solidFill>
                  <a:schemeClr val="bg2">
                    <a:lumMod val="25000"/>
                  </a:schemeClr>
                </a:solidFill>
              </a:ln>
              <a:effectLst>
                <a:glow rad="101600">
                  <a:schemeClr val="accent1">
                    <a:lumMod val="20000"/>
                    <a:lumOff val="80000"/>
                    <a:alpha val="6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2239</Words>
  <Application>WPS Presentation</Application>
  <PresentationFormat>Широкоэкранный</PresentationFormat>
  <Paragraphs>31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2" baseType="lpstr">
      <vt:lpstr>Arial</vt:lpstr>
      <vt:lpstr>SimSun</vt:lpstr>
      <vt:lpstr>Wingdings</vt:lpstr>
      <vt:lpstr>Calibri Light</vt:lpstr>
      <vt:lpstr>Batang</vt:lpstr>
      <vt:lpstr>Times New Roman</vt:lpstr>
      <vt:lpstr>Microsoft YaHei</vt:lpstr>
      <vt:lpstr/>
      <vt:lpstr>Arial Unicode MS</vt:lpstr>
      <vt:lpstr>Calibri</vt:lpstr>
      <vt:lpstr>Constantia</vt:lpstr>
      <vt:lpstr>Тема Office</vt:lpstr>
      <vt:lpstr>Путешествие в прошлое светофора</vt:lpstr>
      <vt:lpstr>Когда-то давно, когда не было маши, люди передвигались на лошадях. Для того чтобы не заблудиться, на дорогах устанавливали указатели, которые помогали людям ориентироваться, куда надо ехать.</vt:lpstr>
      <vt:lpstr>Росли города, многочисленным повозкам и лошадям становилось всё сложнее передвигаться по улицам, не мешая друг другу. Люди поняли, что важно не только ориентироваться на дороге, но и регулировать движение. Появились первые регулировщики.</vt:lpstr>
      <vt:lpstr>Шло время, движение транспорта становилось все более интенсивным, и регулировщики уже не справлялись с регулировкой движения с помощью жезлов. Тогда человек придумал семафор и светофор.</vt:lpstr>
      <vt:lpstr>Светофо́р (от свет + греч. φορός «несущий») — оптическое устройство, подающее световые сигналы, регулирующие движение автомобильного, железнодорожного, водного и другого транспорта, а также пешеходов на пешеходных переходах.</vt:lpstr>
      <vt:lpstr>Красный цвет очень заметный. Поэтому много дорожных знаков обведены красной каемкой. С красным цветом связано представление об огне, опасности. Он призывает к осторожности. Вот почему красному сигналу поручили останавливать транспорт и пешеходов.   Жёлтый цвет напоминает солнышко. Оно предупреждает: «Внимание! Будь осторожен. Не торопись.    Зеленый цвет- это безопасность. Зеленый цвет- это поля, луга, леса. То есть все то, что связано с покоем и отдыхом.   </vt:lpstr>
      <vt:lpstr>Это встал для нас в дозор Пучеглазый …? Светофор! Желтым глазом он мигает. Строго нас предупреждает: Чтобы был счастливым путь. Повнимательнее будь! И не бегай, не играй, Где автобус и трамвай! Будь, малыш, всегда смышленый И шагай на свет …?</vt:lpstr>
      <vt:lpstr>Церемония открытия первого в России памятника светофору состоялась 25 июня 2006 года. Также памятники светофору есть в Лондоне, Берлине и других городах мира.</vt:lpstr>
      <vt:lpstr>Светофор  Помогает с давних пор Детям, друг наш - СВЕТОФОР. Объяснит без напряженья Детям правила движенья.  Слушай и запоминай И всегда их соблюдай. Загорелся КРАСНЫЙ свет,- Стой, малыш, прохода нет.  ЖЕЛТЫЙ свет, смотри, горит - Приготовься говорит. А зажёгся свет ЗЕЛЕНЫЙ - Проходи мой друг учёный.  Помни правила движенья Как таблицу умноженья!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создания светофора</dc:title>
  <dc:creator>asus</dc:creator>
  <cp:lastModifiedBy>с</cp:lastModifiedBy>
  <cp:revision>18</cp:revision>
  <dcterms:created xsi:type="dcterms:W3CDTF">2019-03-30T15:59:00Z</dcterms:created>
  <dcterms:modified xsi:type="dcterms:W3CDTF">2020-04-04T19:51:20Z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1049-10.2.0.7646</vt:lpwstr>
  </property>
</Properties>
</file>