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1" r:id="rId2"/>
    <p:sldId id="367" r:id="rId3"/>
    <p:sldId id="366" r:id="rId4"/>
    <p:sldId id="297" r:id="rId5"/>
    <p:sldId id="298" r:id="rId6"/>
    <p:sldId id="299" r:id="rId7"/>
    <p:sldId id="300" r:id="rId8"/>
    <p:sldId id="334" r:id="rId9"/>
    <p:sldId id="384" r:id="rId10"/>
    <p:sldId id="335" r:id="rId11"/>
    <p:sldId id="344" r:id="rId12"/>
    <p:sldId id="337" r:id="rId13"/>
    <p:sldId id="378" r:id="rId14"/>
    <p:sldId id="341" r:id="rId15"/>
    <p:sldId id="293" r:id="rId16"/>
    <p:sldId id="291" r:id="rId17"/>
    <p:sldId id="296" r:id="rId18"/>
    <p:sldId id="370" r:id="rId19"/>
    <p:sldId id="292" r:id="rId20"/>
    <p:sldId id="294" r:id="rId21"/>
    <p:sldId id="310" r:id="rId22"/>
    <p:sldId id="317" r:id="rId23"/>
    <p:sldId id="374" r:id="rId24"/>
    <p:sldId id="311" r:id="rId25"/>
    <p:sldId id="312" r:id="rId26"/>
    <p:sldId id="295" r:id="rId27"/>
    <p:sldId id="313" r:id="rId28"/>
    <p:sldId id="314" r:id="rId29"/>
    <p:sldId id="316" r:id="rId30"/>
    <p:sldId id="315" r:id="rId31"/>
    <p:sldId id="320" r:id="rId32"/>
    <p:sldId id="375" r:id="rId33"/>
    <p:sldId id="343" r:id="rId34"/>
    <p:sldId id="322" r:id="rId35"/>
    <p:sldId id="346" r:id="rId36"/>
    <p:sldId id="345" r:id="rId37"/>
    <p:sldId id="342" r:id="rId38"/>
    <p:sldId id="379" r:id="rId39"/>
    <p:sldId id="256" r:id="rId40"/>
    <p:sldId id="257" r:id="rId41"/>
    <p:sldId id="261" r:id="rId42"/>
    <p:sldId id="260" r:id="rId43"/>
    <p:sldId id="280" r:id="rId44"/>
    <p:sldId id="283" r:id="rId45"/>
    <p:sldId id="369" r:id="rId46"/>
    <p:sldId id="282" r:id="rId47"/>
    <p:sldId id="279" r:id="rId48"/>
    <p:sldId id="376" r:id="rId49"/>
    <p:sldId id="324" r:id="rId50"/>
    <p:sldId id="325" r:id="rId51"/>
    <p:sldId id="286" r:id="rId52"/>
    <p:sldId id="290" r:id="rId53"/>
    <p:sldId id="340" r:id="rId54"/>
    <p:sldId id="288" r:id="rId55"/>
    <p:sldId id="289" r:id="rId56"/>
    <p:sldId id="302" r:id="rId57"/>
    <p:sldId id="303" r:id="rId58"/>
    <p:sldId id="304" r:id="rId59"/>
    <p:sldId id="305" r:id="rId60"/>
    <p:sldId id="306" r:id="rId61"/>
    <p:sldId id="372" r:id="rId62"/>
    <p:sldId id="307" r:id="rId63"/>
    <p:sldId id="373" r:id="rId64"/>
    <p:sldId id="309" r:id="rId65"/>
    <p:sldId id="263" r:id="rId66"/>
    <p:sldId id="368" r:id="rId67"/>
    <p:sldId id="270" r:id="rId68"/>
    <p:sldId id="265" r:id="rId69"/>
    <p:sldId id="271" r:id="rId70"/>
    <p:sldId id="264" r:id="rId71"/>
    <p:sldId id="330" r:id="rId72"/>
    <p:sldId id="328" r:id="rId73"/>
    <p:sldId id="331" r:id="rId74"/>
    <p:sldId id="377" r:id="rId75"/>
    <p:sldId id="333" r:id="rId76"/>
    <p:sldId id="327" r:id="rId77"/>
    <p:sldId id="329" r:id="rId78"/>
    <p:sldId id="385" r:id="rId79"/>
    <p:sldId id="386" r:id="rId80"/>
    <p:sldId id="323" r:id="rId81"/>
    <p:sldId id="380" r:id="rId82"/>
    <p:sldId id="349" r:id="rId83"/>
    <p:sldId id="351" r:id="rId84"/>
    <p:sldId id="352" r:id="rId85"/>
    <p:sldId id="353" r:id="rId86"/>
    <p:sldId id="355" r:id="rId87"/>
    <p:sldId id="356" r:id="rId88"/>
    <p:sldId id="358" r:id="rId89"/>
    <p:sldId id="359" r:id="rId90"/>
    <p:sldId id="361" r:id="rId91"/>
    <p:sldId id="364" r:id="rId92"/>
    <p:sldId id="365" r:id="rId93"/>
    <p:sldId id="362" r:id="rId94"/>
    <p:sldId id="363" r:id="rId95"/>
    <p:sldId id="387" r:id="rId9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22.04.2020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22.04.2020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22.04.2020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22.04.2020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22.04.2020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22.04.2020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22.04.2020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22.04.2020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22.04.2020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22.04.2020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22.04.2020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22.04.2020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4.jpeg"/></Relationships>
</file>

<file path=ppt/slides/_rels/slide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76523"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1000100" y="2143116"/>
            <a:ext cx="6601487" cy="255454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8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ЯДОВИТЫЕ </a:t>
            </a:r>
          </a:p>
          <a:p>
            <a:pPr algn="ctr"/>
            <a:r>
              <a:rPr lang="ru-RU" sz="8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РАСТЕНИЯ</a:t>
            </a:r>
            <a:endParaRPr lang="ru-RU" sz="8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0804091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362" name="Рисунок 3" descr="http://antonovsad.ru/uploads/articles/photos/5774a37fa27ca.jpg"/>
          <p:cNvPicPr>
            <a:picLocks noChangeAspect="1" noChangeArrowheads="1"/>
          </p:cNvPicPr>
          <p:nvPr/>
        </p:nvPicPr>
        <p:blipFill>
          <a:blip r:embed="rId3"/>
          <a:srcRect/>
          <a:stretch>
            <a:fillRect/>
          </a:stretch>
        </p:blipFill>
        <p:spPr bwMode="auto">
          <a:xfrm>
            <a:off x="500034" y="0"/>
            <a:ext cx="5214943" cy="3911208"/>
          </a:xfrm>
          <a:prstGeom prst="rect">
            <a:avLst/>
          </a:prstGeom>
          <a:noFill/>
          <a:ln w="9525">
            <a:noFill/>
            <a:miter lim="800000"/>
            <a:headEnd/>
            <a:tailEnd/>
          </a:ln>
        </p:spPr>
      </p:pic>
      <p:sp>
        <p:nvSpPr>
          <p:cNvPr id="15363" name="Rectangle 3"/>
          <p:cNvSpPr>
            <a:spLocks noChangeArrowheads="1"/>
          </p:cNvSpPr>
          <p:nvPr/>
        </p:nvSpPr>
        <p:spPr bwMode="auto">
          <a:xfrm>
            <a:off x="500034" y="3857628"/>
            <a:ext cx="8358246"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800000"/>
                </a:solidFill>
                <a:effectLst/>
                <a:latin typeface="Times New Roman" pitchFamily="18" charset="0"/>
                <a:ea typeface="Times New Roman" pitchFamily="18" charset="0"/>
                <a:cs typeface="Times New Roman" pitchFamily="18" charset="0"/>
              </a:rPr>
              <a:t>Вех ядовитый, не зря заслужил себе такое название, это одно из самых ядовитых растений в природе. Другое его название — цикута, известно многим. Именно цикуту использовали при отравлении осужденных в странах античного мира. Ядом цикуты был отравлен и знаменитый философ Сократ</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697" name="Rectangle 1"/>
          <p:cNvSpPr>
            <a:spLocks noChangeArrowheads="1"/>
          </p:cNvSpPr>
          <p:nvPr/>
        </p:nvSpPr>
        <p:spPr bwMode="auto">
          <a:xfrm>
            <a:off x="0" y="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rgbClr val="333333"/>
                </a:solidFill>
                <a:effectLst/>
                <a:latin typeface="Arial" pitchFamily="34" charset="0"/>
                <a:cs typeface="Arial" pitchFamily="34" charset="0"/>
              </a:rPr>
              <a:t> </a:t>
            </a:r>
            <a:r>
              <a:rPr kumimoji="0" lang="ru-RU" sz="900" b="1" i="0" u="none" strike="noStrike" cap="none" normalizeH="0" baseline="0" dirty="0" smtClean="0">
                <a:ln>
                  <a:noFill/>
                </a:ln>
                <a:solidFill>
                  <a:srgbClr val="333333"/>
                </a:solidFill>
                <a:effectLst/>
                <a:latin typeface="Arial" pitchFamily="34" charset="0"/>
                <a:cs typeface="Arial" pitchFamily="34" charset="0"/>
              </a:rPr>
              <a:t>Ядовито</a:t>
            </a:r>
            <a:r>
              <a:rPr kumimoji="0" lang="ru-RU" sz="900" b="0" i="0" u="none" strike="noStrike" cap="none" normalizeH="0" baseline="0" dirty="0" smtClean="0">
                <a:ln>
                  <a:noFill/>
                </a:ln>
                <a:solidFill>
                  <a:srgbClr val="333333"/>
                </a:solidFill>
                <a:effectLst/>
                <a:latin typeface="Arial" pitchFamily="34" charset="0"/>
                <a:cs typeface="Arial" pitchFamily="34" charset="0"/>
              </a:rPr>
              <a:t> всё растение, но особенно корневище.</a:t>
            </a:r>
            <a:r>
              <a:rPr kumimoji="0" lang="ru-RU" sz="900" b="0" i="0" u="none" strike="noStrike" cap="none" normalizeH="0" baseline="0" dirty="0" smtClean="0">
                <a:ln>
                  <a:noFill/>
                </a:ln>
                <a:solidFill>
                  <a:schemeClr val="tx1"/>
                </a:solidFill>
                <a:effectLst/>
                <a:latin typeface="Arial" pitchFamily="34"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Прямоугольник 5"/>
          <p:cNvSpPr/>
          <p:nvPr/>
        </p:nvSpPr>
        <p:spPr>
          <a:xfrm>
            <a:off x="5929322" y="1000108"/>
            <a:ext cx="2857520" cy="2677656"/>
          </a:xfrm>
          <a:prstGeom prst="rect">
            <a:avLst/>
          </a:prstGeom>
        </p:spPr>
        <p:txBody>
          <a:bodyPr wrap="square">
            <a:spAutoFit/>
          </a:bodyPr>
          <a:lstStyle/>
          <a:p>
            <a:pPr algn="ctr"/>
            <a:r>
              <a:rPr lang="ru-RU" sz="2800" b="1" dirty="0" smtClean="0">
                <a:solidFill>
                  <a:srgbClr val="990000"/>
                </a:solidFill>
                <a:latin typeface="Times New Roman" pitchFamily="18" charset="0"/>
                <a:cs typeface="Times New Roman" pitchFamily="18" charset="0"/>
              </a:rPr>
              <a:t>Ядовито всё растение, но особенно корневище, как в свежем, так и в сухом виде.</a:t>
            </a:r>
            <a:endParaRPr lang="ru-RU" sz="2800" b="1" dirty="0">
              <a:solidFill>
                <a:srgbClr val="990000"/>
              </a:solidFill>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09" name="Rectangle 1"/>
          <p:cNvSpPr>
            <a:spLocks noChangeArrowheads="1"/>
          </p:cNvSpPr>
          <p:nvPr/>
        </p:nvSpPr>
        <p:spPr bwMode="auto">
          <a:xfrm>
            <a:off x="285720" y="1500174"/>
            <a:ext cx="8572560" cy="3994588"/>
          </a:xfrm>
          <a:prstGeom prst="rect">
            <a:avLst/>
          </a:prstGeom>
          <a:solidFill>
            <a:schemeClr val="accent3"/>
          </a:solidFill>
          <a:ln w="9525">
            <a:noFill/>
            <a:miter lim="800000"/>
            <a:headEnd/>
            <a:tailEnd/>
          </a:ln>
          <a:effectLst/>
        </p:spPr>
        <p:txBody>
          <a:bodyPr vert="horz" wrap="square" lIns="91440" tIns="152352" rIns="91440" bIns="146004"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Отравление </a:t>
            </a:r>
            <a:r>
              <a:rPr kumimoji="0" lang="ru-RU" sz="2400" b="1"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вехом</a:t>
            </a:r>
            <a:endParaRPr kumimoji="0" lang="ru-RU"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Уже через несколько минут после приёма внутрь яд цикуты вызывает: горечь во рту, головную боль, тошноту, рвоту и колики в нижней части живота, за которыми могут последовать головокружение, шаткая походка, пена изо рта. Характерно чувство холода во всем теле, нарушение равновесия, замедляется сердечный ритм, Зрачки расширяются, обильное выделение густой слюны, припадки, подобные эпилептическим и судороги могут закончиться параличом и смертью.</a:t>
            </a:r>
            <a:endParaRPr kumimoji="0" lang="ru-RU" sz="2400" b="1" i="0" u="none" strike="noStrike" cap="none" normalizeH="0" baseline="0" dirty="0" smtClean="0">
              <a:ln>
                <a:noFill/>
              </a:ln>
              <a:solidFill>
                <a:schemeClr val="bg1"/>
              </a:solidFill>
              <a:effectLst/>
              <a:latin typeface="Times New Roman" pitchFamily="18" charset="0"/>
              <a:cs typeface="Times New Roman" pitchFamily="18" charset="0"/>
            </a:endParaRPr>
          </a:p>
        </p:txBody>
      </p:sp>
      <p:sp>
        <p:nvSpPr>
          <p:cNvPr id="4" name="Прямоугольник 3"/>
          <p:cNvSpPr/>
          <p:nvPr/>
        </p:nvSpPr>
        <p:spPr>
          <a:xfrm>
            <a:off x="2000232" y="285728"/>
            <a:ext cx="3827586" cy="923330"/>
          </a:xfrm>
          <a:prstGeom prst="rect">
            <a:avLst/>
          </a:prstGeom>
          <a:noFill/>
        </p:spPr>
        <p:txBody>
          <a:bodyPr wrap="none" lIns="91440" tIns="45720" rIns="91440" bIns="45720">
            <a:spAutoFit/>
          </a:bodyPr>
          <a:lstStyle/>
          <a:p>
            <a:pPr algn="ctr"/>
            <a:r>
              <a:rPr lang="ru-RU"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Ядовитость</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5074" y="214290"/>
            <a:ext cx="2047846" cy="103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Прямоугольник 3"/>
          <p:cNvSpPr/>
          <p:nvPr/>
        </p:nvSpPr>
        <p:spPr>
          <a:xfrm>
            <a:off x="1571604" y="285728"/>
            <a:ext cx="5826852"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БОРЩЕВИК </a:t>
            </a:r>
          </a:p>
          <a:p>
            <a:pPr algn="ct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СОСНОВСКОГО</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5122" name="Picture 2" descr="C:\Users\вася\Desktop\борщевик_1.jpg"/>
          <p:cNvPicPr>
            <a:picLocks noChangeAspect="1" noChangeArrowheads="1"/>
          </p:cNvPicPr>
          <p:nvPr/>
        </p:nvPicPr>
        <p:blipFill>
          <a:blip r:embed="rId3"/>
          <a:srcRect/>
          <a:stretch>
            <a:fillRect/>
          </a:stretch>
        </p:blipFill>
        <p:spPr bwMode="auto">
          <a:xfrm>
            <a:off x="1071538" y="2103276"/>
            <a:ext cx="7160056" cy="4754724"/>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Прямоугольник 1"/>
          <p:cNvSpPr/>
          <p:nvPr/>
        </p:nvSpPr>
        <p:spPr>
          <a:xfrm>
            <a:off x="571472" y="4643446"/>
            <a:ext cx="8358246" cy="1938992"/>
          </a:xfrm>
          <a:prstGeom prst="rect">
            <a:avLst/>
          </a:prstGeom>
        </p:spPr>
        <p:txBody>
          <a:bodyPr wrap="square">
            <a:spAutoFit/>
          </a:bodyPr>
          <a:lstStyle/>
          <a:p>
            <a:pPr algn="just"/>
            <a:r>
              <a:rPr lang="ru-RU" sz="2400" b="1" dirty="0" smtClean="0">
                <a:solidFill>
                  <a:srgbClr val="800000"/>
                </a:solidFill>
                <a:latin typeface="Times New Roman" pitchFamily="18" charset="0"/>
                <a:cs typeface="Times New Roman" pitchFamily="18" charset="0"/>
              </a:rPr>
              <a:t>Двулетнее травянистое растение борщевик из семейства зонтичных известно всем. Оно растет на лугах, опушках, вдоль дорог. В высоту борщевик достигает 2,5 м, имеет полый стебель, большие листья и белые цветки, собранные в зонтики. </a:t>
            </a:r>
            <a:endParaRPr lang="ru-RU" sz="2400" b="1" dirty="0">
              <a:solidFill>
                <a:srgbClr val="800000"/>
              </a:solidFill>
              <a:latin typeface="Times New Roman" pitchFamily="18" charset="0"/>
              <a:cs typeface="Times New Roman" pitchFamily="18" charset="0"/>
            </a:endParaRPr>
          </a:p>
        </p:txBody>
      </p:sp>
      <p:sp>
        <p:nvSpPr>
          <p:cNvPr id="4" name="Прямоугольник 3"/>
          <p:cNvSpPr/>
          <p:nvPr/>
        </p:nvSpPr>
        <p:spPr>
          <a:xfrm>
            <a:off x="1285852" y="214290"/>
            <a:ext cx="6793526" cy="923330"/>
          </a:xfrm>
          <a:prstGeom prst="rect">
            <a:avLst/>
          </a:prstGeom>
          <a:noFill/>
        </p:spPr>
        <p:txBody>
          <a:bodyPr wrap="none" lIns="91440" tIns="45720" rIns="91440" bIns="45720">
            <a:spAutoFit/>
          </a:bodyPr>
          <a:lstStyle/>
          <a:p>
            <a:pPr algn="ct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МЕСТООБИТАНИЕ</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147" name="Picture 3" descr="C:\Users\вася\Desktop\1440438017_borschevik-rassechennyy-e1364059899639.jpg"/>
          <p:cNvPicPr>
            <a:picLocks noChangeAspect="1" noChangeArrowheads="1"/>
          </p:cNvPicPr>
          <p:nvPr/>
        </p:nvPicPr>
        <p:blipFill>
          <a:blip r:embed="rId3"/>
          <a:srcRect/>
          <a:stretch>
            <a:fillRect/>
          </a:stretch>
        </p:blipFill>
        <p:spPr bwMode="auto">
          <a:xfrm>
            <a:off x="2832485" y="1214422"/>
            <a:ext cx="2668209" cy="3396898"/>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2161" name="Rectangle 1"/>
          <p:cNvSpPr>
            <a:spLocks noChangeArrowheads="1"/>
          </p:cNvSpPr>
          <p:nvPr/>
        </p:nvSpPr>
        <p:spPr bwMode="auto">
          <a:xfrm>
            <a:off x="642910" y="4357694"/>
            <a:ext cx="8072494"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800000"/>
                </a:solidFill>
                <a:effectLst/>
                <a:latin typeface="Times New Roman" pitchFamily="18" charset="0"/>
                <a:ea typeface="Times New Roman" pitchFamily="18" charset="0"/>
                <a:cs typeface="Times New Roman" pitchFamily="18" charset="0"/>
              </a:rPr>
              <a:t>Даже срубленное, увядшее растение способно навредить.</a:t>
            </a:r>
            <a:r>
              <a:rPr kumimoji="0" lang="ru-RU" sz="2400" b="1" i="0" u="none" strike="noStrike" cap="none" normalizeH="0" dirty="0" smtClean="0">
                <a:ln>
                  <a:noFill/>
                </a:ln>
                <a:solidFill>
                  <a:srgbClr val="800000"/>
                </a:solidFill>
                <a:effectLst/>
                <a:latin typeface="Times New Roman" pitchFamily="18" charset="0"/>
                <a:ea typeface="Times New Roman" pitchFamily="18" charset="0"/>
                <a:cs typeface="Times New Roman" pitchFamily="18" charset="0"/>
              </a:rPr>
              <a:t> </a:t>
            </a:r>
            <a:r>
              <a:rPr kumimoji="0" lang="ru-RU" sz="2400" b="1" i="0" u="none" strike="noStrike" cap="none" normalizeH="0" baseline="0" dirty="0" smtClean="0">
                <a:ln>
                  <a:noFill/>
                </a:ln>
                <a:solidFill>
                  <a:srgbClr val="800000"/>
                </a:solidFill>
                <a:effectLst/>
                <a:latin typeface="Times New Roman" pitchFamily="18" charset="0"/>
                <a:ea typeface="Times New Roman" pitchFamily="18" charset="0"/>
                <a:cs typeface="Times New Roman" pitchFamily="18" charset="0"/>
              </a:rPr>
              <a:t>Все части этого ядовитого растения содержат эфирные масла и другие активные вещества. Капля сока борщевика при попадании на кожу или слизистую может вызвать сильнейшие ожоги, сопровождающиеся болью, покраснением, волдырями, эрозией. </a:t>
            </a:r>
            <a:endParaRPr kumimoji="0" lang="ru-RU" sz="2400" b="1" i="0" u="none" strike="noStrike" cap="none" normalizeH="0" baseline="0" dirty="0" smtClean="0">
              <a:ln>
                <a:noFill/>
              </a:ln>
              <a:solidFill>
                <a:srgbClr val="800000"/>
              </a:solidFill>
              <a:effectLst/>
              <a:latin typeface="Times New Roman" pitchFamily="18" charset="0"/>
              <a:cs typeface="Times New Roman" pitchFamily="18" charset="0"/>
            </a:endParaRPr>
          </a:p>
        </p:txBody>
      </p:sp>
      <p:sp>
        <p:nvSpPr>
          <p:cNvPr id="4" name="Прямоугольник 3"/>
          <p:cNvSpPr/>
          <p:nvPr/>
        </p:nvSpPr>
        <p:spPr>
          <a:xfrm>
            <a:off x="2143108" y="285728"/>
            <a:ext cx="3827586" cy="923330"/>
          </a:xfrm>
          <a:prstGeom prst="rect">
            <a:avLst/>
          </a:prstGeom>
          <a:noFill/>
        </p:spPr>
        <p:txBody>
          <a:bodyPr wrap="none" lIns="91440" tIns="45720" rIns="91440" bIns="45720">
            <a:spAutoFit/>
          </a:bodyPr>
          <a:lstStyle/>
          <a:p>
            <a:pPr algn="ctr"/>
            <a:r>
              <a:rPr lang="ru-RU"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Ядовитость</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pic>
        <p:nvPicPr>
          <p:cNvPr id="7171" name="Picture 3" descr="C:\Users\вася\Desktop\borzhevik2.JPG"/>
          <p:cNvPicPr>
            <a:picLocks noChangeAspect="1" noChangeArrowheads="1"/>
          </p:cNvPicPr>
          <p:nvPr/>
        </p:nvPicPr>
        <p:blipFill>
          <a:blip r:embed="rId3" cstate="print"/>
          <a:srcRect/>
          <a:stretch>
            <a:fillRect/>
          </a:stretch>
        </p:blipFill>
        <p:spPr bwMode="auto">
          <a:xfrm>
            <a:off x="1785918" y="1214422"/>
            <a:ext cx="4286226" cy="3214670"/>
          </a:xfrm>
          <a:prstGeom prst="rect">
            <a:avLst/>
          </a:prstGeom>
          <a:noFill/>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5074" y="214290"/>
            <a:ext cx="2047846" cy="103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42" name="Picture 2" descr="C:\Users\вася\Desktop\3520.jpg"/>
          <p:cNvPicPr>
            <a:picLocks noChangeAspect="1" noChangeArrowheads="1"/>
          </p:cNvPicPr>
          <p:nvPr/>
        </p:nvPicPr>
        <p:blipFill>
          <a:blip r:embed="rId3"/>
          <a:srcRect/>
          <a:stretch>
            <a:fillRect/>
          </a:stretch>
        </p:blipFill>
        <p:spPr bwMode="auto">
          <a:xfrm>
            <a:off x="785786" y="1143000"/>
            <a:ext cx="7620000" cy="5715000"/>
          </a:xfrm>
          <a:prstGeom prst="rect">
            <a:avLst/>
          </a:prstGeom>
          <a:noFill/>
        </p:spPr>
      </p:pic>
      <p:sp>
        <p:nvSpPr>
          <p:cNvPr id="6" name="Прямоугольник 5"/>
          <p:cNvSpPr/>
          <p:nvPr/>
        </p:nvSpPr>
        <p:spPr>
          <a:xfrm>
            <a:off x="2571736" y="214290"/>
            <a:ext cx="328525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АКОНИТ</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1959134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Рисунок 2"/>
          <p:cNvPicPr>
            <a:picLocks noChangeAspect="1"/>
          </p:cNvPicPr>
          <p:nvPr/>
        </p:nvPicPr>
        <p:blipFill>
          <a:blip r:embed="rId3"/>
          <a:stretch>
            <a:fillRect/>
          </a:stretch>
        </p:blipFill>
        <p:spPr>
          <a:xfrm>
            <a:off x="500034" y="1000108"/>
            <a:ext cx="4940036" cy="5548963"/>
          </a:xfrm>
          <a:prstGeom prst="rect">
            <a:avLst/>
          </a:prstGeom>
        </p:spPr>
      </p:pic>
      <p:sp>
        <p:nvSpPr>
          <p:cNvPr id="4" name="Прямоугольник 3"/>
          <p:cNvSpPr/>
          <p:nvPr/>
        </p:nvSpPr>
        <p:spPr>
          <a:xfrm>
            <a:off x="5643570" y="1571612"/>
            <a:ext cx="3286148" cy="4401205"/>
          </a:xfrm>
          <a:prstGeom prst="rect">
            <a:avLst/>
          </a:prstGeom>
        </p:spPr>
        <p:txBody>
          <a:bodyPr wrap="square">
            <a:spAutoFit/>
          </a:bodyPr>
          <a:lstStyle/>
          <a:p>
            <a:r>
              <a:rPr lang="ru-RU" sz="2800" b="1" dirty="0" smtClean="0">
                <a:solidFill>
                  <a:srgbClr val="800000"/>
                </a:solidFill>
                <a:latin typeface="Times New Roman" pitchFamily="18" charset="0"/>
                <a:cs typeface="Times New Roman" pitchFamily="18" charset="0"/>
              </a:rPr>
              <a:t>В народе растение известно издавна, оно имеет такие названия: черный корень, борец-корень, волчье зелье, царь-трава, железный шлем и другие.</a:t>
            </a:r>
            <a:br>
              <a:rPr lang="ru-RU" sz="2800" b="1" dirty="0" smtClean="0">
                <a:solidFill>
                  <a:srgbClr val="800000"/>
                </a:solidFill>
                <a:latin typeface="Times New Roman" pitchFamily="18" charset="0"/>
                <a:cs typeface="Times New Roman" pitchFamily="18" charset="0"/>
              </a:rPr>
            </a:br>
            <a:endParaRPr lang="ru-RU" sz="2800" b="1" dirty="0">
              <a:solidFill>
                <a:srgbClr val="8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959134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194" name="Picture 2" descr="C:\Users\вася\Desktop\akonit.jpg"/>
          <p:cNvPicPr>
            <a:picLocks noChangeAspect="1" noChangeArrowheads="1"/>
          </p:cNvPicPr>
          <p:nvPr/>
        </p:nvPicPr>
        <p:blipFill>
          <a:blip r:embed="rId3" cstate="print"/>
          <a:srcRect/>
          <a:stretch>
            <a:fillRect/>
          </a:stretch>
        </p:blipFill>
        <p:spPr bwMode="auto">
          <a:xfrm>
            <a:off x="2285984" y="3154426"/>
            <a:ext cx="4825652" cy="3468792"/>
          </a:xfrm>
          <a:prstGeom prst="rect">
            <a:avLst/>
          </a:prstGeom>
          <a:noFill/>
        </p:spPr>
      </p:pic>
      <p:sp>
        <p:nvSpPr>
          <p:cNvPr id="5" name="Прямоугольник 4"/>
          <p:cNvSpPr/>
          <p:nvPr/>
        </p:nvSpPr>
        <p:spPr>
          <a:xfrm>
            <a:off x="2071670" y="285728"/>
            <a:ext cx="5022850" cy="923330"/>
          </a:xfrm>
          <a:prstGeom prst="rect">
            <a:avLst/>
          </a:prstGeom>
          <a:noFill/>
        </p:spPr>
        <p:txBody>
          <a:bodyPr wrap="none" lIns="91440" tIns="45720" rIns="91440" bIns="45720">
            <a:spAutoFit/>
          </a:bodyPr>
          <a:lstStyle/>
          <a:p>
            <a:pPr algn="ct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Местообитание</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7" name="TextBox 6"/>
          <p:cNvSpPr txBox="1"/>
          <p:nvPr/>
        </p:nvSpPr>
        <p:spPr>
          <a:xfrm>
            <a:off x="285720" y="1357298"/>
            <a:ext cx="8429684" cy="2000548"/>
          </a:xfrm>
          <a:prstGeom prst="rect">
            <a:avLst/>
          </a:prstGeom>
          <a:noFill/>
        </p:spPr>
        <p:txBody>
          <a:bodyPr wrap="square" rtlCol="0">
            <a:spAutoFit/>
          </a:bodyPr>
          <a:lstStyle/>
          <a:p>
            <a:pPr algn="just"/>
            <a:r>
              <a:rPr lang="ru-RU" sz="2400" b="1" dirty="0" smtClean="0">
                <a:solidFill>
                  <a:srgbClr val="800000"/>
                </a:solidFill>
                <a:latin typeface="Times New Roman" pitchFamily="18" charset="0"/>
                <a:cs typeface="Times New Roman" pitchFamily="18" charset="0"/>
              </a:rPr>
              <a:t>Растут среди луговых трав, в лесах и перелесках, на опушках, в соседстве с папоротниками, в оврагах, как правило в окружении злаковых трав: овсяницы луговой,  костра безостого, полевицы, тимофеевки. Распространен повсеместно</a:t>
            </a:r>
            <a:r>
              <a:rPr lang="ru-RU" sz="2800" b="1" dirty="0" smtClean="0">
                <a:solidFill>
                  <a:srgbClr val="800000"/>
                </a:solidFill>
                <a:latin typeface="Times New Roman" pitchFamily="18" charset="0"/>
                <a:cs typeface="Times New Roman" pitchFamily="18" charset="0"/>
              </a:rPr>
              <a:t>.</a:t>
            </a:r>
            <a:endParaRPr lang="ru-RU" sz="2800" b="1" dirty="0">
              <a:solidFill>
                <a:srgbClr val="8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959134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146" name="Picture 2" descr="C:\Users\вася\Desktop\Aconitum-01-640x424.jpg"/>
          <p:cNvPicPr>
            <a:picLocks noChangeAspect="1" noChangeArrowheads="1"/>
          </p:cNvPicPr>
          <p:nvPr/>
        </p:nvPicPr>
        <p:blipFill>
          <a:blip r:embed="rId3"/>
          <a:srcRect/>
          <a:stretch>
            <a:fillRect/>
          </a:stretch>
        </p:blipFill>
        <p:spPr bwMode="auto">
          <a:xfrm>
            <a:off x="1214414" y="1236746"/>
            <a:ext cx="6786610" cy="4496129"/>
          </a:xfrm>
          <a:prstGeom prst="rect">
            <a:avLst/>
          </a:prstGeom>
          <a:noFill/>
        </p:spPr>
      </p:pic>
      <p:sp>
        <p:nvSpPr>
          <p:cNvPr id="4" name="Прямоугольник 3"/>
          <p:cNvSpPr/>
          <p:nvPr/>
        </p:nvSpPr>
        <p:spPr>
          <a:xfrm>
            <a:off x="1285852" y="5903893"/>
            <a:ext cx="7000924" cy="954107"/>
          </a:xfrm>
          <a:prstGeom prst="rect">
            <a:avLst/>
          </a:prstGeom>
        </p:spPr>
        <p:txBody>
          <a:bodyPr wrap="square">
            <a:spAutoFit/>
          </a:bodyPr>
          <a:lstStyle/>
          <a:p>
            <a:r>
              <a:rPr lang="ru-RU" sz="2800" b="1" i="1" dirty="0" smtClean="0">
                <a:solidFill>
                  <a:srgbClr val="800000"/>
                </a:solidFill>
                <a:latin typeface="Times New Roman" pitchFamily="18" charset="0"/>
                <a:cs typeface="Times New Roman" pitchFamily="18" charset="0"/>
              </a:rPr>
              <a:t>Внимание!</a:t>
            </a:r>
            <a:r>
              <a:rPr lang="ru-RU" sz="2800" i="1" dirty="0" smtClean="0">
                <a:solidFill>
                  <a:srgbClr val="800000"/>
                </a:solidFill>
                <a:latin typeface="Times New Roman" pitchFamily="18" charset="0"/>
                <a:cs typeface="Times New Roman" pitchFamily="18" charset="0"/>
              </a:rPr>
              <a:t> Все растение — от корней до пыльцы — чрезвычайно ядовито.</a:t>
            </a:r>
            <a:endParaRPr lang="ru-RU" sz="2800" dirty="0">
              <a:solidFill>
                <a:srgbClr val="800000"/>
              </a:solidFill>
              <a:latin typeface="Times New Roman" pitchFamily="18" charset="0"/>
              <a:cs typeface="Times New Roman" pitchFamily="18" charset="0"/>
            </a:endParaRPr>
          </a:p>
        </p:txBody>
      </p:sp>
      <p:sp>
        <p:nvSpPr>
          <p:cNvPr id="6" name="Прямоугольник 5"/>
          <p:cNvSpPr/>
          <p:nvPr/>
        </p:nvSpPr>
        <p:spPr>
          <a:xfrm>
            <a:off x="2071670" y="0"/>
            <a:ext cx="3827586" cy="923330"/>
          </a:xfrm>
          <a:prstGeom prst="rect">
            <a:avLst/>
          </a:prstGeom>
          <a:noFill/>
        </p:spPr>
        <p:txBody>
          <a:bodyPr wrap="none" lIns="91440" tIns="45720" rIns="91440" bIns="45720">
            <a:spAutoFit/>
          </a:bodyPr>
          <a:lstStyle/>
          <a:p>
            <a:pPr algn="ct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Ядовитость</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7950" y="0"/>
            <a:ext cx="2047846" cy="103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59134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Прямоугольник 4"/>
          <p:cNvSpPr/>
          <p:nvPr/>
        </p:nvSpPr>
        <p:spPr>
          <a:xfrm>
            <a:off x="500034" y="285728"/>
            <a:ext cx="8143932" cy="3477875"/>
          </a:xfrm>
          <a:prstGeom prst="rect">
            <a:avLst/>
          </a:prstGeom>
        </p:spPr>
        <p:txBody>
          <a:bodyPr wrap="square">
            <a:spAutoFit/>
          </a:bodyPr>
          <a:lstStyle/>
          <a:p>
            <a:pPr algn="just"/>
            <a:r>
              <a:rPr lang="ru-RU" sz="2200" b="1" dirty="0" smtClean="0">
                <a:solidFill>
                  <a:srgbClr val="800000"/>
                </a:solidFill>
                <a:latin typeface="Times New Roman" pitchFamily="18" charset="0"/>
                <a:cs typeface="Times New Roman" pitchFamily="18" charset="0"/>
              </a:rPr>
              <a:t>По древнегреческому мифу аконит вырос из ядовитой слюны объятого ужасом адского пса Цербера, которого Геракл привел из подземного царства на землю (одиннадцатый подвиг Геракла). Названием «борец» растение обязано скандинавской мифологии: борец вырос на месте гибели бога Тора, победившего ядовитого змея и погибшего от его укусов. Ядовитые свойства аконита были известны уже в глубокой древности: греки и китайцы делали из него яд для стрел, в Непале им отравляли приманку для крупных хищников и питьевую воду при нападении врага.</a:t>
            </a:r>
            <a:endParaRPr lang="ru-RU" sz="2200" b="1" dirty="0">
              <a:solidFill>
                <a:srgbClr val="800000"/>
              </a:solidFill>
              <a:latin typeface="Times New Roman" pitchFamily="18" charset="0"/>
              <a:cs typeface="Times New Roman" pitchFamily="18" charset="0"/>
            </a:endParaRPr>
          </a:p>
        </p:txBody>
      </p:sp>
      <p:pic>
        <p:nvPicPr>
          <p:cNvPr id="11266" name="Picture 2" descr="C:\Users\вася\Desktop\ca33ef22c07c1842bec2cf4c4e4e375b.jpg"/>
          <p:cNvPicPr>
            <a:picLocks noChangeAspect="1" noChangeArrowheads="1"/>
          </p:cNvPicPr>
          <p:nvPr/>
        </p:nvPicPr>
        <p:blipFill>
          <a:blip r:embed="rId3"/>
          <a:srcRect/>
          <a:stretch>
            <a:fillRect/>
          </a:stretch>
        </p:blipFill>
        <p:spPr bwMode="auto">
          <a:xfrm>
            <a:off x="3214678" y="3786190"/>
            <a:ext cx="2891115" cy="3071810"/>
          </a:xfrm>
          <a:prstGeom prst="rect">
            <a:avLst/>
          </a:prstGeom>
          <a:noFill/>
        </p:spPr>
      </p:pic>
    </p:spTree>
    <p:extLst>
      <p:ext uri="{BB962C8B-B14F-4D97-AF65-F5344CB8AC3E}">
        <p14:creationId xmlns:p14="http://schemas.microsoft.com/office/powerpoint/2010/main" val="31959134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76523"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C:\Users\вася\Desktop\9.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0804091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Прямоугольник 4"/>
          <p:cNvSpPr/>
          <p:nvPr/>
        </p:nvSpPr>
        <p:spPr>
          <a:xfrm>
            <a:off x="285720" y="357166"/>
            <a:ext cx="8572560" cy="3046988"/>
          </a:xfrm>
          <a:prstGeom prst="rect">
            <a:avLst/>
          </a:prstGeom>
        </p:spPr>
        <p:txBody>
          <a:bodyPr wrap="square">
            <a:spAutoFit/>
          </a:bodyPr>
          <a:lstStyle/>
          <a:p>
            <a:pPr algn="just"/>
            <a:r>
              <a:rPr lang="ru-RU" sz="2400" b="1" dirty="0" smtClean="0">
                <a:solidFill>
                  <a:srgbClr val="800000"/>
                </a:solidFill>
                <a:latin typeface="Times New Roman" pitchFamily="18" charset="0"/>
                <a:cs typeface="Times New Roman" pitchFamily="18" charset="0"/>
              </a:rPr>
              <a:t>Плутарх пишет, что отравленные аконитом воины Марка Антония теряли память, и их рвало желчью. По преданию, именно от аконита умер знаменитый хан Тимур — ядовитым соком была пропитана его тюбетейка. Токсичность растения вызвана содержанием в нем алкалоидов (в первую очередь, аконитина), воздействующих на центральную нервную систему и вызывающих судороги и паралич дыхательного центра.</a:t>
            </a:r>
            <a:endParaRPr lang="ru-RU" sz="2400" b="1" dirty="0">
              <a:solidFill>
                <a:srgbClr val="800000"/>
              </a:solidFill>
              <a:latin typeface="Times New Roman" pitchFamily="18" charset="0"/>
              <a:cs typeface="Times New Roman" pitchFamily="18" charset="0"/>
            </a:endParaRPr>
          </a:p>
        </p:txBody>
      </p:sp>
      <p:pic>
        <p:nvPicPr>
          <p:cNvPr id="9218" name="Picture 2" descr="C:\Users\вася\Desktop\tumblr_m4ea46cAQf1rw11c6o1_1280.jpg"/>
          <p:cNvPicPr>
            <a:picLocks noChangeAspect="1" noChangeArrowheads="1"/>
          </p:cNvPicPr>
          <p:nvPr/>
        </p:nvPicPr>
        <p:blipFill>
          <a:blip r:embed="rId3" cstate="print"/>
          <a:srcRect/>
          <a:stretch>
            <a:fillRect/>
          </a:stretch>
        </p:blipFill>
        <p:spPr bwMode="auto">
          <a:xfrm>
            <a:off x="2143108" y="3393186"/>
            <a:ext cx="4362224" cy="3268783"/>
          </a:xfrm>
          <a:prstGeom prst="rect">
            <a:avLst/>
          </a:prstGeom>
          <a:noFill/>
        </p:spPr>
      </p:pic>
    </p:spTree>
    <p:extLst>
      <p:ext uri="{BB962C8B-B14F-4D97-AF65-F5344CB8AC3E}">
        <p14:creationId xmlns:p14="http://schemas.microsoft.com/office/powerpoint/2010/main" val="31959134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6858000"/>
          </a:xfrm>
          <a:prstGeom prst="rect">
            <a:avLst/>
          </a:prstGeom>
        </p:spPr>
      </p:pic>
      <p:sp>
        <p:nvSpPr>
          <p:cNvPr id="6" name="Прямоугольник 5"/>
          <p:cNvSpPr/>
          <p:nvPr/>
        </p:nvSpPr>
        <p:spPr>
          <a:xfrm>
            <a:off x="3265104" y="428604"/>
            <a:ext cx="331860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ДУРМАН</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18434" name="Picture 2" descr="C:\Users\вася\Desktop\26441.jpg"/>
          <p:cNvPicPr>
            <a:picLocks noChangeAspect="1" noChangeArrowheads="1"/>
          </p:cNvPicPr>
          <p:nvPr/>
        </p:nvPicPr>
        <p:blipFill>
          <a:blip r:embed="rId3"/>
          <a:srcRect/>
          <a:stretch>
            <a:fillRect/>
          </a:stretch>
        </p:blipFill>
        <p:spPr bwMode="auto">
          <a:xfrm>
            <a:off x="1857355" y="1428736"/>
            <a:ext cx="4750606" cy="5429264"/>
          </a:xfrm>
          <a:prstGeom prst="rect">
            <a:avLst/>
          </a:prstGeom>
          <a:noFill/>
        </p:spPr>
      </p:pic>
    </p:spTree>
    <p:extLst>
      <p:ext uri="{BB962C8B-B14F-4D97-AF65-F5344CB8AC3E}">
        <p14:creationId xmlns:p14="http://schemas.microsoft.com/office/powerpoint/2010/main" val="26785315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Прямоугольник 2"/>
          <p:cNvSpPr/>
          <p:nvPr/>
        </p:nvSpPr>
        <p:spPr>
          <a:xfrm>
            <a:off x="357158" y="285728"/>
            <a:ext cx="8143932" cy="2677656"/>
          </a:xfrm>
          <a:prstGeom prst="rect">
            <a:avLst/>
          </a:prstGeom>
        </p:spPr>
        <p:txBody>
          <a:bodyPr wrap="square">
            <a:spAutoFit/>
          </a:bodyPr>
          <a:lstStyle/>
          <a:p>
            <a:pPr algn="just"/>
            <a:r>
              <a:rPr lang="ru-RU" sz="2800" b="1" dirty="0" smtClean="0">
                <a:solidFill>
                  <a:srgbClr val="800000"/>
                </a:solidFill>
                <a:latin typeface="Times New Roman" pitchFamily="18" charset="0"/>
                <a:cs typeface="Times New Roman" pitchFamily="18" charset="0"/>
              </a:rPr>
              <a:t>Название происходит от арабского “</a:t>
            </a:r>
            <a:r>
              <a:rPr lang="ru-RU" sz="2800" b="1" dirty="0" err="1" smtClean="0">
                <a:solidFill>
                  <a:srgbClr val="800000"/>
                </a:solidFill>
                <a:latin typeface="Times New Roman" pitchFamily="18" charset="0"/>
                <a:cs typeface="Times New Roman" pitchFamily="18" charset="0"/>
              </a:rPr>
              <a:t>tatura</a:t>
            </a:r>
            <a:r>
              <a:rPr lang="ru-RU" sz="2800" b="1" dirty="0" smtClean="0">
                <a:solidFill>
                  <a:srgbClr val="800000"/>
                </a:solidFill>
                <a:latin typeface="Times New Roman" pitchFamily="18" charset="0"/>
                <a:cs typeface="Times New Roman" pitchFamily="18" charset="0"/>
              </a:rPr>
              <a:t>” (“</a:t>
            </a:r>
            <a:r>
              <a:rPr lang="ru-RU" sz="2800" b="1" dirty="0" err="1" smtClean="0">
                <a:solidFill>
                  <a:srgbClr val="800000"/>
                </a:solidFill>
                <a:latin typeface="Times New Roman" pitchFamily="18" charset="0"/>
                <a:cs typeface="Times New Roman" pitchFamily="18" charset="0"/>
              </a:rPr>
              <a:t>tat</a:t>
            </a:r>
            <a:r>
              <a:rPr lang="ru-RU" sz="2800" b="1" dirty="0" smtClean="0">
                <a:solidFill>
                  <a:srgbClr val="800000"/>
                </a:solidFill>
                <a:latin typeface="Times New Roman" pitchFamily="18" charset="0"/>
                <a:cs typeface="Times New Roman" pitchFamily="18" charset="0"/>
              </a:rPr>
              <a:t>” — колоть); </a:t>
            </a:r>
            <a:r>
              <a:rPr lang="ru-RU" sz="2800" b="1" dirty="0" err="1" smtClean="0">
                <a:solidFill>
                  <a:srgbClr val="800000"/>
                </a:solidFill>
                <a:latin typeface="Times New Roman" pitchFamily="18" charset="0"/>
                <a:cs typeface="Times New Roman" pitchFamily="18" charset="0"/>
              </a:rPr>
              <a:t>stramonium</a:t>
            </a:r>
            <a:r>
              <a:rPr lang="ru-RU" sz="2800" b="1" dirty="0" smtClean="0">
                <a:solidFill>
                  <a:srgbClr val="800000"/>
                </a:solidFill>
                <a:latin typeface="Times New Roman" pitchFamily="18" charset="0"/>
                <a:cs typeface="Times New Roman" pitchFamily="18" charset="0"/>
              </a:rPr>
              <a:t> — от латинизированного французского: “вонючий сорняк”. Народные названия: бодяк, див-дерево, </a:t>
            </a:r>
            <a:r>
              <a:rPr lang="ru-RU" sz="2800" b="1" dirty="0" err="1" smtClean="0">
                <a:solidFill>
                  <a:srgbClr val="800000"/>
                </a:solidFill>
                <a:latin typeface="Times New Roman" pitchFamily="18" charset="0"/>
                <a:cs typeface="Times New Roman" pitchFamily="18" charset="0"/>
              </a:rPr>
              <a:t>дур-зелье</a:t>
            </a:r>
            <a:r>
              <a:rPr lang="ru-RU" sz="2800" b="1" dirty="0" smtClean="0">
                <a:solidFill>
                  <a:srgbClr val="800000"/>
                </a:solidFill>
                <a:latin typeface="Times New Roman" pitchFamily="18" charset="0"/>
                <a:cs typeface="Times New Roman" pitchFamily="18" charset="0"/>
              </a:rPr>
              <a:t>, дурнишник, </a:t>
            </a:r>
            <a:r>
              <a:rPr lang="ru-RU" sz="2800" b="1" dirty="0" err="1" smtClean="0">
                <a:solidFill>
                  <a:srgbClr val="800000"/>
                </a:solidFill>
                <a:latin typeface="Times New Roman" pitchFamily="18" charset="0"/>
                <a:cs typeface="Times New Roman" pitchFamily="18" charset="0"/>
              </a:rPr>
              <a:t>дурнопьян</a:t>
            </a:r>
            <a:r>
              <a:rPr lang="ru-RU" sz="2800" b="1" dirty="0" smtClean="0">
                <a:solidFill>
                  <a:srgbClr val="800000"/>
                </a:solidFill>
                <a:latin typeface="Times New Roman" pitchFamily="18" charset="0"/>
                <a:cs typeface="Times New Roman" pitchFamily="18" charset="0"/>
              </a:rPr>
              <a:t>, одурь-трава, шальная трава.</a:t>
            </a:r>
            <a:endParaRPr lang="ru-RU" sz="2800" b="1" dirty="0">
              <a:solidFill>
                <a:srgbClr val="800000"/>
              </a:solidFill>
              <a:latin typeface="Times New Roman" pitchFamily="18" charset="0"/>
              <a:cs typeface="Times New Roman" pitchFamily="18" charset="0"/>
            </a:endParaRPr>
          </a:p>
        </p:txBody>
      </p:sp>
      <p:pic>
        <p:nvPicPr>
          <p:cNvPr id="12290" name="Picture 2" descr="C:\Users\вася\Desktop\trava-durman.jpg"/>
          <p:cNvPicPr>
            <a:picLocks noChangeAspect="1" noChangeArrowheads="1"/>
          </p:cNvPicPr>
          <p:nvPr/>
        </p:nvPicPr>
        <p:blipFill>
          <a:blip r:embed="rId3"/>
          <a:srcRect/>
          <a:stretch>
            <a:fillRect/>
          </a:stretch>
        </p:blipFill>
        <p:spPr bwMode="auto">
          <a:xfrm>
            <a:off x="1643042" y="2835469"/>
            <a:ext cx="5968148" cy="4022531"/>
          </a:xfrm>
          <a:prstGeom prst="rect">
            <a:avLst/>
          </a:prstGeom>
          <a:noFill/>
        </p:spPr>
      </p:pic>
    </p:spTree>
    <p:extLst>
      <p:ext uri="{BB962C8B-B14F-4D97-AF65-F5344CB8AC3E}">
        <p14:creationId xmlns:p14="http://schemas.microsoft.com/office/powerpoint/2010/main" val="21605913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6" name="Picture 2" descr="http://www.1000listnik.ru/wp-content/uploads/2016/03/durm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8794" y="1285860"/>
            <a:ext cx="4840857" cy="427205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571472" y="5715016"/>
            <a:ext cx="8358246" cy="954107"/>
          </a:xfrm>
          <a:prstGeom prst="rect">
            <a:avLst/>
          </a:prstGeom>
        </p:spPr>
        <p:txBody>
          <a:bodyPr wrap="square">
            <a:spAutoFit/>
          </a:bodyPr>
          <a:lstStyle/>
          <a:p>
            <a:r>
              <a:rPr lang="ru-RU" sz="2800" b="1" dirty="0" smtClean="0">
                <a:solidFill>
                  <a:srgbClr val="800000"/>
                </a:solidFill>
                <a:latin typeface="Times New Roman" pitchFamily="18" charset="0"/>
                <a:cs typeface="Times New Roman" pitchFamily="18" charset="0"/>
              </a:rPr>
              <a:t>Встречается близ строений, изгородей, по огородам, изредка по краям полей. </a:t>
            </a:r>
            <a:endParaRPr lang="ru-RU" sz="2800" b="1" dirty="0">
              <a:solidFill>
                <a:srgbClr val="800000"/>
              </a:solidFill>
              <a:latin typeface="Times New Roman" pitchFamily="18" charset="0"/>
              <a:cs typeface="Times New Roman" pitchFamily="18" charset="0"/>
            </a:endParaRPr>
          </a:p>
        </p:txBody>
      </p:sp>
      <p:sp>
        <p:nvSpPr>
          <p:cNvPr id="7" name="Прямоугольник 6"/>
          <p:cNvSpPr/>
          <p:nvPr/>
        </p:nvSpPr>
        <p:spPr>
          <a:xfrm>
            <a:off x="1928794" y="285728"/>
            <a:ext cx="5022850" cy="923330"/>
          </a:xfrm>
          <a:prstGeom prst="rect">
            <a:avLst/>
          </a:prstGeom>
          <a:noFill/>
        </p:spPr>
        <p:txBody>
          <a:bodyPr wrap="none" lIns="91440" tIns="45720" rIns="91440" bIns="45720">
            <a:spAutoFit/>
          </a:bodyPr>
          <a:lstStyle/>
          <a:p>
            <a:pPr algn="ct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Местообитание</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6785315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21786" y="1357298"/>
            <a:ext cx="8822214" cy="4154984"/>
          </a:xfrm>
          <a:prstGeom prst="rect">
            <a:avLst/>
          </a:prstGeom>
          <a:noFill/>
        </p:spPr>
        <p:txBody>
          <a:bodyPr wrap="square" rtlCol="0">
            <a:spAutoFit/>
          </a:bodyPr>
          <a:lstStyle/>
          <a:p>
            <a:pPr algn="just"/>
            <a:r>
              <a:rPr lang="ru-RU" sz="2400" b="1" dirty="0">
                <a:solidFill>
                  <a:srgbClr val="800000"/>
                </a:solidFill>
                <a:latin typeface="Times New Roman" pitchFamily="18" charset="0"/>
                <a:cs typeface="Times New Roman" pitchFamily="18" charset="0"/>
              </a:rPr>
              <a:t>Всё растение сильно </a:t>
            </a:r>
            <a:r>
              <a:rPr lang="ru-RU" sz="2400" b="1" dirty="0" smtClean="0">
                <a:solidFill>
                  <a:srgbClr val="800000"/>
                </a:solidFill>
                <a:latin typeface="Times New Roman" pitchFamily="18" charset="0"/>
                <a:cs typeface="Times New Roman" pitchFamily="18" charset="0"/>
              </a:rPr>
              <a:t>ядовито </a:t>
            </a:r>
            <a:r>
              <a:rPr lang="ru-RU" sz="2400" b="1" dirty="0">
                <a:solidFill>
                  <a:srgbClr val="800000"/>
                </a:solidFill>
                <a:latin typeface="Times New Roman" pitchFamily="18" charset="0"/>
                <a:cs typeface="Times New Roman" pitchFamily="18" charset="0"/>
              </a:rPr>
              <a:t>особенно </a:t>
            </a:r>
            <a:r>
              <a:rPr lang="ru-RU" sz="2400" b="1" dirty="0" smtClean="0">
                <a:solidFill>
                  <a:srgbClr val="800000"/>
                </a:solidFill>
                <a:latin typeface="Times New Roman" pitchFamily="18" charset="0"/>
                <a:cs typeface="Times New Roman" pitchFamily="18" charset="0"/>
              </a:rPr>
              <a:t>семена, </a:t>
            </a:r>
            <a:r>
              <a:rPr lang="ru-RU" sz="2400" b="1" dirty="0">
                <a:solidFill>
                  <a:srgbClr val="800000"/>
                </a:solidFill>
                <a:latin typeface="Times New Roman" pitchFamily="18" charset="0"/>
                <a:cs typeface="Times New Roman" pitchFamily="18" charset="0"/>
              </a:rPr>
              <a:t>из-за содержащихся в нём </a:t>
            </a:r>
            <a:r>
              <a:rPr lang="ru-RU" sz="2400" b="1" dirty="0" smtClean="0">
                <a:solidFill>
                  <a:srgbClr val="800000"/>
                </a:solidFill>
                <a:latin typeface="Times New Roman" pitchFamily="18" charset="0"/>
                <a:cs typeface="Times New Roman" pitchFamily="18" charset="0"/>
              </a:rPr>
              <a:t>алкалоидов. Алкалоиды </a:t>
            </a:r>
            <a:r>
              <a:rPr lang="ru-RU" sz="2400" b="1" dirty="0">
                <a:solidFill>
                  <a:srgbClr val="800000"/>
                </a:solidFill>
                <a:latin typeface="Times New Roman" pitchFamily="18" charset="0"/>
                <a:cs typeface="Times New Roman" pitchFamily="18" charset="0"/>
              </a:rPr>
              <a:t>дурмана </a:t>
            </a:r>
            <a:r>
              <a:rPr lang="ru-RU" sz="2400" b="1" dirty="0" smtClean="0">
                <a:solidFill>
                  <a:srgbClr val="800000"/>
                </a:solidFill>
                <a:latin typeface="Times New Roman" pitchFamily="18" charset="0"/>
                <a:cs typeface="Times New Roman" pitchFamily="18" charset="0"/>
              </a:rPr>
              <a:t>обладают </a:t>
            </a:r>
            <a:r>
              <a:rPr lang="ru-RU" sz="2400" b="1" dirty="0" err="1" smtClean="0">
                <a:solidFill>
                  <a:srgbClr val="800000"/>
                </a:solidFill>
                <a:latin typeface="Times New Roman" pitchFamily="18" charset="0"/>
                <a:cs typeface="Times New Roman" pitchFamily="18" charset="0"/>
              </a:rPr>
              <a:t>атропиноподобным</a:t>
            </a:r>
            <a:r>
              <a:rPr lang="ru-RU" sz="2400" b="1" dirty="0">
                <a:solidFill>
                  <a:srgbClr val="800000"/>
                </a:solidFill>
                <a:latin typeface="Times New Roman" pitchFamily="18" charset="0"/>
                <a:cs typeface="Times New Roman" pitchFamily="18" charset="0"/>
              </a:rPr>
              <a:t> </a:t>
            </a:r>
            <a:r>
              <a:rPr lang="ru-RU" sz="2400" b="1" dirty="0" smtClean="0">
                <a:solidFill>
                  <a:srgbClr val="800000"/>
                </a:solidFill>
                <a:latin typeface="Times New Roman" pitchFamily="18" charset="0"/>
                <a:cs typeface="Times New Roman" pitchFamily="18" charset="0"/>
              </a:rPr>
              <a:t>действием</a:t>
            </a:r>
            <a:r>
              <a:rPr lang="ru-RU" sz="2400" b="1" dirty="0">
                <a:solidFill>
                  <a:srgbClr val="800000"/>
                </a:solidFill>
                <a:latin typeface="Times New Roman" pitchFamily="18" charset="0"/>
                <a:cs typeface="Times New Roman" pitchFamily="18" charset="0"/>
              </a:rPr>
              <a:t>, то есть оказывают спазмолитическое действие на </a:t>
            </a:r>
            <a:r>
              <a:rPr lang="ru-RU" sz="2400" b="1" dirty="0" smtClean="0">
                <a:solidFill>
                  <a:srgbClr val="800000"/>
                </a:solidFill>
                <a:latin typeface="Times New Roman" pitchFamily="18" charset="0"/>
                <a:cs typeface="Times New Roman" pitchFamily="18" charset="0"/>
              </a:rPr>
              <a:t> гладкую мускулатуру, расширяют </a:t>
            </a:r>
            <a:r>
              <a:rPr lang="ru-RU" sz="2400" b="1" dirty="0">
                <a:solidFill>
                  <a:srgbClr val="800000"/>
                </a:solidFill>
                <a:latin typeface="Times New Roman" pitchFamily="18" charset="0"/>
                <a:cs typeface="Times New Roman" pitchFamily="18" charset="0"/>
              </a:rPr>
              <a:t>зрачки, повышают внутриглазное давление, вызывают </a:t>
            </a:r>
            <a:r>
              <a:rPr lang="ru-RU" sz="2400" b="1" dirty="0" smtClean="0">
                <a:solidFill>
                  <a:srgbClr val="800000"/>
                </a:solidFill>
                <a:latin typeface="Times New Roman" pitchFamily="18" charset="0"/>
                <a:cs typeface="Times New Roman" pitchFamily="18" charset="0"/>
              </a:rPr>
              <a:t>паралич  аккомодации,  </a:t>
            </a:r>
            <a:r>
              <a:rPr lang="ru-RU" sz="2400" b="1" dirty="0">
                <a:solidFill>
                  <a:srgbClr val="800000"/>
                </a:solidFill>
                <a:latin typeface="Times New Roman" pitchFamily="18" charset="0"/>
                <a:cs typeface="Times New Roman" pitchFamily="18" charset="0"/>
              </a:rPr>
              <a:t>подавляют </a:t>
            </a:r>
            <a:r>
              <a:rPr lang="ru-RU" sz="2400" b="1" dirty="0" smtClean="0">
                <a:solidFill>
                  <a:srgbClr val="800000"/>
                </a:solidFill>
                <a:latin typeface="Times New Roman" pitchFamily="18" charset="0"/>
                <a:cs typeface="Times New Roman" pitchFamily="18" charset="0"/>
              </a:rPr>
              <a:t>секрецию</a:t>
            </a:r>
            <a:r>
              <a:rPr lang="ru-RU" sz="2400" b="1" dirty="0">
                <a:solidFill>
                  <a:srgbClr val="800000"/>
                </a:solidFill>
                <a:latin typeface="Times New Roman" pitchFamily="18" charset="0"/>
                <a:cs typeface="Times New Roman" pitchFamily="18" charset="0"/>
              </a:rPr>
              <a:t> </a:t>
            </a:r>
            <a:r>
              <a:rPr lang="ru-RU" sz="2400" b="1" dirty="0" smtClean="0">
                <a:solidFill>
                  <a:srgbClr val="800000"/>
                </a:solidFill>
                <a:latin typeface="Times New Roman" pitchFamily="18" charset="0"/>
                <a:cs typeface="Times New Roman" pitchFamily="18" charset="0"/>
              </a:rPr>
              <a:t>железистого </a:t>
            </a:r>
            <a:r>
              <a:rPr lang="ru-RU" sz="2400" b="1" dirty="0">
                <a:solidFill>
                  <a:srgbClr val="800000"/>
                </a:solidFill>
                <a:latin typeface="Times New Roman" pitchFamily="18" charset="0"/>
                <a:cs typeface="Times New Roman" pitchFamily="18" charset="0"/>
              </a:rPr>
              <a:t>аппарата, учащают сокращения сердца. Действие алкалоидов дурмана на </a:t>
            </a:r>
            <a:r>
              <a:rPr lang="ru-RU" sz="2400" b="1" dirty="0" smtClean="0">
                <a:solidFill>
                  <a:srgbClr val="800000"/>
                </a:solidFill>
                <a:latin typeface="Times New Roman" pitchFamily="18" charset="0"/>
                <a:cs typeface="Times New Roman" pitchFamily="18" charset="0"/>
              </a:rPr>
              <a:t>центральную  нервную  </a:t>
            </a:r>
            <a:r>
              <a:rPr lang="ru-RU" sz="2400" b="1" dirty="0">
                <a:solidFill>
                  <a:srgbClr val="800000"/>
                </a:solidFill>
                <a:latin typeface="Times New Roman" pitchFamily="18" charset="0"/>
                <a:cs typeface="Times New Roman" pitchFamily="18" charset="0"/>
              </a:rPr>
              <a:t>систему </a:t>
            </a:r>
            <a:r>
              <a:rPr lang="ru-RU" sz="2400" b="1" dirty="0" smtClean="0">
                <a:solidFill>
                  <a:srgbClr val="800000"/>
                </a:solidFill>
                <a:latin typeface="Times New Roman" pitchFamily="18" charset="0"/>
                <a:cs typeface="Times New Roman" pitchFamily="18" charset="0"/>
              </a:rPr>
              <a:t>различно: могут  повышать </a:t>
            </a:r>
            <a:r>
              <a:rPr lang="ru-RU" sz="2400" b="1" dirty="0">
                <a:solidFill>
                  <a:srgbClr val="800000"/>
                </a:solidFill>
                <a:latin typeface="Times New Roman" pitchFamily="18" charset="0"/>
                <a:cs typeface="Times New Roman" pitchFamily="18" charset="0"/>
              </a:rPr>
              <a:t>возбудимость нервной системы, а </a:t>
            </a:r>
            <a:r>
              <a:rPr lang="ru-RU" sz="2400" b="1" dirty="0" smtClean="0">
                <a:solidFill>
                  <a:srgbClr val="800000"/>
                </a:solidFill>
                <a:latin typeface="Times New Roman" pitchFamily="18" charset="0"/>
                <a:cs typeface="Times New Roman" pitchFamily="18" charset="0"/>
              </a:rPr>
              <a:t>иногда  </a:t>
            </a:r>
            <a:r>
              <a:rPr lang="ru-RU" sz="2400" b="1" dirty="0">
                <a:solidFill>
                  <a:srgbClr val="800000"/>
                </a:solidFill>
                <a:latin typeface="Times New Roman" pitchFamily="18" charset="0"/>
                <a:cs typeface="Times New Roman" pitchFamily="18" charset="0"/>
              </a:rPr>
              <a:t>понижает её.</a:t>
            </a:r>
          </a:p>
          <a:p>
            <a:endParaRPr lang="ru-RU" sz="2400" dirty="0">
              <a:solidFill>
                <a:srgbClr val="800000"/>
              </a:solidFill>
              <a:latin typeface="Times New Roman" pitchFamily="18" charset="0"/>
              <a:cs typeface="Times New Roman" pitchFamily="18" charset="0"/>
            </a:endParaRPr>
          </a:p>
        </p:txBody>
      </p:sp>
      <p:sp>
        <p:nvSpPr>
          <p:cNvPr id="6" name="Прямоугольник 5"/>
          <p:cNvSpPr/>
          <p:nvPr/>
        </p:nvSpPr>
        <p:spPr>
          <a:xfrm>
            <a:off x="2500298" y="285728"/>
            <a:ext cx="3827586" cy="923330"/>
          </a:xfrm>
          <a:prstGeom prst="rect">
            <a:avLst/>
          </a:prstGeom>
          <a:noFill/>
        </p:spPr>
        <p:txBody>
          <a:bodyPr wrap="none" lIns="91440" tIns="45720" rIns="91440" bIns="45720">
            <a:spAutoFit/>
          </a:bodyPr>
          <a:lstStyle/>
          <a:p>
            <a:pPr algn="ctr"/>
            <a:r>
              <a:rPr lang="ru-RU"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Ядовитость</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pic>
        <p:nvPicPr>
          <p:cNvPr id="19458" name="Picture 2" descr="C:\Users\вася\Desktop\i.jpg"/>
          <p:cNvPicPr>
            <a:picLocks noChangeAspect="1" noChangeArrowheads="1"/>
          </p:cNvPicPr>
          <p:nvPr/>
        </p:nvPicPr>
        <p:blipFill>
          <a:blip r:embed="rId3"/>
          <a:srcRect/>
          <a:stretch>
            <a:fillRect/>
          </a:stretch>
        </p:blipFill>
        <p:spPr bwMode="auto">
          <a:xfrm>
            <a:off x="5000628" y="4810125"/>
            <a:ext cx="2733675" cy="2047875"/>
          </a:xfrm>
          <a:prstGeom prst="rect">
            <a:avLst/>
          </a:prstGeom>
          <a:noFill/>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3702" y="214290"/>
            <a:ext cx="2047846" cy="103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12012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074" name="Picture 2" descr="http://www.1000listnik.ru/wp-content/uploads/2016/03/56e0366ded6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852" y="1357298"/>
            <a:ext cx="6498280" cy="5265753"/>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357290" y="285728"/>
            <a:ext cx="630063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БЕЛЕНА ЧЕРНАЯ</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8613708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Прямоугольник 1"/>
          <p:cNvSpPr/>
          <p:nvPr/>
        </p:nvSpPr>
        <p:spPr>
          <a:xfrm>
            <a:off x="500034" y="357166"/>
            <a:ext cx="8143932" cy="1569660"/>
          </a:xfrm>
          <a:prstGeom prst="rect">
            <a:avLst/>
          </a:prstGeom>
        </p:spPr>
        <p:txBody>
          <a:bodyPr wrap="square">
            <a:spAutoFit/>
          </a:bodyPr>
          <a:lstStyle/>
          <a:p>
            <a:pPr algn="just"/>
            <a:r>
              <a:rPr lang="ru-RU" sz="2400" b="1" i="1" dirty="0" smtClean="0">
                <a:solidFill>
                  <a:srgbClr val="800000"/>
                </a:solidFill>
                <a:latin typeface="Times New Roman" pitchFamily="18" charset="0"/>
                <a:cs typeface="Times New Roman" pitchFamily="18" charset="0"/>
              </a:rPr>
              <a:t>Народные названия:</a:t>
            </a:r>
            <a:r>
              <a:rPr lang="ru-RU" sz="2400" b="1" dirty="0" smtClean="0">
                <a:solidFill>
                  <a:srgbClr val="800000"/>
                </a:solidFill>
                <a:latin typeface="Times New Roman" pitchFamily="18" charset="0"/>
                <a:cs typeface="Times New Roman" pitchFamily="18" charset="0"/>
              </a:rPr>
              <a:t> Ядовитый табак, бобы Юпитера, </a:t>
            </a:r>
            <a:r>
              <a:rPr lang="ru-RU" sz="2400" b="1" dirty="0" err="1" smtClean="0">
                <a:solidFill>
                  <a:srgbClr val="800000"/>
                </a:solidFill>
                <a:latin typeface="Times New Roman" pitchFamily="18" charset="0"/>
                <a:cs typeface="Times New Roman" pitchFamily="18" charset="0"/>
              </a:rPr>
              <a:t>свинные</a:t>
            </a:r>
            <a:r>
              <a:rPr lang="ru-RU" sz="2400" b="1" dirty="0" smtClean="0">
                <a:solidFill>
                  <a:srgbClr val="800000"/>
                </a:solidFill>
                <a:latin typeface="Times New Roman" pitchFamily="18" charset="0"/>
                <a:cs typeface="Times New Roman" pitchFamily="18" charset="0"/>
              </a:rPr>
              <a:t> бобы, </a:t>
            </a:r>
            <a:r>
              <a:rPr lang="ru-RU" sz="2400" b="1" dirty="0" err="1" smtClean="0">
                <a:solidFill>
                  <a:srgbClr val="800000"/>
                </a:solidFill>
                <a:latin typeface="Times New Roman" pitchFamily="18" charset="0"/>
                <a:cs typeface="Times New Roman" pitchFamily="18" charset="0"/>
              </a:rPr>
              <a:t>трава-блекота</a:t>
            </a:r>
            <a:r>
              <a:rPr lang="ru-RU" sz="2400" b="1" dirty="0" smtClean="0">
                <a:solidFill>
                  <a:srgbClr val="800000"/>
                </a:solidFill>
                <a:latin typeface="Times New Roman" pitchFamily="18" charset="0"/>
                <a:cs typeface="Times New Roman" pitchFamily="18" charset="0"/>
              </a:rPr>
              <a:t>, коростой, "око дьявола", дурника, бешенная </a:t>
            </a:r>
            <a:r>
              <a:rPr lang="ru-RU" sz="2400" b="1" dirty="0" err="1" smtClean="0">
                <a:solidFill>
                  <a:srgbClr val="800000"/>
                </a:solidFill>
                <a:latin typeface="Times New Roman" pitchFamily="18" charset="0"/>
                <a:cs typeface="Times New Roman" pitchFamily="18" charset="0"/>
              </a:rPr>
              <a:t>блекота</a:t>
            </a:r>
            <a:r>
              <a:rPr lang="ru-RU" sz="2400" b="1" dirty="0" smtClean="0">
                <a:solidFill>
                  <a:srgbClr val="800000"/>
                </a:solidFill>
                <a:latin typeface="Times New Roman" pitchFamily="18" charset="0"/>
                <a:cs typeface="Times New Roman" pitchFamily="18" charset="0"/>
              </a:rPr>
              <a:t>, </a:t>
            </a:r>
            <a:r>
              <a:rPr lang="ru-RU" sz="2400" b="1" dirty="0" err="1" smtClean="0">
                <a:solidFill>
                  <a:srgbClr val="800000"/>
                </a:solidFill>
                <a:latin typeface="Times New Roman" pitchFamily="18" charset="0"/>
                <a:cs typeface="Times New Roman" pitchFamily="18" charset="0"/>
              </a:rPr>
              <a:t>бесиво</a:t>
            </a:r>
            <a:r>
              <a:rPr lang="ru-RU" sz="2400" b="1" dirty="0" smtClean="0">
                <a:solidFill>
                  <a:srgbClr val="800000"/>
                </a:solidFill>
                <a:latin typeface="Times New Roman" pitchFamily="18" charset="0"/>
                <a:cs typeface="Times New Roman" pitchFamily="18" charset="0"/>
              </a:rPr>
              <a:t>, </a:t>
            </a:r>
            <a:r>
              <a:rPr lang="ru-RU" sz="2400" b="1" dirty="0" err="1" smtClean="0">
                <a:solidFill>
                  <a:srgbClr val="800000"/>
                </a:solidFill>
                <a:latin typeface="Times New Roman" pitchFamily="18" charset="0"/>
                <a:cs typeface="Times New Roman" pitchFamily="18" charset="0"/>
              </a:rPr>
              <a:t>бешеница</a:t>
            </a:r>
            <a:r>
              <a:rPr lang="ru-RU" sz="2400" b="1" dirty="0" smtClean="0">
                <a:solidFill>
                  <a:srgbClr val="800000"/>
                </a:solidFill>
                <a:latin typeface="Times New Roman" pitchFamily="18" charset="0"/>
                <a:cs typeface="Times New Roman" pitchFamily="18" charset="0"/>
              </a:rPr>
              <a:t>, дурь-трава, куриная слепота, одурь, собачий мак.</a:t>
            </a:r>
            <a:endParaRPr lang="ru-RU" sz="2400" b="1" dirty="0">
              <a:solidFill>
                <a:srgbClr val="800000"/>
              </a:solidFill>
              <a:latin typeface="Times New Roman" pitchFamily="18" charset="0"/>
              <a:cs typeface="Times New Roman" pitchFamily="18" charset="0"/>
            </a:endParaRPr>
          </a:p>
        </p:txBody>
      </p:sp>
      <p:pic>
        <p:nvPicPr>
          <p:cNvPr id="10242" name="Picture 2" descr="C:\Users\вася\Desktop\i.jpg"/>
          <p:cNvPicPr>
            <a:picLocks noChangeAspect="1" noChangeArrowheads="1"/>
          </p:cNvPicPr>
          <p:nvPr/>
        </p:nvPicPr>
        <p:blipFill>
          <a:blip r:embed="rId3"/>
          <a:srcRect/>
          <a:stretch>
            <a:fillRect/>
          </a:stretch>
        </p:blipFill>
        <p:spPr bwMode="auto">
          <a:xfrm>
            <a:off x="1285852" y="2202085"/>
            <a:ext cx="6215105" cy="4655915"/>
          </a:xfrm>
          <a:prstGeom prst="rect">
            <a:avLst/>
          </a:prstGeom>
          <a:noFill/>
        </p:spPr>
      </p:pic>
    </p:spTree>
    <p:extLst>
      <p:ext uri="{BB962C8B-B14F-4D97-AF65-F5344CB8AC3E}">
        <p14:creationId xmlns:p14="http://schemas.microsoft.com/office/powerpoint/2010/main" val="31959134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098" name="Picture 2" descr="http://phytum.com/herbs/hyoscyamus-niger-l/images/asd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82" y="1643050"/>
            <a:ext cx="4484494" cy="47625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4714876" y="1225689"/>
            <a:ext cx="4071966" cy="5632311"/>
          </a:xfrm>
          <a:prstGeom prst="rect">
            <a:avLst/>
          </a:prstGeom>
        </p:spPr>
        <p:txBody>
          <a:bodyPr wrap="square">
            <a:spAutoFit/>
          </a:bodyPr>
          <a:lstStyle/>
          <a:p>
            <a:pPr algn="just"/>
            <a:r>
              <a:rPr lang="ru-RU" sz="2400" b="1" dirty="0" smtClean="0">
                <a:solidFill>
                  <a:srgbClr val="800000"/>
                </a:solidFill>
                <a:latin typeface="Times New Roman" pitchFamily="18" charset="0"/>
                <a:cs typeface="Times New Roman" pitchFamily="18" charset="0"/>
              </a:rPr>
              <a:t>Белена черная — рудеральный сорняк. Растет на улицах, пустырях, мусорных кучах, вблизи построек, во дворах, у зимовок скота, по арыкам, на отмелях, галечниках, залежах, выгонах, у дорог; реже встречается на паровых полях, в садах, на огородах и полях. Зарослей не образует, растет рассеянно или небольшими группами. </a:t>
            </a:r>
            <a:endParaRPr lang="ru-RU" sz="2400" b="1" dirty="0">
              <a:solidFill>
                <a:srgbClr val="800000"/>
              </a:solidFill>
              <a:latin typeface="Times New Roman" pitchFamily="18" charset="0"/>
              <a:cs typeface="Times New Roman" pitchFamily="18" charset="0"/>
            </a:endParaRPr>
          </a:p>
        </p:txBody>
      </p:sp>
      <p:sp>
        <p:nvSpPr>
          <p:cNvPr id="7" name="Прямоугольник 6"/>
          <p:cNvSpPr/>
          <p:nvPr/>
        </p:nvSpPr>
        <p:spPr>
          <a:xfrm>
            <a:off x="1500166" y="285728"/>
            <a:ext cx="5179944" cy="923330"/>
          </a:xfrm>
          <a:prstGeom prst="rect">
            <a:avLst/>
          </a:prstGeom>
          <a:noFill/>
        </p:spPr>
        <p:txBody>
          <a:bodyPr wrap="none" lIns="91440" tIns="45720" rIns="91440" bIns="45720">
            <a:spAutoFit/>
          </a:bodyPr>
          <a:lstStyle/>
          <a:p>
            <a:pPr algn="ctr"/>
            <a:r>
              <a:rPr lang="ru-RU"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Местообитание</a:t>
            </a:r>
            <a:r>
              <a:rPr lang="ru-RU"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0053130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2071670" y="214290"/>
            <a:ext cx="3827586" cy="1200329"/>
          </a:xfrm>
          <a:prstGeom prst="rect">
            <a:avLst/>
          </a:prstGeom>
          <a:noFill/>
        </p:spPr>
        <p:txBody>
          <a:bodyPr wrap="none" rtlCol="0">
            <a:spAutoFit/>
          </a:bodyPr>
          <a:lstStyle/>
          <a:p>
            <a:r>
              <a:rPr lang="ru-RU" sz="5400" b="1" dirty="0" smtClean="0">
                <a:latin typeface="Times New Roman" pitchFamily="18" charset="0"/>
                <a:cs typeface="Times New Roman" pitchFamily="18" charset="0"/>
              </a:rPr>
              <a:t>Ядовитость</a:t>
            </a:r>
            <a:endParaRPr lang="ru-RU" sz="5400" b="1" dirty="0">
              <a:latin typeface="Times New Roman" pitchFamily="18" charset="0"/>
              <a:cs typeface="Times New Roman" pitchFamily="18" charset="0"/>
            </a:endParaRPr>
          </a:p>
          <a:p>
            <a:endParaRPr lang="ru-RU" dirty="0"/>
          </a:p>
        </p:txBody>
      </p:sp>
      <p:pic>
        <p:nvPicPr>
          <p:cNvPr id="5122" name="Picture 2" descr="http://www.1000listnik.ru/wp-content/uploads/2016/03/56e1439a7a03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51520" y="2204864"/>
            <a:ext cx="4485184" cy="3363888"/>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5000628" y="1214422"/>
            <a:ext cx="3643322" cy="5262979"/>
          </a:xfrm>
          <a:prstGeom prst="rect">
            <a:avLst/>
          </a:prstGeom>
        </p:spPr>
        <p:txBody>
          <a:bodyPr wrap="square">
            <a:spAutoFit/>
          </a:bodyPr>
          <a:lstStyle/>
          <a:p>
            <a:r>
              <a:rPr lang="ru-RU" sz="2800" b="1" dirty="0" smtClean="0">
                <a:solidFill>
                  <a:srgbClr val="800000"/>
                </a:solidFill>
                <a:latin typeface="Times New Roman" pitchFamily="18" charset="0"/>
                <a:cs typeface="Times New Roman" pitchFamily="18" charset="0"/>
              </a:rPr>
              <a:t>Ядовиты все части этого растения. Белена содержит </a:t>
            </a:r>
            <a:r>
              <a:rPr lang="ru-RU" sz="2800" b="1" dirty="0" err="1" smtClean="0">
                <a:solidFill>
                  <a:srgbClr val="800000"/>
                </a:solidFill>
                <a:latin typeface="Times New Roman" pitchFamily="18" charset="0"/>
                <a:cs typeface="Times New Roman" pitchFamily="18" charset="0"/>
              </a:rPr>
              <a:t>алколоиды</a:t>
            </a:r>
            <a:r>
              <a:rPr lang="ru-RU" sz="2800" b="1" dirty="0" smtClean="0">
                <a:solidFill>
                  <a:srgbClr val="800000"/>
                </a:solidFill>
                <a:latin typeface="Times New Roman" pitchFamily="18" charset="0"/>
                <a:cs typeface="Times New Roman" pitchFamily="18" charset="0"/>
              </a:rPr>
              <a:t>: атропин, </a:t>
            </a:r>
            <a:r>
              <a:rPr lang="ru-RU" sz="2800" b="1" dirty="0" err="1" smtClean="0">
                <a:solidFill>
                  <a:srgbClr val="800000"/>
                </a:solidFill>
                <a:latin typeface="Times New Roman" pitchFamily="18" charset="0"/>
                <a:cs typeface="Times New Roman" pitchFamily="18" charset="0"/>
              </a:rPr>
              <a:t>скополамин</a:t>
            </a:r>
            <a:r>
              <a:rPr lang="ru-RU" sz="2800" b="1" dirty="0" smtClean="0">
                <a:solidFill>
                  <a:srgbClr val="800000"/>
                </a:solidFill>
                <a:latin typeface="Times New Roman" pitchFamily="18" charset="0"/>
                <a:cs typeface="Times New Roman" pitchFamily="18" charset="0"/>
              </a:rPr>
              <a:t>, </a:t>
            </a:r>
            <a:r>
              <a:rPr lang="ru-RU" sz="2800" b="1" dirty="0" err="1" smtClean="0">
                <a:solidFill>
                  <a:srgbClr val="800000"/>
                </a:solidFill>
                <a:latin typeface="Times New Roman" pitchFamily="18" charset="0"/>
                <a:cs typeface="Times New Roman" pitchFamily="18" charset="0"/>
              </a:rPr>
              <a:t>гиосцинамин</a:t>
            </a:r>
            <a:r>
              <a:rPr lang="ru-RU" sz="2800" b="1" dirty="0" smtClean="0">
                <a:solidFill>
                  <a:srgbClr val="800000"/>
                </a:solidFill>
                <a:latin typeface="Times New Roman" pitchFamily="18" charset="0"/>
                <a:cs typeface="Times New Roman" pitchFamily="18" charset="0"/>
              </a:rPr>
              <a:t>, которые сохраняются в растении в высушенном или консервированном виде. </a:t>
            </a:r>
            <a:endParaRPr lang="ru-RU" sz="2800" b="1" dirty="0">
              <a:solidFill>
                <a:srgbClr val="800000"/>
              </a:solidFill>
              <a:latin typeface="Times New Roman" pitchFamily="18" charset="0"/>
              <a:cs typeface="Times New Roman" pitchFamily="18" charset="0"/>
            </a:endParaRP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3636" y="214290"/>
            <a:ext cx="2047846" cy="103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22422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Прямоугольник 3"/>
          <p:cNvSpPr/>
          <p:nvPr/>
        </p:nvSpPr>
        <p:spPr>
          <a:xfrm>
            <a:off x="571472" y="500042"/>
            <a:ext cx="7786742" cy="954107"/>
          </a:xfrm>
          <a:prstGeom prst="rect">
            <a:avLst/>
          </a:prstGeom>
        </p:spPr>
        <p:txBody>
          <a:bodyPr wrap="square">
            <a:spAutoFit/>
          </a:bodyPr>
          <a:lstStyle/>
          <a:p>
            <a:r>
              <a:rPr lang="ru-RU" sz="2800" b="1" dirty="0" smtClean="0">
                <a:solidFill>
                  <a:srgbClr val="800000"/>
                </a:solidFill>
                <a:latin typeface="Times New Roman" pitchFamily="18" charset="0"/>
                <a:cs typeface="Times New Roman" pitchFamily="18" charset="0"/>
              </a:rPr>
              <a:t>Поражается нервная система человека, со всеми вытекающими отсюда последствиями.</a:t>
            </a:r>
            <a:endParaRPr lang="ru-RU" sz="2800" b="1" dirty="0">
              <a:solidFill>
                <a:srgbClr val="800000"/>
              </a:solidFill>
              <a:latin typeface="Times New Roman" pitchFamily="18" charset="0"/>
              <a:cs typeface="Times New Roman" pitchFamily="18" charset="0"/>
            </a:endParaRPr>
          </a:p>
        </p:txBody>
      </p:sp>
      <p:pic>
        <p:nvPicPr>
          <p:cNvPr id="11266" name="Picture 2" descr="C:\Users\вася\Desktop\hyoscyamus_niger.jpg"/>
          <p:cNvPicPr>
            <a:picLocks noChangeAspect="1" noChangeArrowheads="1"/>
          </p:cNvPicPr>
          <p:nvPr/>
        </p:nvPicPr>
        <p:blipFill>
          <a:blip r:embed="rId3"/>
          <a:srcRect/>
          <a:stretch>
            <a:fillRect/>
          </a:stretch>
        </p:blipFill>
        <p:spPr bwMode="auto">
          <a:xfrm>
            <a:off x="2428859" y="1571612"/>
            <a:ext cx="3821933" cy="5095911"/>
          </a:xfrm>
          <a:prstGeom prst="rect">
            <a:avLst/>
          </a:prstGeom>
          <a:noFill/>
        </p:spPr>
      </p:pic>
    </p:spTree>
    <p:extLst>
      <p:ext uri="{BB962C8B-B14F-4D97-AF65-F5344CB8AC3E}">
        <p14:creationId xmlns:p14="http://schemas.microsoft.com/office/powerpoint/2010/main" val="27681520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 y="0"/>
            <a:ext cx="9276523"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14282" y="428604"/>
            <a:ext cx="8712968" cy="6186309"/>
          </a:xfrm>
          <a:prstGeom prst="rect">
            <a:avLst/>
          </a:prstGeom>
          <a:noFill/>
        </p:spPr>
        <p:txBody>
          <a:bodyPr wrap="square" rtlCol="0">
            <a:spAutoFit/>
          </a:bodyPr>
          <a:lstStyle/>
          <a:p>
            <a:pPr algn="just"/>
            <a:r>
              <a:rPr lang="ru-RU" sz="3600" b="1" dirty="0" smtClean="0">
                <a:solidFill>
                  <a:schemeClr val="accent6">
                    <a:lumMod val="50000"/>
                  </a:schemeClr>
                </a:solidFill>
                <a:latin typeface="Times New Roman" pitchFamily="18" charset="0"/>
                <a:cs typeface="Times New Roman" pitchFamily="18" charset="0"/>
              </a:rPr>
              <a:t>Ядовитыми называются растения, содержащие такие химические вещества, которые, попав в организм человека или животного, вызывают отравление. Отравление может привести к тяжелому заболеванию и даже к смерти. Для самого растения ядовитые вещества имеют большое значение. Они защищают растение от животных, которые могли бы съесть его стебли, листья, корни или семена.</a:t>
            </a:r>
            <a:endParaRPr lang="ru-RU" sz="3600" b="1"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0804091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Прямоугольник 1"/>
          <p:cNvSpPr/>
          <p:nvPr/>
        </p:nvSpPr>
        <p:spPr>
          <a:xfrm>
            <a:off x="500034" y="500042"/>
            <a:ext cx="8143932" cy="5632311"/>
          </a:xfrm>
          <a:prstGeom prst="rect">
            <a:avLst/>
          </a:prstGeom>
        </p:spPr>
        <p:txBody>
          <a:bodyPr wrap="square">
            <a:spAutoFit/>
          </a:bodyPr>
          <a:lstStyle/>
          <a:p>
            <a:pPr algn="just"/>
            <a:r>
              <a:rPr lang="ru-RU" sz="2000" b="1" dirty="0" smtClean="0">
                <a:solidFill>
                  <a:srgbClr val="800000"/>
                </a:solidFill>
                <a:latin typeface="Times New Roman" pitchFamily="18" charset="0"/>
                <a:cs typeface="Times New Roman" pitchFamily="18" charset="0"/>
              </a:rPr>
              <a:t>Легенда. Народ давно подметил возбуждающее действие белены, проявляю­щееся подобно бешенству. Всем известна поговорка белены объел­ся, когда говорят о человеке, совершающем в возбужденном состоя­нии несуразные поступки.</a:t>
            </a:r>
          </a:p>
          <a:p>
            <a:pPr algn="just"/>
            <a:r>
              <a:rPr lang="ru-RU" sz="2000" b="1" dirty="0" smtClean="0">
                <a:solidFill>
                  <a:srgbClr val="800000"/>
                </a:solidFill>
                <a:latin typeface="Times New Roman" pitchFamily="18" charset="0"/>
                <a:cs typeface="Times New Roman" pitchFamily="18" charset="0"/>
              </a:rPr>
              <a:t>В средние века белена использовалась в составе </a:t>
            </a:r>
            <a:r>
              <a:rPr lang="ru-RU" sz="2000" b="1" dirty="0" err="1" smtClean="0">
                <a:solidFill>
                  <a:srgbClr val="800000"/>
                </a:solidFill>
                <a:latin typeface="Times New Roman" pitchFamily="18" charset="0"/>
                <a:cs typeface="Times New Roman" pitchFamily="18" charset="0"/>
              </a:rPr>
              <a:t>ведьминой</a:t>
            </a:r>
            <a:r>
              <a:rPr lang="ru-RU" sz="2000" b="1" dirty="0" smtClean="0">
                <a:solidFill>
                  <a:srgbClr val="800000"/>
                </a:solidFill>
                <a:latin typeface="Times New Roman" pitchFamily="18" charset="0"/>
                <a:cs typeface="Times New Roman" pitchFamily="18" charset="0"/>
              </a:rPr>
              <a:t> мази, куда входила вместе с экстрактом плодов </a:t>
            </a:r>
            <a:r>
              <a:rPr lang="ru-RU" sz="2000" b="1" dirty="0" err="1" smtClean="0">
                <a:solidFill>
                  <a:srgbClr val="800000"/>
                </a:solidFill>
                <a:latin typeface="Times New Roman" pitchFamily="18" charset="0"/>
                <a:cs typeface="Times New Roman" pitchFamily="18" charset="0"/>
              </a:rPr>
              <a:t>беладонны</a:t>
            </a:r>
            <a:r>
              <a:rPr lang="ru-RU" sz="2000" b="1" dirty="0" smtClean="0">
                <a:solidFill>
                  <a:srgbClr val="800000"/>
                </a:solidFill>
                <a:latin typeface="Times New Roman" pitchFamily="18" charset="0"/>
                <a:cs typeface="Times New Roman" pitchFamily="18" charset="0"/>
              </a:rPr>
              <a:t>. Нанесенная на кожу мазь вызывала яркие видения и помогала летать по воздуху, танцевать, принимать участие в шабаше.</a:t>
            </a:r>
          </a:p>
          <a:p>
            <a:pPr algn="just"/>
            <a:r>
              <a:rPr lang="ru-RU" sz="2000" b="1" dirty="0" smtClean="0">
                <a:solidFill>
                  <a:srgbClr val="800000"/>
                </a:solidFill>
                <a:latin typeface="Times New Roman" pitchFamily="18" charset="0"/>
                <a:cs typeface="Times New Roman" pitchFamily="18" charset="0"/>
              </a:rPr>
              <a:t>Белена чёрная использовалась в комбинации с другими травами, такими как мандрагора, белладонна, дурман, в качестве анестезирующего средства, прозванного за его </a:t>
            </a:r>
            <a:r>
              <a:rPr lang="ru-RU" sz="2000" b="1" dirty="0" err="1" smtClean="0">
                <a:solidFill>
                  <a:srgbClr val="800000"/>
                </a:solidFill>
                <a:latin typeface="Times New Roman" pitchFamily="18" charset="0"/>
                <a:cs typeface="Times New Roman" pitchFamily="18" charset="0"/>
              </a:rPr>
              <a:t>психоактивные</a:t>
            </a:r>
            <a:r>
              <a:rPr lang="ru-RU" sz="2000" b="1" dirty="0" smtClean="0">
                <a:solidFill>
                  <a:srgbClr val="800000"/>
                </a:solidFill>
                <a:latin typeface="Times New Roman" pitchFamily="18" charset="0"/>
                <a:cs typeface="Times New Roman" pitchFamily="18" charset="0"/>
              </a:rPr>
              <a:t> свойства «волшебным напитком». Эти </a:t>
            </a:r>
            <a:r>
              <a:rPr lang="ru-RU" sz="2000" b="1" dirty="0" err="1" smtClean="0">
                <a:solidFill>
                  <a:srgbClr val="800000"/>
                </a:solidFill>
                <a:latin typeface="Times New Roman" pitchFamily="18" charset="0"/>
                <a:cs typeface="Times New Roman" pitchFamily="18" charset="0"/>
              </a:rPr>
              <a:t>психоактивные</a:t>
            </a:r>
            <a:r>
              <a:rPr lang="ru-RU" sz="2000" b="1" dirty="0" smtClean="0">
                <a:solidFill>
                  <a:srgbClr val="800000"/>
                </a:solidFill>
                <a:latin typeface="Times New Roman" pitchFamily="18" charset="0"/>
                <a:cs typeface="Times New Roman" pitchFamily="18" charset="0"/>
              </a:rPr>
              <a:t> эффекты включали в себя визуальные галлюцинации и ощущение полёта.</a:t>
            </a:r>
          </a:p>
          <a:p>
            <a:pPr algn="just"/>
            <a:r>
              <a:rPr lang="ru-RU" sz="2000" b="1" dirty="0" smtClean="0">
                <a:solidFill>
                  <a:srgbClr val="800000"/>
                </a:solidFill>
                <a:latin typeface="Times New Roman" pitchFamily="18" charset="0"/>
                <a:cs typeface="Times New Roman" pitchFamily="18" charset="0"/>
              </a:rPr>
              <a:t>У древних </a:t>
            </a:r>
            <a:r>
              <a:rPr lang="ru-RU" sz="2000" b="1" dirty="0" err="1" smtClean="0">
                <a:solidFill>
                  <a:srgbClr val="800000"/>
                </a:solidFill>
                <a:latin typeface="Times New Roman" pitchFamily="18" charset="0"/>
                <a:cs typeface="Times New Roman" pitchFamily="18" charset="0"/>
              </a:rPr>
              <a:t>балтов</a:t>
            </a:r>
            <a:r>
              <a:rPr lang="ru-RU" sz="2000" b="1" dirty="0" smtClean="0">
                <a:solidFill>
                  <a:srgbClr val="800000"/>
                </a:solidFill>
                <a:latin typeface="Times New Roman" pitchFamily="18" charset="0"/>
                <a:cs typeface="Times New Roman" pitchFamily="18" charset="0"/>
              </a:rPr>
              <a:t> была особая группа воинов - слуг бога-волка, которые шли в бой, выпив напиток белены. Во время сражения такие воины в своей галлюцинации считали себя волками. По преданию воины-волки были так свирепы, что не нуждались в оружии и убивали своих  врагов голыми руками</a:t>
            </a:r>
            <a:r>
              <a:rPr lang="ru-RU" sz="2000" b="1" dirty="0" smtClean="0">
                <a:solidFill>
                  <a:srgbClr val="800000"/>
                </a:solidFill>
              </a:rPr>
              <a:t>.</a:t>
            </a:r>
            <a:endParaRPr lang="ru-RU" sz="2000" b="1" dirty="0">
              <a:solidFill>
                <a:srgbClr val="80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86" y="1571612"/>
            <a:ext cx="7582696" cy="435771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000100" y="428604"/>
            <a:ext cx="728616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Болиголов пятнистый</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7967702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Объект 2"/>
          <p:cNvSpPr>
            <a:spLocks noGrp="1"/>
          </p:cNvSpPr>
          <p:nvPr>
            <p:ph idx="1"/>
          </p:nvPr>
        </p:nvSpPr>
        <p:spPr>
          <a:xfrm>
            <a:off x="5643570" y="1500174"/>
            <a:ext cx="3500430" cy="1928802"/>
          </a:xfrm>
        </p:spPr>
        <p:txBody>
          <a:bodyPr>
            <a:normAutofit fontScale="85000" lnSpcReduction="20000"/>
          </a:bodyPr>
          <a:lstStyle/>
          <a:p>
            <a:pPr>
              <a:buNone/>
            </a:pPr>
            <a:r>
              <a:rPr lang="ru-RU" dirty="0" smtClean="0">
                <a:solidFill>
                  <a:srgbClr val="002060"/>
                </a:solidFill>
              </a:rPr>
              <a:t>    </a:t>
            </a:r>
            <a:r>
              <a:rPr lang="ru-RU" b="1" dirty="0" smtClean="0">
                <a:solidFill>
                  <a:srgbClr val="800000"/>
                </a:solidFill>
                <a:latin typeface="Times New Roman" pitchFamily="18" charset="0"/>
                <a:cs typeface="Times New Roman" pitchFamily="18" charset="0"/>
              </a:rPr>
              <a:t>Рудеральный и огородный сорняк, произрастает по склонам и суходолам.</a:t>
            </a:r>
            <a:endParaRPr lang="ru-RU" b="1" dirty="0">
              <a:solidFill>
                <a:srgbClr val="800000"/>
              </a:solidFill>
              <a:latin typeface="Times New Roman" pitchFamily="18" charset="0"/>
              <a:cs typeface="Times New Roman" pitchFamily="18" charset="0"/>
            </a:endParaRPr>
          </a:p>
        </p:txBody>
      </p:sp>
      <p:sp>
        <p:nvSpPr>
          <p:cNvPr id="7" name="Прямоугольник 6"/>
          <p:cNvSpPr/>
          <p:nvPr/>
        </p:nvSpPr>
        <p:spPr>
          <a:xfrm>
            <a:off x="1857356" y="428604"/>
            <a:ext cx="5022850" cy="923330"/>
          </a:xfrm>
          <a:prstGeom prst="rect">
            <a:avLst/>
          </a:prstGeom>
          <a:noFill/>
        </p:spPr>
        <p:txBody>
          <a:bodyPr wrap="none" lIns="91440" tIns="45720" rIns="91440" bIns="45720">
            <a:spAutoFit/>
          </a:bodyPr>
          <a:lstStyle/>
          <a:p>
            <a:pPr algn="ct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Местообитание</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pic>
        <p:nvPicPr>
          <p:cNvPr id="20482" name="Picture 2" descr="C:\Users\вася\Desktop\29137518-aktivirovannyy-ugol-pri-ateroskleroze.jpg"/>
          <p:cNvPicPr>
            <a:picLocks noChangeAspect="1" noChangeArrowheads="1"/>
          </p:cNvPicPr>
          <p:nvPr/>
        </p:nvPicPr>
        <p:blipFill>
          <a:blip r:embed="rId3"/>
          <a:srcRect/>
          <a:stretch>
            <a:fillRect/>
          </a:stretch>
        </p:blipFill>
        <p:spPr bwMode="auto">
          <a:xfrm>
            <a:off x="357158" y="1357298"/>
            <a:ext cx="4714908" cy="4714908"/>
          </a:xfrm>
          <a:prstGeom prst="rect">
            <a:avLst/>
          </a:prstGeom>
          <a:noFill/>
        </p:spPr>
      </p:pic>
      <p:sp>
        <p:nvSpPr>
          <p:cNvPr id="8" name="Прямоугольник 7"/>
          <p:cNvSpPr/>
          <p:nvPr/>
        </p:nvSpPr>
        <p:spPr>
          <a:xfrm>
            <a:off x="5214942" y="3357562"/>
            <a:ext cx="3643306" cy="3170099"/>
          </a:xfrm>
          <a:prstGeom prst="rect">
            <a:avLst/>
          </a:prstGeom>
        </p:spPr>
        <p:txBody>
          <a:bodyPr wrap="square">
            <a:spAutoFit/>
          </a:bodyPr>
          <a:lstStyle/>
          <a:p>
            <a:pPr lvl="0" algn="just" fontAlgn="base">
              <a:spcBef>
                <a:spcPct val="0"/>
              </a:spcBef>
              <a:spcAft>
                <a:spcPct val="0"/>
              </a:spcAft>
            </a:pPr>
            <a:r>
              <a:rPr lang="ru-RU" sz="2000" b="1" dirty="0" smtClean="0">
                <a:solidFill>
                  <a:srgbClr val="800000"/>
                </a:solidFill>
                <a:latin typeface="Times New Roman" pitchFamily="18" charset="0"/>
                <a:ea typeface="Times New Roman" pitchFamily="18" charset="0"/>
                <a:cs typeface="Times New Roman" pitchFamily="18" charset="0"/>
              </a:rPr>
              <a:t>Растет на опушках лесов, на заливных лугах и известняковых склонах, а так же возле жилья, заборов на пустырях и стройках, вдоль дорог и оврагов, как сорняк встречается на огородах. В России болиголов распространен практически повсеместно.</a:t>
            </a:r>
          </a:p>
        </p:txBody>
      </p:sp>
    </p:spTree>
    <p:extLst>
      <p:ext uri="{BB962C8B-B14F-4D97-AF65-F5344CB8AC3E}">
        <p14:creationId xmlns:p14="http://schemas.microsoft.com/office/powerpoint/2010/main" val="37967702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3185" name="Rectangle 1"/>
          <p:cNvSpPr>
            <a:spLocks noChangeArrowheads="1"/>
          </p:cNvSpPr>
          <p:nvPr/>
        </p:nvSpPr>
        <p:spPr bwMode="auto">
          <a:xfrm>
            <a:off x="857224" y="1428736"/>
            <a:ext cx="757242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800000"/>
                </a:solidFill>
                <a:effectLst/>
                <a:latin typeface="Times New Roman" pitchFamily="18" charset="0"/>
                <a:ea typeface="Times New Roman" pitchFamily="18" charset="0"/>
                <a:cs typeface="Times New Roman" pitchFamily="18" charset="0"/>
              </a:rPr>
              <a:t>Ядовитые свойства болиголова были известны еще со времен Древней Греции, где растение применялось как средство свершения правосудия. Яд болиголова давали выпить осужденному на смерть.</a:t>
            </a:r>
            <a:endParaRPr kumimoji="0" lang="ru-RU" sz="2400" b="1" i="0" u="none" strike="noStrike" cap="none" normalizeH="0" baseline="0" dirty="0" smtClean="0">
              <a:ln>
                <a:noFill/>
              </a:ln>
              <a:solidFill>
                <a:srgbClr val="800000"/>
              </a:solidFill>
              <a:effectLst/>
              <a:latin typeface="Times New Roman" pitchFamily="18" charset="0"/>
              <a:cs typeface="Times New Roman" pitchFamily="18" charset="0"/>
            </a:endParaRPr>
          </a:p>
        </p:txBody>
      </p:sp>
      <p:sp>
        <p:nvSpPr>
          <p:cNvPr id="4" name="Прямоугольник 3"/>
          <p:cNvSpPr/>
          <p:nvPr/>
        </p:nvSpPr>
        <p:spPr>
          <a:xfrm>
            <a:off x="2071670" y="285728"/>
            <a:ext cx="3827586" cy="923330"/>
          </a:xfrm>
          <a:prstGeom prst="rect">
            <a:avLst/>
          </a:prstGeom>
          <a:noFill/>
        </p:spPr>
        <p:txBody>
          <a:bodyPr wrap="none" lIns="91440" tIns="45720" rIns="91440" bIns="45720">
            <a:spAutoFit/>
          </a:bodyPr>
          <a:lstStyle/>
          <a:p>
            <a:pPr algn="ct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Ядовитость</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pic>
        <p:nvPicPr>
          <p:cNvPr id="21506" name="Picture 2" descr="C:\Users\вася\Desktop\картинка297.jpg"/>
          <p:cNvPicPr>
            <a:picLocks noChangeAspect="1" noChangeArrowheads="1"/>
          </p:cNvPicPr>
          <p:nvPr/>
        </p:nvPicPr>
        <p:blipFill>
          <a:blip r:embed="rId3"/>
          <a:srcRect/>
          <a:stretch>
            <a:fillRect/>
          </a:stretch>
        </p:blipFill>
        <p:spPr bwMode="auto">
          <a:xfrm>
            <a:off x="4786314" y="3357562"/>
            <a:ext cx="4064000" cy="3048000"/>
          </a:xfrm>
          <a:prstGeom prst="rect">
            <a:avLst/>
          </a:prstGeom>
          <a:noFill/>
        </p:spPr>
      </p:pic>
      <p:sp>
        <p:nvSpPr>
          <p:cNvPr id="7" name="Прямоугольник 6"/>
          <p:cNvSpPr/>
          <p:nvPr/>
        </p:nvSpPr>
        <p:spPr>
          <a:xfrm>
            <a:off x="214282" y="4000504"/>
            <a:ext cx="4572000" cy="1815882"/>
          </a:xfrm>
          <a:prstGeom prst="rect">
            <a:avLst/>
          </a:prstGeom>
        </p:spPr>
        <p:txBody>
          <a:bodyPr>
            <a:spAutoFit/>
          </a:bodyPr>
          <a:lstStyle/>
          <a:p>
            <a:r>
              <a:rPr lang="ru-RU" sz="2800" b="1" dirty="0" smtClean="0">
                <a:solidFill>
                  <a:srgbClr val="800000"/>
                </a:solidFill>
                <a:latin typeface="Times New Roman" pitchFamily="18" charset="0"/>
                <a:cs typeface="Times New Roman" pitchFamily="18" charset="0"/>
              </a:rPr>
              <a:t>Ядовито все растение (максимум в незрелых плодах, меньше — в стеблях и листьях).</a:t>
            </a:r>
            <a:endParaRPr lang="ru-RU" sz="2800" b="1" dirty="0">
              <a:solidFill>
                <a:srgbClr val="800000"/>
              </a:solidFill>
              <a:latin typeface="Times New Roman" pitchFamily="18" charset="0"/>
              <a:cs typeface="Times New Roman" pitchFamily="18" charset="0"/>
            </a:endParaRPr>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12" y="285728"/>
            <a:ext cx="2047846" cy="103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274638"/>
            <a:ext cx="8229600" cy="778098"/>
          </a:xfrm>
        </p:spPr>
        <p:txBody>
          <a:bodyPr>
            <a:normAutofit/>
          </a:bodyPr>
          <a:lstStyle/>
          <a:p>
            <a:r>
              <a:rPr lang="ru-RU" sz="3600" b="1" dirty="0" smtClean="0">
                <a:solidFill>
                  <a:srgbClr val="C00000"/>
                </a:solidFill>
                <a:latin typeface="Times New Roman" pitchFamily="18" charset="0"/>
                <a:cs typeface="Times New Roman" pitchFamily="18" charset="0"/>
              </a:rPr>
              <a:t>Последствия отравления</a:t>
            </a:r>
            <a:endParaRPr lang="ru-RU" sz="3600" b="1" dirty="0">
              <a:solidFill>
                <a:srgbClr val="C00000"/>
              </a:solidFill>
              <a:latin typeface="Times New Roman" pitchFamily="18" charset="0"/>
              <a:cs typeface="Times New Roman" pitchFamily="18" charset="0"/>
            </a:endParaRPr>
          </a:p>
        </p:txBody>
      </p:sp>
      <p:sp>
        <p:nvSpPr>
          <p:cNvPr id="3" name="Объект 2"/>
          <p:cNvSpPr>
            <a:spLocks noGrp="1"/>
          </p:cNvSpPr>
          <p:nvPr>
            <p:ph idx="1"/>
          </p:nvPr>
        </p:nvSpPr>
        <p:spPr>
          <a:xfrm>
            <a:off x="285720" y="908720"/>
            <a:ext cx="8401080" cy="5760640"/>
          </a:xfrm>
        </p:spPr>
        <p:txBody>
          <a:bodyPr>
            <a:noAutofit/>
          </a:bodyPr>
          <a:lstStyle/>
          <a:p>
            <a:pPr algn="just"/>
            <a:r>
              <a:rPr lang="ru-RU" sz="2500" dirty="0">
                <a:solidFill>
                  <a:srgbClr val="800000"/>
                </a:solidFill>
                <a:latin typeface="Times New Roman" pitchFamily="18" charset="0"/>
                <a:cs typeface="Times New Roman" pitchFamily="18" charset="0"/>
              </a:rPr>
              <a:t>Отравление наступает при попадании в рот стеблей, ошибочно принимаемых детьми за дудник (из которого делают свистульки), а также при поедании семян, похожих на укропные. Известны случаи употребления в пищу зелени болиголова, засорявшего огородные грядки</a:t>
            </a:r>
            <a:r>
              <a:rPr lang="ru-RU" sz="2500" dirty="0" smtClean="0">
                <a:solidFill>
                  <a:srgbClr val="800000"/>
                </a:solidFill>
                <a:latin typeface="Times New Roman" pitchFamily="18" charset="0"/>
                <a:cs typeface="Times New Roman" pitchFamily="18" charset="0"/>
              </a:rPr>
              <a:t>.</a:t>
            </a:r>
          </a:p>
          <a:p>
            <a:pPr algn="just"/>
            <a:r>
              <a:rPr lang="ru-RU" sz="2500" dirty="0">
                <a:solidFill>
                  <a:srgbClr val="800000"/>
                </a:solidFill>
                <a:latin typeface="Times New Roman" pitchFamily="18" charset="0"/>
                <a:cs typeface="Times New Roman" pitchFamily="18" charset="0"/>
              </a:rPr>
              <a:t>Тошнота, слюнотечение, головокружение, нарушение глотания, речи, побледнение кожи. Начальное возбуждение сопровождается судорогами и переходит в угнетение ЦНС.</a:t>
            </a:r>
          </a:p>
          <a:p>
            <a:pPr algn="just"/>
            <a:r>
              <a:rPr lang="ru-RU" sz="2500" dirty="0">
                <a:solidFill>
                  <a:srgbClr val="800000"/>
                </a:solidFill>
                <a:latin typeface="Times New Roman" pitchFamily="18" charset="0"/>
                <a:cs typeface="Times New Roman" pitchFamily="18" charset="0"/>
              </a:rPr>
              <a:t>Характерным является восходящий паралич, начинающийся с нижних конечностей и сопровождающийся потерей кожной чувствительности. Зрачки расширены, на свет не реагируют. Нарастающее удушье может привести к остановке дыхания. При контакте с кожей сок вызывает дерматит.</a:t>
            </a:r>
          </a:p>
          <a:p>
            <a:pPr algn="just"/>
            <a:endParaRPr lang="ru-RU" sz="2500" dirty="0">
              <a:solidFill>
                <a:srgbClr val="8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745789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194" name="Picture 2" descr="C:\Users\вася\Desktop\1386514937-3c2adc004460f3d787a97e9d03501bb0.jpg"/>
          <p:cNvPicPr>
            <a:picLocks noChangeAspect="1" noChangeArrowheads="1"/>
          </p:cNvPicPr>
          <p:nvPr/>
        </p:nvPicPr>
        <p:blipFill>
          <a:blip r:embed="rId3"/>
          <a:srcRect/>
          <a:stretch>
            <a:fillRect/>
          </a:stretch>
        </p:blipFill>
        <p:spPr bwMode="auto">
          <a:xfrm>
            <a:off x="1857356" y="1928802"/>
            <a:ext cx="5623569" cy="4500570"/>
          </a:xfrm>
          <a:prstGeom prst="rect">
            <a:avLst/>
          </a:prstGeom>
          <a:noFill/>
        </p:spPr>
      </p:pic>
      <p:sp>
        <p:nvSpPr>
          <p:cNvPr id="4" name="Прямоугольник 3"/>
          <p:cNvSpPr/>
          <p:nvPr/>
        </p:nvSpPr>
        <p:spPr>
          <a:xfrm>
            <a:off x="1428728" y="0"/>
            <a:ext cx="6697667"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КЛЕЩЕВИНА</a:t>
            </a:r>
          </a:p>
          <a:p>
            <a:pPr algn="ct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ОБЫКНОВЕННАЯ</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Прямоугольник 2"/>
          <p:cNvSpPr/>
          <p:nvPr/>
        </p:nvSpPr>
        <p:spPr>
          <a:xfrm>
            <a:off x="1571604" y="285728"/>
            <a:ext cx="5022850" cy="923330"/>
          </a:xfrm>
          <a:prstGeom prst="rect">
            <a:avLst/>
          </a:prstGeom>
          <a:noFill/>
        </p:spPr>
        <p:txBody>
          <a:bodyPr wrap="none" lIns="91440" tIns="45720" rIns="91440" bIns="45720">
            <a:spAutoFit/>
          </a:bodyPr>
          <a:lstStyle/>
          <a:p>
            <a:pPr algn="ctr"/>
            <a:r>
              <a:rPr lang="ru-RU"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Местообитание</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pic>
        <p:nvPicPr>
          <p:cNvPr id="9218" name="Picture 2" descr="C:\Users\вася\Desktop\lechenie_kastorovym_maslom_0.jpg"/>
          <p:cNvPicPr>
            <a:picLocks noChangeAspect="1" noChangeArrowheads="1"/>
          </p:cNvPicPr>
          <p:nvPr/>
        </p:nvPicPr>
        <p:blipFill>
          <a:blip r:embed="rId3"/>
          <a:srcRect/>
          <a:stretch>
            <a:fillRect/>
          </a:stretch>
        </p:blipFill>
        <p:spPr bwMode="auto">
          <a:xfrm>
            <a:off x="4429124" y="2214554"/>
            <a:ext cx="4500594" cy="2988395"/>
          </a:xfrm>
          <a:prstGeom prst="rect">
            <a:avLst/>
          </a:prstGeom>
          <a:noFill/>
        </p:spPr>
      </p:pic>
      <p:sp>
        <p:nvSpPr>
          <p:cNvPr id="5" name="Прямоугольник 4"/>
          <p:cNvSpPr/>
          <p:nvPr/>
        </p:nvSpPr>
        <p:spPr>
          <a:xfrm>
            <a:off x="357158" y="1285860"/>
            <a:ext cx="4071966" cy="5355312"/>
          </a:xfrm>
          <a:prstGeom prst="rect">
            <a:avLst/>
          </a:prstGeom>
        </p:spPr>
        <p:txBody>
          <a:bodyPr wrap="square">
            <a:spAutoFit/>
          </a:bodyPr>
          <a:lstStyle/>
          <a:p>
            <a:pPr algn="just"/>
            <a:r>
              <a:rPr lang="ru-RU" b="1" dirty="0" smtClean="0">
                <a:solidFill>
                  <a:srgbClr val="800000"/>
                </a:solidFill>
                <a:latin typeface="Times New Roman" pitchFamily="18" charset="0"/>
                <a:cs typeface="Times New Roman" pitchFamily="18" charset="0"/>
              </a:rPr>
              <a:t>Одним из самых токсичных растений на планете считается клещевина обыкновенная. В обиходе её также называют «касторкой». Растение клещевина - ядовитое и очень опасное. В последнее время этот представитель флоры из природных условий перемещается в сады. Клещевина ядовитая является выходцем из тропического пояса Африки. Культивируется она как растение-однолетник. Однако даже за это короткое время он успевает вымахать на высоту три метра. В природных условиях клещевина ядовитая является многолетником. Нередко она достигает в высоту 12 метров. Время её жизни – около 10 лет. </a:t>
            </a:r>
            <a:endParaRPr lang="ru-RU" b="1" dirty="0">
              <a:solidFill>
                <a:srgbClr val="800000"/>
              </a:solidFill>
              <a:latin typeface="Times New Roman" pitchFamily="18" charset="0"/>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Прямоугольник 3"/>
          <p:cNvSpPr/>
          <p:nvPr/>
        </p:nvSpPr>
        <p:spPr>
          <a:xfrm>
            <a:off x="2000232" y="214290"/>
            <a:ext cx="3827586" cy="923330"/>
          </a:xfrm>
          <a:prstGeom prst="rect">
            <a:avLst/>
          </a:prstGeom>
          <a:noFill/>
        </p:spPr>
        <p:txBody>
          <a:bodyPr wrap="none" lIns="91440" tIns="45720" rIns="91440" bIns="45720">
            <a:spAutoFit/>
          </a:bodyPr>
          <a:lstStyle/>
          <a:p>
            <a:pPr algn="ctr"/>
            <a:r>
              <a:rPr lang="ru-RU"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Ядовитость</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5" name="Прямоугольник 4"/>
          <p:cNvSpPr/>
          <p:nvPr/>
        </p:nvSpPr>
        <p:spPr>
          <a:xfrm>
            <a:off x="357158" y="1285860"/>
            <a:ext cx="8501122" cy="2308324"/>
          </a:xfrm>
          <a:prstGeom prst="rect">
            <a:avLst/>
          </a:prstGeom>
        </p:spPr>
        <p:txBody>
          <a:bodyPr wrap="square">
            <a:spAutoFit/>
          </a:bodyPr>
          <a:lstStyle/>
          <a:p>
            <a:pPr algn="just"/>
            <a:r>
              <a:rPr lang="ru-RU" sz="2400" b="1" dirty="0" smtClean="0">
                <a:solidFill>
                  <a:srgbClr val="800000"/>
                </a:solidFill>
                <a:latin typeface="Times New Roman" pitchFamily="18" charset="0"/>
                <a:cs typeface="Times New Roman" pitchFamily="18" charset="0"/>
              </a:rPr>
              <a:t>Внимание!</a:t>
            </a:r>
            <a:r>
              <a:rPr lang="ru-RU" sz="2400" dirty="0" smtClean="0">
                <a:solidFill>
                  <a:srgbClr val="800000"/>
                </a:solidFill>
                <a:latin typeface="Times New Roman" pitchFamily="18" charset="0"/>
                <a:cs typeface="Times New Roman" pitchFamily="18" charset="0"/>
              </a:rPr>
              <a:t> Семена клещевины содержат ядовитое вещество – рицин, которое при промышленном производстве не переходит в масло. Поэтому употребление в пищу семян опасно, может вызвать очень тяжелое отравление. Шесть семян смертельны для детей, а двадцать — для взрослых. Жмых клещевины также ядовит.</a:t>
            </a:r>
            <a:endParaRPr lang="ru-RU" sz="2400" dirty="0">
              <a:solidFill>
                <a:srgbClr val="800000"/>
              </a:solidFill>
              <a:latin typeface="Times New Roman" pitchFamily="18" charset="0"/>
              <a:cs typeface="Times New Roman" pitchFamily="18" charset="0"/>
            </a:endParaRPr>
          </a:p>
        </p:txBody>
      </p:sp>
      <p:pic>
        <p:nvPicPr>
          <p:cNvPr id="10242" name="Picture 2" descr="C:\Users\вася\Desktop\1394998215_127215.jpg"/>
          <p:cNvPicPr>
            <a:picLocks noChangeAspect="1" noChangeArrowheads="1"/>
          </p:cNvPicPr>
          <p:nvPr/>
        </p:nvPicPr>
        <p:blipFill>
          <a:blip r:embed="rId3"/>
          <a:srcRect/>
          <a:stretch>
            <a:fillRect/>
          </a:stretch>
        </p:blipFill>
        <p:spPr bwMode="auto">
          <a:xfrm>
            <a:off x="2357422" y="3357562"/>
            <a:ext cx="5258168" cy="3500438"/>
          </a:xfrm>
          <a:prstGeom prst="rect">
            <a:avLst/>
          </a:prstGeom>
          <a:noFill/>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5074" y="214290"/>
            <a:ext cx="2047846" cy="103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1137" name="Rectangle 1"/>
          <p:cNvSpPr>
            <a:spLocks noChangeArrowheads="1"/>
          </p:cNvSpPr>
          <p:nvPr/>
        </p:nvSpPr>
        <p:spPr bwMode="auto">
          <a:xfrm>
            <a:off x="428596" y="214290"/>
            <a:ext cx="8215370" cy="6395246"/>
          </a:xfrm>
          <a:prstGeom prst="rect">
            <a:avLst/>
          </a:prstGeom>
          <a:solidFill>
            <a:schemeClr val="accent3"/>
          </a:solidFill>
          <a:ln w="9525">
            <a:noFill/>
            <a:miter lim="800000"/>
            <a:headEnd/>
            <a:tailEnd/>
          </a:ln>
          <a:effectLst/>
        </p:spPr>
        <p:txBody>
          <a:bodyPr vert="horz" wrap="square" lIns="91440" tIns="152352" rIns="91440" bIns="146004"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2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Все части растения содержат белок рицин и алкалоид рицинин и ядовиты, как для человека, так и для животных.</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2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Отравление клещевиной</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2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Приём внутрь семян или других частей растения вызывает энтерит, рвоту и колики, кровотечения из желудочно-кишечного тракта, нарушение водно-электролитного баланса. Яд растения, проникая в кровь, вызывает разрушение эритроцитов — красных кровяных телец. Первые признаки отравления клещевиной появляются примерно через час, после употребления семян. Желтеет кожа, появляется боль и жжение в животе, рвота, сильная головная боль, общая слабость, неправильный пульс, возможна потеря сознания и остановка дыхания. Также клещевина может спровоцировать преждевременные роды у беременных. Смерть обычно наступает через 5-7 дней. Вред здоровью, наносимый ядами клещевины непоправим, выжившие не способны полностью восстановить здоровье, объясняется это способностью рицина необратимо разрушать белки тканей</a:t>
            </a:r>
            <a:r>
              <a:rPr kumimoji="0" lang="ru-RU" sz="20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a:t>
            </a:r>
            <a:endParaRPr kumimoji="0" lang="ru-RU" sz="2000" b="1" i="0" u="none" strike="noStrike" cap="none" normalizeH="0" baseline="0" dirty="0" smtClean="0">
              <a:ln>
                <a:noFill/>
              </a:ln>
              <a:solidFill>
                <a:schemeClr val="bg1"/>
              </a:solidFill>
              <a:effectLst/>
              <a:latin typeface="Times New Roman" pitchFamily="18" charset="0"/>
              <a:cs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ямоугольник 5"/>
          <p:cNvSpPr/>
          <p:nvPr/>
        </p:nvSpPr>
        <p:spPr>
          <a:xfrm>
            <a:off x="1714480" y="285728"/>
            <a:ext cx="677416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ПАСЛЕН ЧЕРНЫЙ </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098" name="Picture 2" descr="C:\Users\вася\Desktop\black-nightshade-poisoning_1.jpg"/>
          <p:cNvPicPr>
            <a:picLocks noChangeAspect="1" noChangeArrowheads="1"/>
          </p:cNvPicPr>
          <p:nvPr/>
        </p:nvPicPr>
        <p:blipFill>
          <a:blip r:embed="rId3"/>
          <a:srcRect/>
          <a:stretch>
            <a:fillRect/>
          </a:stretch>
        </p:blipFill>
        <p:spPr bwMode="auto">
          <a:xfrm>
            <a:off x="1928794" y="1612875"/>
            <a:ext cx="3933844" cy="5245125"/>
          </a:xfrm>
          <a:prstGeom prst="rect">
            <a:avLst/>
          </a:prstGeom>
          <a:noFill/>
        </p:spPr>
      </p:pic>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Прямоугольник 4"/>
          <p:cNvSpPr/>
          <p:nvPr/>
        </p:nvSpPr>
        <p:spPr>
          <a:xfrm>
            <a:off x="0" y="357166"/>
            <a:ext cx="8715404"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КЛАССИФИКАЦИЯ ЯДОВИТЫХ РАСТЕНИЙ</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2050" name="Picture 2" descr="C:\Users\вася\Desktop\0014-014-JAdovitye-rastenija.jpg"/>
          <p:cNvPicPr>
            <a:picLocks noChangeAspect="1" noChangeArrowheads="1"/>
          </p:cNvPicPr>
          <p:nvPr/>
        </p:nvPicPr>
        <p:blipFill>
          <a:blip r:embed="rId3"/>
          <a:srcRect/>
          <a:stretch>
            <a:fillRect/>
          </a:stretch>
        </p:blipFill>
        <p:spPr bwMode="auto">
          <a:xfrm>
            <a:off x="1571604" y="2178811"/>
            <a:ext cx="6238919" cy="4679189"/>
          </a:xfrm>
          <a:prstGeom prst="rect">
            <a:avLst/>
          </a:prstGeom>
          <a:noFill/>
        </p:spPr>
      </p:pic>
    </p:spTree>
    <p:extLst>
      <p:ext uri="{BB962C8B-B14F-4D97-AF65-F5344CB8AC3E}">
        <p14:creationId xmlns:p14="http://schemas.microsoft.com/office/powerpoint/2010/main" val="29055880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Содержимое 2"/>
          <p:cNvSpPr>
            <a:spLocks noGrp="1"/>
          </p:cNvSpPr>
          <p:nvPr>
            <p:ph idx="1"/>
          </p:nvPr>
        </p:nvSpPr>
        <p:spPr>
          <a:xfrm>
            <a:off x="214282" y="785794"/>
            <a:ext cx="8715436" cy="4000817"/>
          </a:xfrm>
        </p:spPr>
        <p:txBody>
          <a:bodyPr>
            <a:normAutofit/>
          </a:bodyPr>
          <a:lstStyle/>
          <a:p>
            <a:pPr>
              <a:buNone/>
            </a:pPr>
            <a:endParaRPr lang="ru-RU" dirty="0" smtClean="0">
              <a:latin typeface="Times New Roman" pitchFamily="18" charset="0"/>
              <a:cs typeface="Times New Roman" pitchFamily="18" charset="0"/>
            </a:endParaRPr>
          </a:p>
          <a:p>
            <a:pPr algn="just">
              <a:buNone/>
            </a:pPr>
            <a:r>
              <a:rPr lang="ru-RU" b="1" dirty="0" smtClean="0">
                <a:solidFill>
                  <a:srgbClr val="990000"/>
                </a:solidFill>
                <a:latin typeface="Times New Roman" pitchFamily="18" charset="0"/>
                <a:cs typeface="Times New Roman" pitchFamily="18" charset="0"/>
              </a:rPr>
              <a:t>   </a:t>
            </a:r>
            <a:r>
              <a:rPr lang="ru-RU" sz="2800" b="1" dirty="0" smtClean="0">
                <a:solidFill>
                  <a:srgbClr val="800000"/>
                </a:solidFill>
                <a:latin typeface="Times New Roman" pitchFamily="18" charset="0"/>
                <a:cs typeface="Times New Roman" pitchFamily="18" charset="0"/>
              </a:rPr>
              <a:t>Встречается данный вид растения по всей Российской территории. Любит произрастать около огорода, пашни, берегов рек, других водоем, также в саду, растет между кустарниками.</a:t>
            </a:r>
            <a:endParaRPr lang="ru-RU" sz="2800" b="1" dirty="0">
              <a:solidFill>
                <a:srgbClr val="800000"/>
              </a:solidFill>
              <a:latin typeface="Times New Roman" pitchFamily="18" charset="0"/>
              <a:cs typeface="Times New Roman" pitchFamily="18" charset="0"/>
            </a:endParaRPr>
          </a:p>
        </p:txBody>
      </p:sp>
      <p:pic>
        <p:nvPicPr>
          <p:cNvPr id="4" name="Рисунок 3" descr="Paslen-gulyavnikolistnyiy1.jpg"/>
          <p:cNvPicPr>
            <a:picLocks noChangeAspect="1"/>
          </p:cNvPicPr>
          <p:nvPr/>
        </p:nvPicPr>
        <p:blipFill>
          <a:blip r:embed="rId3" cstate="print"/>
          <a:stretch>
            <a:fillRect/>
          </a:stretch>
        </p:blipFill>
        <p:spPr>
          <a:xfrm>
            <a:off x="1979050" y="3571876"/>
            <a:ext cx="5114591" cy="3286124"/>
          </a:xfrm>
          <a:prstGeom prst="rect">
            <a:avLst/>
          </a:prstGeom>
          <a:ln>
            <a:noFill/>
          </a:ln>
          <a:effectLst>
            <a:softEdge rad="112500"/>
          </a:effectLst>
        </p:spPr>
      </p:pic>
      <p:sp>
        <p:nvSpPr>
          <p:cNvPr id="7" name="Прямоугольник 6"/>
          <p:cNvSpPr/>
          <p:nvPr/>
        </p:nvSpPr>
        <p:spPr>
          <a:xfrm>
            <a:off x="1357290" y="285728"/>
            <a:ext cx="5022850" cy="923330"/>
          </a:xfrm>
          <a:prstGeom prst="rect">
            <a:avLst/>
          </a:prstGeom>
          <a:noFill/>
        </p:spPr>
        <p:txBody>
          <a:bodyPr wrap="none" lIns="91440" tIns="45720" rIns="91440" bIns="45720">
            <a:spAutoFit/>
          </a:bodyPr>
          <a:lstStyle/>
          <a:p>
            <a:pPr algn="ct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Местообита</a:t>
            </a:r>
            <a:r>
              <a:rPr lang="ru-RU"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ние</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Рисунок 4" descr="1944050020150410060157.jpg"/>
          <p:cNvPicPr>
            <a:picLocks noChangeAspect="1"/>
          </p:cNvPicPr>
          <p:nvPr/>
        </p:nvPicPr>
        <p:blipFill>
          <a:blip r:embed="rId3" cstate="print"/>
          <a:stretch>
            <a:fillRect/>
          </a:stretch>
        </p:blipFill>
        <p:spPr>
          <a:xfrm>
            <a:off x="2143108" y="3175976"/>
            <a:ext cx="4714908" cy="3682024"/>
          </a:xfrm>
          <a:prstGeom prst="rect">
            <a:avLst/>
          </a:prstGeom>
          <a:ln>
            <a:noFill/>
          </a:ln>
          <a:effectLst>
            <a:softEdge rad="112500"/>
          </a:effectLst>
        </p:spPr>
      </p:pic>
      <p:sp>
        <p:nvSpPr>
          <p:cNvPr id="6" name="Прямоугольник 5"/>
          <p:cNvSpPr/>
          <p:nvPr/>
        </p:nvSpPr>
        <p:spPr>
          <a:xfrm>
            <a:off x="1785918" y="0"/>
            <a:ext cx="3827586" cy="923330"/>
          </a:xfrm>
          <a:prstGeom prst="rect">
            <a:avLst/>
          </a:prstGeom>
          <a:noFill/>
        </p:spPr>
        <p:txBody>
          <a:bodyPr wrap="none" lIns="91440" tIns="45720" rIns="91440" bIns="45720">
            <a:spAutoFit/>
          </a:bodyPr>
          <a:lstStyle/>
          <a:p>
            <a:pPr algn="ct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Ядовитость</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8" name="Прямоугольник 7"/>
          <p:cNvSpPr/>
          <p:nvPr/>
        </p:nvSpPr>
        <p:spPr>
          <a:xfrm>
            <a:off x="428596" y="1142984"/>
            <a:ext cx="8501122" cy="2246769"/>
          </a:xfrm>
          <a:prstGeom prst="rect">
            <a:avLst/>
          </a:prstGeom>
        </p:spPr>
        <p:txBody>
          <a:bodyPr wrap="square">
            <a:spAutoFit/>
          </a:bodyPr>
          <a:lstStyle/>
          <a:p>
            <a:pPr algn="just"/>
            <a:r>
              <a:rPr lang="ru-RU" sz="2800" b="1" dirty="0" smtClean="0">
                <a:solidFill>
                  <a:srgbClr val="800000"/>
                </a:solidFill>
                <a:latin typeface="Times New Roman" pitchFamily="18" charset="0"/>
                <a:cs typeface="Times New Roman" pitchFamily="18" charset="0"/>
              </a:rPr>
              <a:t>Растение содержит ядовитые </a:t>
            </a:r>
            <a:r>
              <a:rPr lang="ru-RU" sz="2800" b="1" dirty="0" err="1" smtClean="0">
                <a:solidFill>
                  <a:srgbClr val="800000"/>
                </a:solidFill>
                <a:latin typeface="Times New Roman" pitchFamily="18" charset="0"/>
                <a:cs typeface="Times New Roman" pitchFamily="18" charset="0"/>
              </a:rPr>
              <a:t>гликоалкалоиды</a:t>
            </a:r>
            <a:r>
              <a:rPr lang="ru-RU" sz="2800" b="1" dirty="0" smtClean="0">
                <a:solidFill>
                  <a:srgbClr val="800000"/>
                </a:solidFill>
                <a:latin typeface="Times New Roman" pitchFamily="18" charset="0"/>
                <a:cs typeface="Times New Roman" pitchFamily="18" charset="0"/>
              </a:rPr>
              <a:t>, такие как </a:t>
            </a:r>
            <a:r>
              <a:rPr lang="ru-RU" sz="2800" b="1" dirty="0" err="1" smtClean="0">
                <a:solidFill>
                  <a:srgbClr val="800000"/>
                </a:solidFill>
                <a:latin typeface="Times New Roman" pitchFamily="18" charset="0"/>
                <a:cs typeface="Times New Roman" pitchFamily="18" charset="0"/>
              </a:rPr>
              <a:t>дулькамарин</a:t>
            </a:r>
            <a:r>
              <a:rPr lang="ru-RU" sz="2800" b="1" dirty="0" smtClean="0">
                <a:solidFill>
                  <a:srgbClr val="800000"/>
                </a:solidFill>
                <a:latin typeface="Times New Roman" pitchFamily="18" charset="0"/>
                <a:cs typeface="Times New Roman" pitchFamily="18" charset="0"/>
              </a:rPr>
              <a:t>, </a:t>
            </a:r>
            <a:r>
              <a:rPr lang="ru-RU" sz="2800" b="1" dirty="0" err="1" smtClean="0">
                <a:solidFill>
                  <a:srgbClr val="800000"/>
                </a:solidFill>
                <a:latin typeface="Times New Roman" pitchFamily="18" charset="0"/>
                <a:cs typeface="Times New Roman" pitchFamily="18" charset="0"/>
              </a:rPr>
              <a:t>солацеин</a:t>
            </a:r>
            <a:r>
              <a:rPr lang="ru-RU" sz="2800" b="1" dirty="0" smtClean="0">
                <a:solidFill>
                  <a:srgbClr val="800000"/>
                </a:solidFill>
                <a:latin typeface="Times New Roman" pitchFamily="18" charset="0"/>
                <a:cs typeface="Times New Roman" pitchFamily="18" charset="0"/>
              </a:rPr>
              <a:t>, соланин, которыми богаты трава паслена черного, цветы и зеленые ягоды. Причем в последних их особенно много. </a:t>
            </a:r>
            <a:endParaRPr lang="ru-RU" sz="2800" b="1" dirty="0">
              <a:solidFill>
                <a:srgbClr val="800000"/>
              </a:solidFill>
              <a:latin typeface="Times New Roman" pitchFamily="18" charset="0"/>
              <a:cs typeface="Times New Roman" pitchFamily="18" charset="0"/>
            </a:endParaRP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12" y="0"/>
            <a:ext cx="2047846" cy="103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28"/>
            <a:ext cx="9144000" cy="6858000"/>
          </a:xfrm>
          <a:prstGeom prst="rect">
            <a:avLst/>
          </a:prstGeom>
        </p:spPr>
      </p:pic>
      <p:sp>
        <p:nvSpPr>
          <p:cNvPr id="3" name="Содержимое 2"/>
          <p:cNvSpPr>
            <a:spLocks noGrp="1"/>
          </p:cNvSpPr>
          <p:nvPr>
            <p:ph idx="1"/>
          </p:nvPr>
        </p:nvSpPr>
        <p:spPr>
          <a:xfrm>
            <a:off x="0" y="500042"/>
            <a:ext cx="9144000" cy="4525963"/>
          </a:xfrm>
        </p:spPr>
        <p:txBody>
          <a:bodyPr>
            <a:normAutofit/>
          </a:bodyPr>
          <a:lstStyle/>
          <a:p>
            <a:pPr algn="just">
              <a:buNone/>
            </a:pPr>
            <a:r>
              <a:rPr lang="ru-RU" sz="2800" dirty="0" smtClean="0">
                <a:solidFill>
                  <a:srgbClr val="800000"/>
                </a:solidFill>
                <a:latin typeface="Times New Roman" pitchFamily="18" charset="0"/>
                <a:cs typeface="Times New Roman" pitchFamily="18" charset="0"/>
              </a:rPr>
              <a:t>    Мазь на основе паслена черного является одним из лучших средств для лечения язв, фурункул, ран, которые гноятся. С помощью паслена черного можно излечить лейкоз, другие заболевания крови. Для отвара применяют надземную часть, им поласкают горло при ангине, воспаленном процессе в ротовой полости, если возникают проблемы с деснами.</a:t>
            </a:r>
            <a:endParaRPr lang="ru-RU" sz="2800" dirty="0">
              <a:solidFill>
                <a:srgbClr val="800000"/>
              </a:solidFill>
              <a:latin typeface="Times New Roman" pitchFamily="18" charset="0"/>
              <a:cs typeface="Times New Roman" pitchFamily="18" charset="0"/>
            </a:endParaRPr>
          </a:p>
        </p:txBody>
      </p:sp>
      <p:pic>
        <p:nvPicPr>
          <p:cNvPr id="6" name="Рисунок 5" descr="1.jpg"/>
          <p:cNvPicPr>
            <a:picLocks noChangeAspect="1"/>
          </p:cNvPicPr>
          <p:nvPr/>
        </p:nvPicPr>
        <p:blipFill>
          <a:blip r:embed="rId3" cstate="print"/>
          <a:stretch>
            <a:fillRect/>
          </a:stretch>
        </p:blipFill>
        <p:spPr>
          <a:xfrm>
            <a:off x="2428860" y="3571876"/>
            <a:ext cx="4611363" cy="3458522"/>
          </a:xfrm>
          <a:prstGeom prst="rect">
            <a:avLst/>
          </a:prstGeom>
          <a:ln>
            <a:noFill/>
          </a:ln>
          <a:effectLst>
            <a:softEdge rad="112500"/>
          </a:effectLst>
        </p:spPr>
      </p:pic>
    </p:spTree>
  </p:cSld>
  <p:clrMapOvr>
    <a:masterClrMapping/>
  </p:clrMapOvr>
  <p:transition>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194" name="Picture 2" descr="C:\Users\вася\Desktop\primenenie-polini.jpg"/>
          <p:cNvPicPr>
            <a:picLocks noChangeAspect="1" noChangeArrowheads="1"/>
          </p:cNvPicPr>
          <p:nvPr/>
        </p:nvPicPr>
        <p:blipFill>
          <a:blip r:embed="rId3"/>
          <a:srcRect/>
          <a:stretch>
            <a:fillRect/>
          </a:stretch>
        </p:blipFill>
        <p:spPr bwMode="auto">
          <a:xfrm>
            <a:off x="2285984" y="1546967"/>
            <a:ext cx="4252922" cy="5311033"/>
          </a:xfrm>
          <a:prstGeom prst="rect">
            <a:avLst/>
          </a:prstGeom>
          <a:noFill/>
        </p:spPr>
      </p:pic>
      <p:sp>
        <p:nvSpPr>
          <p:cNvPr id="8" name="Прямоугольник 7"/>
          <p:cNvSpPr/>
          <p:nvPr/>
        </p:nvSpPr>
        <p:spPr>
          <a:xfrm>
            <a:off x="1214414" y="285728"/>
            <a:ext cx="702904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ПОЛЫНЬ ГОРЬКАЯ</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6" name="Picture 2" descr="C:\Users\вася\Desktop\Artemisia-vulgaris.jpg"/>
          <p:cNvPicPr>
            <a:picLocks noChangeAspect="1" noChangeArrowheads="1"/>
          </p:cNvPicPr>
          <p:nvPr/>
        </p:nvPicPr>
        <p:blipFill>
          <a:blip r:embed="rId3"/>
          <a:srcRect/>
          <a:stretch>
            <a:fillRect/>
          </a:stretch>
        </p:blipFill>
        <p:spPr bwMode="auto">
          <a:xfrm>
            <a:off x="4929190" y="1370915"/>
            <a:ext cx="3652831" cy="5487085"/>
          </a:xfrm>
          <a:prstGeom prst="rect">
            <a:avLst/>
          </a:prstGeom>
          <a:noFill/>
        </p:spPr>
      </p:pic>
      <p:sp>
        <p:nvSpPr>
          <p:cNvPr id="8" name="Прямоугольник 7"/>
          <p:cNvSpPr/>
          <p:nvPr/>
        </p:nvSpPr>
        <p:spPr>
          <a:xfrm>
            <a:off x="428596" y="1928802"/>
            <a:ext cx="4572000" cy="3539430"/>
          </a:xfrm>
          <a:prstGeom prst="rect">
            <a:avLst/>
          </a:prstGeom>
        </p:spPr>
        <p:txBody>
          <a:bodyPr>
            <a:spAutoFit/>
          </a:bodyPr>
          <a:lstStyle/>
          <a:p>
            <a:r>
              <a:rPr lang="ru-RU" sz="2800" b="1" dirty="0" smtClean="0">
                <a:solidFill>
                  <a:srgbClr val="800000"/>
                </a:solidFill>
                <a:latin typeface="Times New Roman" pitchFamily="18" charset="0"/>
                <a:cs typeface="Times New Roman" pitchFamily="18" charset="0"/>
              </a:rPr>
              <a:t>Растет на пустырях, возле жилья и животноводческих помещений, по обочинам дорог и лесным опушкам, реже в посевах сельскохозяйственных культур.</a:t>
            </a:r>
            <a:endParaRPr lang="ru-RU" sz="2800" b="1" dirty="0">
              <a:solidFill>
                <a:srgbClr val="800000"/>
              </a:solidFill>
              <a:latin typeface="Times New Roman" pitchFamily="18" charset="0"/>
              <a:cs typeface="Times New Roman" pitchFamily="18" charset="0"/>
            </a:endParaRPr>
          </a:p>
        </p:txBody>
      </p:sp>
      <p:sp>
        <p:nvSpPr>
          <p:cNvPr id="9" name="Прямоугольник 8"/>
          <p:cNvSpPr/>
          <p:nvPr/>
        </p:nvSpPr>
        <p:spPr>
          <a:xfrm>
            <a:off x="1214414" y="285728"/>
            <a:ext cx="5022850" cy="923330"/>
          </a:xfrm>
          <a:prstGeom prst="rect">
            <a:avLst/>
          </a:prstGeom>
          <a:noFill/>
        </p:spPr>
        <p:txBody>
          <a:bodyPr wrap="none" lIns="91440" tIns="45720" rIns="91440" bIns="45720">
            <a:spAutoFit/>
          </a:bodyPr>
          <a:lstStyle/>
          <a:p>
            <a:pPr algn="ct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Местообитание</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Tree>
  </p:cSld>
  <p:clrMapOvr>
    <a:masterClrMapping/>
  </p:clrMapOvr>
  <p:transition>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Рисунок 3" descr="Artemisia_absinthium_P1210748-1-.jpg"/>
          <p:cNvPicPr>
            <a:picLocks noChangeAspect="1"/>
          </p:cNvPicPr>
          <p:nvPr/>
        </p:nvPicPr>
        <p:blipFill>
          <a:blip r:embed="rId3" cstate="print"/>
          <a:stretch>
            <a:fillRect/>
          </a:stretch>
        </p:blipFill>
        <p:spPr>
          <a:xfrm>
            <a:off x="4932040" y="980728"/>
            <a:ext cx="3996444" cy="5328592"/>
          </a:xfrm>
          <a:prstGeom prst="rect">
            <a:avLst/>
          </a:prstGeom>
          <a:ln>
            <a:noFill/>
          </a:ln>
          <a:effectLst>
            <a:softEdge rad="112500"/>
          </a:effectLst>
        </p:spPr>
      </p:pic>
      <p:sp>
        <p:nvSpPr>
          <p:cNvPr id="6" name="Прямоугольник 5"/>
          <p:cNvSpPr/>
          <p:nvPr/>
        </p:nvSpPr>
        <p:spPr>
          <a:xfrm>
            <a:off x="357158" y="214290"/>
            <a:ext cx="4572000" cy="6001643"/>
          </a:xfrm>
          <a:prstGeom prst="rect">
            <a:avLst/>
          </a:prstGeom>
        </p:spPr>
        <p:txBody>
          <a:bodyPr>
            <a:spAutoFit/>
          </a:bodyPr>
          <a:lstStyle/>
          <a:p>
            <a:r>
              <a:rPr lang="ru-RU" sz="2400" b="1" dirty="0" smtClean="0">
                <a:solidFill>
                  <a:srgbClr val="800000"/>
                </a:solidFill>
                <a:latin typeface="Times New Roman" pitchFamily="18" charset="0"/>
                <a:cs typeface="Times New Roman" pitchFamily="18" charset="0"/>
              </a:rPr>
              <a:t>Полынь – многолетнее травянистое растение, относящееся к семейству сложноцветные. Ей присущ характерный специфический запах и очень горький вкус. Стебли растения грязно-фиолетовые, ветвистые. Листочки перисто-рассеченные,  имеют темно-зеленый окрас сверху и светло-зеленый книзу. Цветочки небольшие, трубчатые, желтого цвета. Растение может достигать в высоту полутора метра и более. </a:t>
            </a:r>
            <a:endParaRPr lang="ru-RU" sz="2400" b="1" dirty="0">
              <a:solidFill>
                <a:srgbClr val="800000"/>
              </a:solidFill>
              <a:latin typeface="Times New Roman" pitchFamily="18" charset="0"/>
              <a:cs typeface="Times New Roman" pitchFamily="18" charset="0"/>
            </a:endParaRPr>
          </a:p>
        </p:txBody>
      </p:sp>
    </p:spTree>
  </p:cSld>
  <p:clrMapOvr>
    <a:masterClrMapping/>
  </p:clrMapOvr>
  <p:transition>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4356"/>
            <a:ext cx="9144000" cy="6858000"/>
          </a:xfrm>
          <a:prstGeom prst="rect">
            <a:avLst/>
          </a:prstGeom>
        </p:spPr>
      </p:pic>
      <p:pic>
        <p:nvPicPr>
          <p:cNvPr id="4" name="Рисунок 3" descr="listja-polyni.jpg"/>
          <p:cNvPicPr>
            <a:picLocks noChangeAspect="1"/>
          </p:cNvPicPr>
          <p:nvPr/>
        </p:nvPicPr>
        <p:blipFill>
          <a:blip r:embed="rId3" cstate="print"/>
          <a:stretch>
            <a:fillRect/>
          </a:stretch>
        </p:blipFill>
        <p:spPr>
          <a:xfrm>
            <a:off x="2000232" y="3776493"/>
            <a:ext cx="4692686" cy="3579090"/>
          </a:xfrm>
          <a:prstGeom prst="rect">
            <a:avLst/>
          </a:prstGeom>
          <a:ln>
            <a:noFill/>
          </a:ln>
          <a:effectLst>
            <a:softEdge rad="112500"/>
          </a:effectLst>
        </p:spPr>
      </p:pic>
      <p:sp>
        <p:nvSpPr>
          <p:cNvPr id="6" name="Прямоугольник 5"/>
          <p:cNvSpPr/>
          <p:nvPr/>
        </p:nvSpPr>
        <p:spPr>
          <a:xfrm>
            <a:off x="642910" y="1214422"/>
            <a:ext cx="7786742" cy="2308324"/>
          </a:xfrm>
          <a:prstGeom prst="rect">
            <a:avLst/>
          </a:prstGeom>
        </p:spPr>
        <p:txBody>
          <a:bodyPr wrap="square">
            <a:spAutoFit/>
          </a:bodyPr>
          <a:lstStyle/>
          <a:p>
            <a:pPr algn="just"/>
            <a:r>
              <a:rPr lang="ru-RU" sz="2400" b="1" dirty="0" smtClean="0">
                <a:solidFill>
                  <a:srgbClr val="800000"/>
                </a:solidFill>
                <a:latin typeface="Times New Roman" pitchFamily="18" charset="0"/>
                <a:cs typeface="Times New Roman" pitchFamily="18" charset="0"/>
              </a:rPr>
              <a:t>Существуют достоверные данные о том, что во время персидского похода Петра I в районе г. Кизляра русская армия за одну ночь недосчиталась более полутысячи лошадей, отравившихся полынью. Для лошади, чтобы наступила смерть, достаточно всего полкило свежей полыни. </a:t>
            </a:r>
            <a:endParaRPr lang="ru-RU" sz="2400" b="1" dirty="0">
              <a:solidFill>
                <a:srgbClr val="800000"/>
              </a:solidFill>
              <a:latin typeface="Times New Roman" pitchFamily="18" charset="0"/>
              <a:cs typeface="Times New Roman" pitchFamily="18" charset="0"/>
            </a:endParaRPr>
          </a:p>
        </p:txBody>
      </p:sp>
      <p:sp>
        <p:nvSpPr>
          <p:cNvPr id="8" name="Прямоугольник 7"/>
          <p:cNvSpPr/>
          <p:nvPr/>
        </p:nvSpPr>
        <p:spPr>
          <a:xfrm>
            <a:off x="2000232" y="214290"/>
            <a:ext cx="3827586" cy="923330"/>
          </a:xfrm>
          <a:prstGeom prst="rect">
            <a:avLst/>
          </a:prstGeom>
          <a:noFill/>
        </p:spPr>
        <p:txBody>
          <a:bodyPr wrap="none" lIns="91440" tIns="45720" rIns="91440" bIns="45720">
            <a:spAutoFit/>
          </a:bodyPr>
          <a:lstStyle/>
          <a:p>
            <a:pPr algn="ct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Ядовитость</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9388" y="0"/>
            <a:ext cx="2047846" cy="103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Рисунок 3" descr="979880.jpg"/>
          <p:cNvPicPr>
            <a:picLocks noChangeAspect="1"/>
          </p:cNvPicPr>
          <p:nvPr/>
        </p:nvPicPr>
        <p:blipFill>
          <a:blip r:embed="rId3" cstate="print"/>
          <a:stretch>
            <a:fillRect/>
          </a:stretch>
        </p:blipFill>
        <p:spPr>
          <a:xfrm>
            <a:off x="1142976" y="2375503"/>
            <a:ext cx="5976663" cy="4482497"/>
          </a:xfrm>
          <a:prstGeom prst="rect">
            <a:avLst/>
          </a:prstGeom>
          <a:ln>
            <a:noFill/>
          </a:ln>
          <a:effectLst>
            <a:softEdge rad="112500"/>
          </a:effectLst>
        </p:spPr>
      </p:pic>
      <p:sp>
        <p:nvSpPr>
          <p:cNvPr id="6" name="Прямоугольник 5"/>
          <p:cNvSpPr/>
          <p:nvPr/>
        </p:nvSpPr>
        <p:spPr>
          <a:xfrm>
            <a:off x="357158" y="428604"/>
            <a:ext cx="8572560" cy="2308324"/>
          </a:xfrm>
          <a:prstGeom prst="rect">
            <a:avLst/>
          </a:prstGeom>
        </p:spPr>
        <p:txBody>
          <a:bodyPr wrap="square">
            <a:spAutoFit/>
          </a:bodyPr>
          <a:lstStyle/>
          <a:p>
            <a:pPr algn="just"/>
            <a:r>
              <a:rPr lang="ru-RU" sz="2400" b="1" dirty="0" smtClean="0">
                <a:solidFill>
                  <a:srgbClr val="800000"/>
                </a:solidFill>
                <a:latin typeface="Times New Roman" pitchFamily="18" charset="0"/>
                <a:cs typeface="Times New Roman" pitchFamily="18" charset="0"/>
              </a:rPr>
              <a:t>Растения, которые растут вблизи полыни, погибают, животные обходят ее десятой стороной. Однако если быть аккуратным, не превышать дозировки и применять ее разумно, то тогда полынь проявит все свои целебные свойства и излечит от массы недугов.</a:t>
            </a:r>
            <a:br>
              <a:rPr lang="ru-RU" sz="2400" b="1" dirty="0" smtClean="0">
                <a:solidFill>
                  <a:srgbClr val="800000"/>
                </a:solidFill>
                <a:latin typeface="Times New Roman" pitchFamily="18" charset="0"/>
                <a:cs typeface="Times New Roman" pitchFamily="18" charset="0"/>
              </a:rPr>
            </a:br>
            <a:endParaRPr lang="ru-RU" sz="2400" b="1" dirty="0">
              <a:solidFill>
                <a:srgbClr val="800000"/>
              </a:solidFill>
              <a:latin typeface="Times New Roman" pitchFamily="18" charset="0"/>
              <a:cs typeface="Times New Roman" pitchFamily="18" charset="0"/>
            </a:endParaRPr>
          </a:p>
        </p:txBody>
      </p:sp>
    </p:spTree>
  </p:cSld>
  <p:clrMapOvr>
    <a:masterClrMapping/>
  </p:clrMapOvr>
  <p:transition>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Прямоугольник 4"/>
          <p:cNvSpPr/>
          <p:nvPr/>
        </p:nvSpPr>
        <p:spPr>
          <a:xfrm>
            <a:off x="2000232" y="0"/>
            <a:ext cx="5684698"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НАПЕРСТЯНКА</a:t>
            </a:r>
          </a:p>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ПУРПУРНАЯ</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7" name="Рисунок 5" descr="http://antonovsad.ru/uploads/articles/photos/5774a3b2b0513.jpg"/>
          <p:cNvPicPr>
            <a:picLocks noChangeAspect="1" noChangeArrowheads="1"/>
          </p:cNvPicPr>
          <p:nvPr/>
        </p:nvPicPr>
        <p:blipFill>
          <a:blip r:embed="rId3"/>
          <a:srcRect/>
          <a:stretch>
            <a:fillRect/>
          </a:stretch>
        </p:blipFill>
        <p:spPr bwMode="auto">
          <a:xfrm>
            <a:off x="1285852" y="1932265"/>
            <a:ext cx="6542084" cy="4925735"/>
          </a:xfrm>
          <a:prstGeom prst="rect">
            <a:avLst/>
          </a:prstGeom>
          <a:noFill/>
          <a:ln w="9525">
            <a:noFill/>
            <a:miter lim="800000"/>
            <a:headEnd/>
            <a:tailEnd/>
          </a:ln>
        </p:spPr>
      </p:pic>
    </p:spTree>
    <p:extLst>
      <p:ext uri="{BB962C8B-B14F-4D97-AF65-F5344CB8AC3E}">
        <p14:creationId xmlns:p14="http://schemas.microsoft.com/office/powerpoint/2010/main" val="34803544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Объект 2"/>
          <p:cNvSpPr>
            <a:spLocks noGrp="1"/>
          </p:cNvSpPr>
          <p:nvPr>
            <p:ph idx="1"/>
          </p:nvPr>
        </p:nvSpPr>
        <p:spPr>
          <a:xfrm>
            <a:off x="214282" y="2143116"/>
            <a:ext cx="5500726" cy="1571636"/>
          </a:xfrm>
        </p:spPr>
        <p:txBody>
          <a:bodyPr/>
          <a:lstStyle/>
          <a:p>
            <a:pPr>
              <a:buNone/>
            </a:pPr>
            <a:r>
              <a:rPr lang="ru-RU" dirty="0" smtClean="0"/>
              <a:t>   </a:t>
            </a:r>
            <a:r>
              <a:rPr lang="ru-RU" b="1" dirty="0" smtClean="0">
                <a:solidFill>
                  <a:srgbClr val="800000"/>
                </a:solidFill>
                <a:latin typeface="Times New Roman" pitchFamily="18" charset="0"/>
                <a:cs typeface="Times New Roman" pitchFamily="18" charset="0"/>
              </a:rPr>
              <a:t>Разреженные леса, опушки, вырубки.</a:t>
            </a:r>
            <a:endParaRPr lang="ru-RU" b="1" dirty="0">
              <a:solidFill>
                <a:srgbClr val="800000"/>
              </a:solidFill>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90" y="1278348"/>
            <a:ext cx="3872000" cy="5579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1571604" y="285728"/>
            <a:ext cx="5022850" cy="923330"/>
          </a:xfrm>
          <a:prstGeom prst="rect">
            <a:avLst/>
          </a:prstGeom>
          <a:noFill/>
        </p:spPr>
        <p:txBody>
          <a:bodyPr wrap="none" lIns="91440" tIns="45720" rIns="91440" bIns="45720">
            <a:spAutoFit/>
          </a:bodyPr>
          <a:lstStyle/>
          <a:p>
            <a:pPr algn="ct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Местообитание</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pic>
        <p:nvPicPr>
          <p:cNvPr id="23554" name="Picture 2" descr="C:\Users\вася\Desktop\i.jpg"/>
          <p:cNvPicPr>
            <a:picLocks noChangeAspect="1" noChangeArrowheads="1"/>
          </p:cNvPicPr>
          <p:nvPr/>
        </p:nvPicPr>
        <p:blipFill>
          <a:blip r:embed="rId4"/>
          <a:srcRect/>
          <a:stretch>
            <a:fillRect/>
          </a:stretch>
        </p:blipFill>
        <p:spPr bwMode="auto">
          <a:xfrm>
            <a:off x="1714480" y="3286124"/>
            <a:ext cx="1857388" cy="2792576"/>
          </a:xfrm>
          <a:prstGeom prst="rect">
            <a:avLst/>
          </a:prstGeom>
          <a:noFill/>
        </p:spPr>
      </p:pic>
    </p:spTree>
    <p:extLst>
      <p:ext uri="{BB962C8B-B14F-4D97-AF65-F5344CB8AC3E}">
        <p14:creationId xmlns:p14="http://schemas.microsoft.com/office/powerpoint/2010/main" val="41857737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ctrTitle"/>
          </p:nvPr>
        </p:nvSpPr>
        <p:spPr>
          <a:xfrm>
            <a:off x="214282" y="642918"/>
            <a:ext cx="8643998" cy="1550533"/>
          </a:xfrm>
        </p:spPr>
        <p:txBody>
          <a:bodyPr>
            <a:noAutofit/>
          </a:bodyPr>
          <a:lstStyle/>
          <a:p>
            <a:pPr algn="just"/>
            <a:r>
              <a:rPr lang="ru-RU" sz="2400" b="1" i="0" dirty="0" smtClean="0">
                <a:solidFill>
                  <a:srgbClr val="800000"/>
                </a:solidFill>
                <a:effectLst/>
                <a:latin typeface="Times New Roman" pitchFamily="18" charset="0"/>
                <a:cs typeface="Times New Roman" pitchFamily="18" charset="0"/>
              </a:rPr>
              <a:t>Ядовитые растения очень многочисленны и разнообразны, поэтому существует несколько способов классификаций этих растений. Наиболее простой является ботаническая классификация ( классификация по семействам), но она не раскрывает сущности действия ядовитых растений на организм человека и животных и не имеет практического значения.</a:t>
            </a:r>
            <a:endParaRPr lang="ru-RU" sz="2400" dirty="0">
              <a:solidFill>
                <a:srgbClr val="800000"/>
              </a:solidFill>
            </a:endParaRPr>
          </a:p>
        </p:txBody>
      </p:sp>
      <p:pic>
        <p:nvPicPr>
          <p:cNvPr id="3074" name="Picture 2"/>
          <p:cNvPicPr>
            <a:picLocks noChangeAspect="1" noChangeArrowheads="1"/>
          </p:cNvPicPr>
          <p:nvPr/>
        </p:nvPicPr>
        <p:blipFill>
          <a:blip r:embed="rId3"/>
          <a:srcRect/>
          <a:stretch>
            <a:fillRect/>
          </a:stretch>
        </p:blipFill>
        <p:spPr bwMode="auto">
          <a:xfrm>
            <a:off x="1428728" y="2783024"/>
            <a:ext cx="6245082" cy="4074976"/>
          </a:xfrm>
          <a:prstGeom prst="rect">
            <a:avLst/>
          </a:prstGeom>
          <a:noFill/>
          <a:ln w="9525">
            <a:noFill/>
            <a:miter lim="800000"/>
            <a:headEnd/>
            <a:tailEnd/>
          </a:ln>
          <a:effectLst/>
        </p:spPr>
      </p:pic>
    </p:spTree>
    <p:extLst>
      <p:ext uri="{BB962C8B-B14F-4D97-AF65-F5344CB8AC3E}">
        <p14:creationId xmlns:p14="http://schemas.microsoft.com/office/powerpoint/2010/main" val="342533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Объект 2"/>
          <p:cNvSpPr>
            <a:spLocks noGrp="1"/>
          </p:cNvSpPr>
          <p:nvPr>
            <p:ph idx="1"/>
          </p:nvPr>
        </p:nvSpPr>
        <p:spPr>
          <a:xfrm>
            <a:off x="0" y="1357298"/>
            <a:ext cx="4071934" cy="4525963"/>
          </a:xfrm>
        </p:spPr>
        <p:txBody>
          <a:bodyPr/>
          <a:lstStyle/>
          <a:p>
            <a:pPr marL="0" indent="0">
              <a:buNone/>
            </a:pPr>
            <a:r>
              <a:rPr lang="ru-RU" b="1" dirty="0" smtClean="0">
                <a:solidFill>
                  <a:srgbClr val="800000"/>
                </a:solidFill>
                <a:latin typeface="Times New Roman" pitchFamily="18" charset="0"/>
                <a:cs typeface="Times New Roman" pitchFamily="18" charset="0"/>
              </a:rPr>
              <a:t>Ядовита надземная </a:t>
            </a:r>
            <a:r>
              <a:rPr lang="ru-RU" b="1" dirty="0">
                <a:solidFill>
                  <a:srgbClr val="800000"/>
                </a:solidFill>
                <a:latin typeface="Times New Roman" pitchFamily="18" charset="0"/>
                <a:cs typeface="Times New Roman" pitchFamily="18" charset="0"/>
              </a:rPr>
              <a:t>часть (наиболее — листья).</a:t>
            </a:r>
          </a:p>
        </p:txBody>
      </p:sp>
      <p:sp>
        <p:nvSpPr>
          <p:cNvPr id="6" name="Прямоугольник 5"/>
          <p:cNvSpPr/>
          <p:nvPr/>
        </p:nvSpPr>
        <p:spPr>
          <a:xfrm>
            <a:off x="285720" y="3071810"/>
            <a:ext cx="3929058" cy="3539430"/>
          </a:xfrm>
          <a:prstGeom prst="rect">
            <a:avLst/>
          </a:prstGeom>
        </p:spPr>
        <p:txBody>
          <a:bodyPr wrap="square">
            <a:spAutoFit/>
          </a:bodyPr>
          <a:lstStyle/>
          <a:p>
            <a:r>
              <a:rPr lang="ru-RU" sz="2800" b="1" dirty="0" smtClean="0">
                <a:solidFill>
                  <a:srgbClr val="800000"/>
                </a:solidFill>
                <a:latin typeface="Times New Roman" pitchFamily="18" charset="0"/>
                <a:cs typeface="Times New Roman" pitchFamily="18" charset="0"/>
              </a:rPr>
              <a:t>В токсических дозах гликозиды вызывают тошноту, рвоту, резкую брадикардию, экстрасистолию, трепетание желудочков и остановку сердца. </a:t>
            </a:r>
            <a:endParaRPr lang="ru-RU" sz="2800" b="1" dirty="0">
              <a:solidFill>
                <a:srgbClr val="800000"/>
              </a:solidFill>
              <a:latin typeface="Times New Roman" pitchFamily="18" charset="0"/>
              <a:cs typeface="Times New Roman" pitchFamily="18" charset="0"/>
            </a:endParaRPr>
          </a:p>
        </p:txBody>
      </p:sp>
      <p:sp>
        <p:nvSpPr>
          <p:cNvPr id="7" name="Прямоугольник 6"/>
          <p:cNvSpPr/>
          <p:nvPr/>
        </p:nvSpPr>
        <p:spPr>
          <a:xfrm>
            <a:off x="2357422" y="357166"/>
            <a:ext cx="3827586" cy="923330"/>
          </a:xfrm>
          <a:prstGeom prst="rect">
            <a:avLst/>
          </a:prstGeom>
          <a:noFill/>
        </p:spPr>
        <p:txBody>
          <a:bodyPr wrap="none" lIns="91440" tIns="45720" rIns="91440" bIns="45720">
            <a:spAutoFit/>
          </a:bodyPr>
          <a:lstStyle/>
          <a:p>
            <a:pPr algn="ctr"/>
            <a:r>
              <a:rPr lang="ru-RU"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Ядовитость</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pic>
        <p:nvPicPr>
          <p:cNvPr id="22530" name="Picture 2" descr="C:\Users\вася\Desktop\1318603475_10_2.jpg"/>
          <p:cNvPicPr>
            <a:picLocks noChangeAspect="1" noChangeArrowheads="1"/>
          </p:cNvPicPr>
          <p:nvPr/>
        </p:nvPicPr>
        <p:blipFill>
          <a:blip r:embed="rId3"/>
          <a:srcRect/>
          <a:stretch>
            <a:fillRect/>
          </a:stretch>
        </p:blipFill>
        <p:spPr bwMode="auto">
          <a:xfrm>
            <a:off x="5125630" y="1500174"/>
            <a:ext cx="4018370" cy="5357826"/>
          </a:xfrm>
          <a:prstGeom prst="rect">
            <a:avLst/>
          </a:prstGeom>
          <a:noFill/>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64" y="357166"/>
            <a:ext cx="2047846" cy="103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21930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074" name="Picture 2" descr="C:\Users\вася\Desktop\image044.jpg"/>
          <p:cNvPicPr>
            <a:picLocks noChangeAspect="1" noChangeArrowheads="1"/>
          </p:cNvPicPr>
          <p:nvPr/>
        </p:nvPicPr>
        <p:blipFill>
          <a:blip r:embed="rId3"/>
          <a:srcRect/>
          <a:stretch>
            <a:fillRect/>
          </a:stretch>
        </p:blipFill>
        <p:spPr bwMode="auto">
          <a:xfrm>
            <a:off x="1142976" y="1428736"/>
            <a:ext cx="6096000" cy="4552950"/>
          </a:xfrm>
          <a:prstGeom prst="rect">
            <a:avLst/>
          </a:prstGeom>
          <a:noFill/>
        </p:spPr>
      </p:pic>
      <p:sp>
        <p:nvSpPr>
          <p:cNvPr id="5" name="Прямоугольник 4"/>
          <p:cNvSpPr/>
          <p:nvPr/>
        </p:nvSpPr>
        <p:spPr>
          <a:xfrm>
            <a:off x="1142976" y="357166"/>
            <a:ext cx="57250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ЛЮТИК ЕДКИЙ</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1635160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50" name="Picture 2" descr="C:\Users\вася\Desktop\Screenshot_290.png"/>
          <p:cNvPicPr>
            <a:picLocks noChangeAspect="1" noChangeArrowheads="1"/>
          </p:cNvPicPr>
          <p:nvPr/>
        </p:nvPicPr>
        <p:blipFill>
          <a:blip r:embed="rId3"/>
          <a:srcRect/>
          <a:stretch>
            <a:fillRect/>
          </a:stretch>
        </p:blipFill>
        <p:spPr bwMode="auto">
          <a:xfrm>
            <a:off x="2000232" y="2571744"/>
            <a:ext cx="4629014" cy="3929090"/>
          </a:xfrm>
          <a:prstGeom prst="rect">
            <a:avLst/>
          </a:prstGeom>
          <a:noFill/>
        </p:spPr>
      </p:pic>
      <p:sp>
        <p:nvSpPr>
          <p:cNvPr id="5" name="TextBox 4"/>
          <p:cNvSpPr txBox="1"/>
          <p:nvPr/>
        </p:nvSpPr>
        <p:spPr>
          <a:xfrm>
            <a:off x="642910" y="1428736"/>
            <a:ext cx="7401257" cy="1077218"/>
          </a:xfrm>
          <a:prstGeom prst="rect">
            <a:avLst/>
          </a:prstGeom>
          <a:noFill/>
        </p:spPr>
        <p:txBody>
          <a:bodyPr wrap="none" rtlCol="0">
            <a:spAutoFit/>
          </a:bodyPr>
          <a:lstStyle/>
          <a:p>
            <a:r>
              <a:rPr lang="ru-RU" sz="3200" b="1" dirty="0" smtClean="0">
                <a:solidFill>
                  <a:srgbClr val="800000"/>
                </a:solidFill>
                <a:latin typeface="Times New Roman" pitchFamily="18" charset="0"/>
                <a:cs typeface="Times New Roman" pitchFamily="18" charset="0"/>
              </a:rPr>
              <a:t>Растение илистых мест, канав, берегов</a:t>
            </a:r>
          </a:p>
          <a:p>
            <a:r>
              <a:rPr lang="ru-RU" sz="3200" b="1" dirty="0" smtClean="0">
                <a:solidFill>
                  <a:srgbClr val="800000"/>
                </a:solidFill>
                <a:latin typeface="Times New Roman" pitchFamily="18" charset="0"/>
                <a:cs typeface="Times New Roman" pitchFamily="18" charset="0"/>
              </a:rPr>
              <a:t> водоемов.</a:t>
            </a:r>
            <a:endParaRPr lang="ru-RU" sz="3200" b="1" dirty="0">
              <a:solidFill>
                <a:srgbClr val="800000"/>
              </a:solidFill>
              <a:latin typeface="Times New Roman" pitchFamily="18" charset="0"/>
              <a:cs typeface="Times New Roman" pitchFamily="18" charset="0"/>
            </a:endParaRPr>
          </a:p>
        </p:txBody>
      </p:sp>
      <p:sp>
        <p:nvSpPr>
          <p:cNvPr id="6" name="Прямоугольник 5"/>
          <p:cNvSpPr/>
          <p:nvPr/>
        </p:nvSpPr>
        <p:spPr>
          <a:xfrm>
            <a:off x="1643042" y="357166"/>
            <a:ext cx="5022850" cy="923330"/>
          </a:xfrm>
          <a:prstGeom prst="rect">
            <a:avLst/>
          </a:prstGeom>
          <a:noFill/>
        </p:spPr>
        <p:txBody>
          <a:bodyPr wrap="none" lIns="91440" tIns="45720" rIns="91440" bIns="45720">
            <a:spAutoFit/>
          </a:bodyPr>
          <a:lstStyle/>
          <a:p>
            <a:pPr algn="ct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Местообита</a:t>
            </a:r>
            <a:r>
              <a:rPr lang="ru-RU"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ние</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113" name="Rectangle 1"/>
          <p:cNvSpPr>
            <a:spLocks noChangeArrowheads="1"/>
          </p:cNvSpPr>
          <p:nvPr/>
        </p:nvSpPr>
        <p:spPr bwMode="auto">
          <a:xfrm>
            <a:off x="428596" y="642918"/>
            <a:ext cx="8501122"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800000"/>
                </a:solidFill>
                <a:effectLst/>
                <a:latin typeface="Times New Roman" pitchFamily="18" charset="0"/>
                <a:ea typeface="Times New Roman" pitchFamily="18" charset="0"/>
                <a:cs typeface="Times New Roman" pitchFamily="18" charset="0"/>
              </a:rPr>
              <a:t>Сок лютиков очень ядовит. Входящее в него эфирное масло содержит </a:t>
            </a:r>
            <a:r>
              <a:rPr kumimoji="0" lang="ru-RU" sz="2400" b="1" i="0" u="none" strike="noStrike" cap="none" normalizeH="0" baseline="0" dirty="0" err="1" smtClean="0">
                <a:ln>
                  <a:noFill/>
                </a:ln>
                <a:solidFill>
                  <a:srgbClr val="800000"/>
                </a:solidFill>
                <a:effectLst/>
                <a:latin typeface="Times New Roman" pitchFamily="18" charset="0"/>
                <a:ea typeface="Times New Roman" pitchFamily="18" charset="0"/>
                <a:cs typeface="Times New Roman" pitchFamily="18" charset="0"/>
              </a:rPr>
              <a:t>пеонол</a:t>
            </a:r>
            <a:r>
              <a:rPr kumimoji="0" lang="ru-RU" sz="2400" b="1" i="0" u="none" strike="noStrike" cap="none" normalizeH="0" baseline="0" dirty="0" smtClean="0">
                <a:ln>
                  <a:noFill/>
                </a:ln>
                <a:solidFill>
                  <a:srgbClr val="800000"/>
                </a:solidFill>
                <a:effectLst/>
                <a:latin typeface="Times New Roman" pitchFamily="18" charset="0"/>
                <a:ea typeface="Times New Roman" pitchFamily="18" charset="0"/>
                <a:cs typeface="Times New Roman" pitchFamily="18" charset="0"/>
              </a:rPr>
              <a:t>, </a:t>
            </a:r>
            <a:r>
              <a:rPr kumimoji="0" lang="ru-RU" sz="2400" b="1" i="0" u="none" strike="noStrike" cap="none" normalizeH="0" baseline="0" dirty="0" err="1" smtClean="0">
                <a:ln>
                  <a:noFill/>
                </a:ln>
                <a:solidFill>
                  <a:srgbClr val="800000"/>
                </a:solidFill>
                <a:effectLst/>
                <a:latin typeface="Times New Roman" pitchFamily="18" charset="0"/>
                <a:ea typeface="Times New Roman" pitchFamily="18" charset="0"/>
                <a:cs typeface="Times New Roman" pitchFamily="18" charset="0"/>
              </a:rPr>
              <a:t>метилсалицилат</a:t>
            </a:r>
            <a:r>
              <a:rPr kumimoji="0" lang="ru-RU" sz="2400" b="1" i="0" u="none" strike="noStrike" cap="none" normalizeH="0" baseline="0" dirty="0" smtClean="0">
                <a:ln>
                  <a:noFill/>
                </a:ln>
                <a:solidFill>
                  <a:srgbClr val="800000"/>
                </a:solidFill>
                <a:effectLst/>
                <a:latin typeface="Times New Roman" pitchFamily="18" charset="0"/>
                <a:ea typeface="Times New Roman" pitchFamily="18" charset="0"/>
                <a:cs typeface="Times New Roman" pitchFamily="18" charset="0"/>
              </a:rPr>
              <a:t>, бензойную и салициловую кислоты. Выделяемые ядовитым растением пары вызывают сильнейшее раздражение слизистой оболочки глаз, носа и гортани. От одного соприкосновения с лютиком может возникнуть слезотечение, насморк, </a:t>
            </a:r>
            <a:r>
              <a:rPr kumimoji="0" lang="ru-RU" sz="2400" b="1" i="0" u="none" strike="noStrike" cap="none" normalizeH="0" baseline="0" dirty="0" err="1" smtClean="0">
                <a:ln>
                  <a:noFill/>
                </a:ln>
                <a:solidFill>
                  <a:srgbClr val="800000"/>
                </a:solidFill>
                <a:effectLst/>
                <a:latin typeface="Times New Roman" pitchFamily="18" charset="0"/>
                <a:ea typeface="Times New Roman" pitchFamily="18" charset="0"/>
                <a:cs typeface="Times New Roman" pitchFamily="18" charset="0"/>
              </a:rPr>
              <a:t>першение</a:t>
            </a:r>
            <a:r>
              <a:rPr kumimoji="0" lang="ru-RU" sz="2400" b="1" i="0" u="none" strike="noStrike" cap="none" normalizeH="0" baseline="0" dirty="0" smtClean="0">
                <a:ln>
                  <a:noFill/>
                </a:ln>
                <a:solidFill>
                  <a:srgbClr val="800000"/>
                </a:solidFill>
                <a:effectLst/>
                <a:latin typeface="Times New Roman" pitchFamily="18" charset="0"/>
                <a:ea typeface="Times New Roman" pitchFamily="18" charset="0"/>
                <a:cs typeface="Times New Roman" pitchFamily="18" charset="0"/>
              </a:rPr>
              <a:t> в горле, кашель вплоть до удушья и спазма мышц гортани. Проглоченное растение вызывает резкие боли в пищеводе, желудке, кишечнике. Отравление сопровождается рвотой, поносом, в тяжелых случаях – останавливается сердце</a:t>
            </a:r>
            <a:r>
              <a:rPr kumimoji="0" lang="ru-RU" sz="2400" b="1" i="0" u="none" strike="noStrike" cap="none" normalizeH="0" baseline="0" dirty="0" smtClean="0">
                <a:ln>
                  <a:noFill/>
                </a:ln>
                <a:solidFill>
                  <a:srgbClr val="800000"/>
                </a:solidFill>
                <a:effectLst/>
                <a:latin typeface="Tahoma" pitchFamily="34" charset="0"/>
                <a:ea typeface="Times New Roman" pitchFamily="18" charset="0"/>
                <a:cs typeface="Tahoma" pitchFamily="34" charset="0"/>
              </a:rPr>
              <a:t>.</a:t>
            </a:r>
            <a:endParaRPr kumimoji="0" lang="ru-RU" sz="2400" b="1" i="0" u="none" strike="noStrike" cap="none" normalizeH="0" baseline="0" dirty="0" smtClean="0">
              <a:ln>
                <a:noFill/>
              </a:ln>
              <a:solidFill>
                <a:srgbClr val="800000"/>
              </a:solidFill>
              <a:effectLst/>
              <a:latin typeface="Arial" pitchFamily="34" charset="0"/>
              <a:cs typeface="Arial" pitchFamily="34" charset="0"/>
            </a:endParaRPr>
          </a:p>
        </p:txBody>
      </p:sp>
      <p:sp>
        <p:nvSpPr>
          <p:cNvPr id="5" name="Прямоугольник 4"/>
          <p:cNvSpPr/>
          <p:nvPr/>
        </p:nvSpPr>
        <p:spPr>
          <a:xfrm>
            <a:off x="1857356" y="0"/>
            <a:ext cx="3827586" cy="923330"/>
          </a:xfrm>
          <a:prstGeom prst="rect">
            <a:avLst/>
          </a:prstGeom>
          <a:noFill/>
        </p:spPr>
        <p:txBody>
          <a:bodyPr wrap="none" lIns="91440" tIns="45720" rIns="91440" bIns="45720">
            <a:spAutoFit/>
          </a:bodyPr>
          <a:lstStyle/>
          <a:p>
            <a:pPr algn="ct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Ядовитость</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pic>
        <p:nvPicPr>
          <p:cNvPr id="9218" name="Picture 2" descr="C:\Users\вася\Desktop\Ljutik_edkij1.jpg"/>
          <p:cNvPicPr>
            <a:picLocks noChangeAspect="1" noChangeArrowheads="1"/>
          </p:cNvPicPr>
          <p:nvPr/>
        </p:nvPicPr>
        <p:blipFill>
          <a:blip r:embed="rId3"/>
          <a:srcRect/>
          <a:stretch>
            <a:fillRect/>
          </a:stretch>
        </p:blipFill>
        <p:spPr bwMode="auto">
          <a:xfrm>
            <a:off x="3857620" y="4714884"/>
            <a:ext cx="2413419" cy="2143116"/>
          </a:xfrm>
          <a:prstGeom prst="rect">
            <a:avLst/>
          </a:prstGeom>
          <a:noFill/>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9388" y="0"/>
            <a:ext cx="1547780" cy="785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Прямоугольник 3"/>
          <p:cNvSpPr/>
          <p:nvPr/>
        </p:nvSpPr>
        <p:spPr>
          <a:xfrm>
            <a:off x="642910" y="357166"/>
            <a:ext cx="7358114" cy="2677656"/>
          </a:xfrm>
          <a:prstGeom prst="rect">
            <a:avLst/>
          </a:prstGeom>
        </p:spPr>
        <p:txBody>
          <a:bodyPr wrap="square">
            <a:spAutoFit/>
          </a:bodyPr>
          <a:lstStyle/>
          <a:p>
            <a:pPr algn="just"/>
            <a:r>
              <a:rPr lang="ru-RU" sz="2400" b="1" dirty="0" smtClean="0">
                <a:solidFill>
                  <a:srgbClr val="800000"/>
                </a:solidFill>
                <a:latin typeface="Times New Roman" pitchFamily="18" charset="0"/>
                <a:cs typeface="Times New Roman" pitchFamily="18" charset="0"/>
              </a:rPr>
              <a:t>Ядовиты все надземные части. Содержат сложные эфиры . Эти яды вызывают возбуждение центральной нервной системы и одновременно действуют поражающе на сердце, пищеварительный тракт и почки. При высушивании токсические свойства травы утрачиваются.</a:t>
            </a:r>
            <a:endParaRPr lang="ru-RU" sz="2400" b="1" dirty="0">
              <a:solidFill>
                <a:srgbClr val="800000"/>
              </a:solidFill>
              <a:latin typeface="Times New Roman" pitchFamily="18" charset="0"/>
              <a:cs typeface="Times New Roman" pitchFamily="18" charset="0"/>
            </a:endParaRPr>
          </a:p>
        </p:txBody>
      </p:sp>
      <p:pic>
        <p:nvPicPr>
          <p:cNvPr id="4098" name="Picture 2" descr="C:\Users\вася\Desktop\273938_35493.jpg"/>
          <p:cNvPicPr>
            <a:picLocks noChangeAspect="1" noChangeArrowheads="1"/>
          </p:cNvPicPr>
          <p:nvPr/>
        </p:nvPicPr>
        <p:blipFill>
          <a:blip r:embed="rId3"/>
          <a:srcRect/>
          <a:stretch>
            <a:fillRect/>
          </a:stretch>
        </p:blipFill>
        <p:spPr bwMode="auto">
          <a:xfrm>
            <a:off x="2214546" y="3143248"/>
            <a:ext cx="4953003" cy="3714752"/>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Прямоугольник 2"/>
          <p:cNvSpPr/>
          <p:nvPr/>
        </p:nvSpPr>
        <p:spPr>
          <a:xfrm>
            <a:off x="285720" y="357166"/>
            <a:ext cx="8429684" cy="3046988"/>
          </a:xfrm>
          <a:prstGeom prst="rect">
            <a:avLst/>
          </a:prstGeom>
        </p:spPr>
        <p:txBody>
          <a:bodyPr wrap="square">
            <a:spAutoFit/>
          </a:bodyPr>
          <a:lstStyle/>
          <a:p>
            <a:pPr algn="just" fontAlgn="base"/>
            <a:r>
              <a:rPr lang="ru-RU" sz="2400" b="1" u="sng" dirty="0" smtClean="0">
                <a:solidFill>
                  <a:srgbClr val="800000"/>
                </a:solidFill>
                <a:latin typeface="Times New Roman" pitchFamily="18" charset="0"/>
                <a:cs typeface="Times New Roman" pitchFamily="18" charset="0"/>
              </a:rPr>
              <a:t>Симптомы отравления</a:t>
            </a:r>
          </a:p>
          <a:p>
            <a:pPr algn="just" fontAlgn="base"/>
            <a:r>
              <a:rPr lang="ru-RU" sz="2400" b="1" dirty="0" smtClean="0">
                <a:solidFill>
                  <a:srgbClr val="800000"/>
                </a:solidFill>
                <a:latin typeface="Times New Roman" pitchFamily="18" charset="0"/>
                <a:cs typeface="Times New Roman" pitchFamily="18" charset="0"/>
              </a:rPr>
              <a:t>При попадании внутрь: сильное жжение во рту, глотке, желудке. Выделение обильной слюны, тошнота, рвота, боли в животе. В тяжелых случаях проявляется поражение ЦНС: дрожание рук, ног и других частей тела, судороги, помрачение сознания. При попадании сока из листьев на кожу и слизистые  - ожог; в глаза - сильная резь, слезотечение и временное ослепление.</a:t>
            </a:r>
            <a:endParaRPr lang="ru-RU" sz="2400" b="1" dirty="0">
              <a:solidFill>
                <a:srgbClr val="800000"/>
              </a:solidFill>
              <a:latin typeface="Times New Roman" pitchFamily="18" charset="0"/>
              <a:cs typeface="Times New Roman" pitchFamily="18" charset="0"/>
            </a:endParaRPr>
          </a:p>
        </p:txBody>
      </p:sp>
      <p:pic>
        <p:nvPicPr>
          <p:cNvPr id="5122" name="Picture 2" descr="C:\Users\вася\Desktop\1280x1024_169.jpg"/>
          <p:cNvPicPr>
            <a:picLocks noChangeAspect="1" noChangeArrowheads="1"/>
          </p:cNvPicPr>
          <p:nvPr/>
        </p:nvPicPr>
        <p:blipFill>
          <a:blip r:embed="rId3"/>
          <a:srcRect/>
          <a:stretch>
            <a:fillRect/>
          </a:stretch>
        </p:blipFill>
        <p:spPr bwMode="auto">
          <a:xfrm>
            <a:off x="2285984" y="3482554"/>
            <a:ext cx="4500594" cy="3375446"/>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Прямоугольник 6"/>
          <p:cNvSpPr/>
          <p:nvPr/>
        </p:nvSpPr>
        <p:spPr>
          <a:xfrm>
            <a:off x="1714480" y="285728"/>
            <a:ext cx="588904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ВОРОНИЙ ГЛАЗ </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12290" name="Picture 2" descr="C:\Users\вася\Desktop\konspiekt-biesiedy-liesnyie-opasnosti-dlia-dietiei-starshiei-ghruppie_11.jpeg"/>
          <p:cNvPicPr>
            <a:picLocks noChangeAspect="1" noChangeArrowheads="1"/>
          </p:cNvPicPr>
          <p:nvPr/>
        </p:nvPicPr>
        <p:blipFill>
          <a:blip r:embed="rId3"/>
          <a:srcRect/>
          <a:stretch>
            <a:fillRect/>
          </a:stretch>
        </p:blipFill>
        <p:spPr bwMode="auto">
          <a:xfrm>
            <a:off x="1500166" y="1571612"/>
            <a:ext cx="5905500" cy="4429125"/>
          </a:xfrm>
          <a:prstGeom prst="rect">
            <a:avLst/>
          </a:prstGeom>
          <a:noFill/>
        </p:spPr>
      </p:pic>
    </p:spTree>
    <p:extLst>
      <p:ext uri="{BB962C8B-B14F-4D97-AF65-F5344CB8AC3E}">
        <p14:creationId xmlns:p14="http://schemas.microsoft.com/office/powerpoint/2010/main" val="29558335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098" name="Picture 2" descr="Paris quadrifolia 1 beent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40" y="1476200"/>
            <a:ext cx="2880676" cy="25753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3500430" y="3786190"/>
            <a:ext cx="4572000" cy="2677656"/>
          </a:xfrm>
          <a:prstGeom prst="rect">
            <a:avLst/>
          </a:prstGeom>
        </p:spPr>
        <p:txBody>
          <a:bodyPr>
            <a:spAutoFit/>
          </a:bodyPr>
          <a:lstStyle/>
          <a:p>
            <a:pPr algn="just"/>
            <a:r>
              <a:rPr lang="ru-RU" sz="2800" b="1" dirty="0" smtClean="0">
                <a:solidFill>
                  <a:srgbClr val="800000"/>
                </a:solidFill>
                <a:latin typeface="Times New Roman" pitchFamily="18" charset="0"/>
                <a:cs typeface="Times New Roman" pitchFamily="18" charset="0"/>
              </a:rPr>
              <a:t>Вороний глаз любит тенистые места, влажную почву, обогащенную перегноем, а также лиственные и смешанные леса, заросли кустарников.</a:t>
            </a:r>
            <a:endParaRPr lang="ru-RU" sz="2800" b="1" dirty="0">
              <a:solidFill>
                <a:srgbClr val="800000"/>
              </a:solidFill>
              <a:latin typeface="Times New Roman" pitchFamily="18" charset="0"/>
              <a:cs typeface="Times New Roman" pitchFamily="18" charset="0"/>
            </a:endParaRPr>
          </a:p>
        </p:txBody>
      </p:sp>
      <p:sp>
        <p:nvSpPr>
          <p:cNvPr id="8" name="Прямоугольник 7"/>
          <p:cNvSpPr/>
          <p:nvPr/>
        </p:nvSpPr>
        <p:spPr>
          <a:xfrm>
            <a:off x="1857356" y="357166"/>
            <a:ext cx="5022850" cy="923330"/>
          </a:xfrm>
          <a:prstGeom prst="rect">
            <a:avLst/>
          </a:prstGeom>
          <a:noFill/>
        </p:spPr>
        <p:txBody>
          <a:bodyPr wrap="none" lIns="91440" tIns="45720" rIns="91440" bIns="45720">
            <a:spAutoFit/>
          </a:bodyPr>
          <a:lstStyle/>
          <a:p>
            <a:pPr algn="ctr"/>
            <a:r>
              <a:rPr lang="ru-RU"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Местообитание</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9" name="Прямоугольник 8"/>
          <p:cNvSpPr/>
          <p:nvPr/>
        </p:nvSpPr>
        <p:spPr>
          <a:xfrm>
            <a:off x="3500430" y="1500174"/>
            <a:ext cx="4572000" cy="1938992"/>
          </a:xfrm>
          <a:prstGeom prst="rect">
            <a:avLst/>
          </a:prstGeom>
        </p:spPr>
        <p:txBody>
          <a:bodyPr>
            <a:spAutoFit/>
          </a:bodyPr>
          <a:lstStyle/>
          <a:p>
            <a:pPr algn="just"/>
            <a:r>
              <a:rPr lang="ru-RU" sz="2400" b="1" dirty="0" err="1" smtClean="0">
                <a:solidFill>
                  <a:srgbClr val="800000"/>
                </a:solidFill>
                <a:latin typeface="Times New Roman" pitchFamily="18" charset="0"/>
                <a:cs typeface="Times New Roman" pitchFamily="18" charset="0"/>
              </a:rPr>
              <a:t>Воро́ний</a:t>
            </a:r>
            <a:r>
              <a:rPr lang="ru-RU" sz="2400" b="1" dirty="0" smtClean="0">
                <a:solidFill>
                  <a:srgbClr val="800000"/>
                </a:solidFill>
                <a:latin typeface="Times New Roman" pitchFamily="18" charset="0"/>
                <a:cs typeface="Times New Roman" pitchFamily="18" charset="0"/>
              </a:rPr>
              <a:t> глаз </a:t>
            </a:r>
            <a:r>
              <a:rPr lang="ru-RU" sz="2400" b="1" dirty="0" err="1" smtClean="0">
                <a:solidFill>
                  <a:srgbClr val="800000"/>
                </a:solidFill>
                <a:latin typeface="Times New Roman" pitchFamily="18" charset="0"/>
                <a:cs typeface="Times New Roman" pitchFamily="18" charset="0"/>
              </a:rPr>
              <a:t>четырёхли́стный</a:t>
            </a:r>
            <a:r>
              <a:rPr lang="ru-RU" sz="2400" dirty="0" smtClean="0">
                <a:solidFill>
                  <a:srgbClr val="800000"/>
                </a:solidFill>
                <a:latin typeface="Times New Roman" pitchFamily="18" charset="0"/>
                <a:cs typeface="Times New Roman" pitchFamily="18" charset="0"/>
              </a:rPr>
              <a:t>, или </a:t>
            </a:r>
            <a:r>
              <a:rPr lang="ru-RU" sz="2400" b="1" dirty="0" smtClean="0">
                <a:solidFill>
                  <a:srgbClr val="800000"/>
                </a:solidFill>
                <a:latin typeface="Times New Roman" pitchFamily="18" charset="0"/>
                <a:cs typeface="Times New Roman" pitchFamily="18" charset="0"/>
              </a:rPr>
              <a:t>Вороний глаз </a:t>
            </a:r>
            <a:r>
              <a:rPr lang="ru-RU" sz="2400" b="1" dirty="0" err="1" smtClean="0">
                <a:solidFill>
                  <a:srgbClr val="800000"/>
                </a:solidFill>
                <a:latin typeface="Times New Roman" pitchFamily="18" charset="0"/>
                <a:cs typeface="Times New Roman" pitchFamily="18" charset="0"/>
              </a:rPr>
              <a:t>обыкнове́нный</a:t>
            </a:r>
            <a:r>
              <a:rPr lang="ru-RU" sz="2400" dirty="0" smtClean="0">
                <a:solidFill>
                  <a:srgbClr val="800000"/>
                </a:solidFill>
                <a:latin typeface="Times New Roman" pitchFamily="18" charset="0"/>
                <a:cs typeface="Times New Roman" pitchFamily="18" charset="0"/>
              </a:rPr>
              <a:t>  — вид травянистых растений из семейства Лилейные.</a:t>
            </a:r>
          </a:p>
        </p:txBody>
      </p:sp>
      <p:pic>
        <p:nvPicPr>
          <p:cNvPr id="10" name="Picture 2" descr="Paris Quadrifolia Haukipudas 2007 09 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82" y="4143380"/>
            <a:ext cx="2398987" cy="2494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202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146" name="Picture 2" descr="http://urologia.msk.ru/wp-content/uploads/2016/11/%D0%B7%D0%B7%D0%B7%D0%B7%D0%B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400002"/>
            <a:ext cx="4320480" cy="3829198"/>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4572000" y="1714488"/>
            <a:ext cx="4572000" cy="3108543"/>
          </a:xfrm>
          <a:prstGeom prst="rect">
            <a:avLst/>
          </a:prstGeom>
        </p:spPr>
        <p:txBody>
          <a:bodyPr>
            <a:spAutoFit/>
          </a:bodyPr>
          <a:lstStyle/>
          <a:p>
            <a:r>
              <a:rPr lang="ru-RU" sz="2800" b="1" dirty="0" smtClean="0">
                <a:solidFill>
                  <a:srgbClr val="800000"/>
                </a:solidFill>
                <a:latin typeface="Times New Roman" pitchFamily="18" charset="0"/>
                <a:cs typeface="Times New Roman" pitchFamily="18" charset="0"/>
              </a:rPr>
              <a:t>Ягода вороний глаз содержит опасные яды — </a:t>
            </a:r>
            <a:r>
              <a:rPr lang="ru-RU" sz="2800" b="1" dirty="0" err="1" smtClean="0">
                <a:solidFill>
                  <a:srgbClr val="800000"/>
                </a:solidFill>
                <a:latin typeface="Times New Roman" pitchFamily="18" charset="0"/>
                <a:cs typeface="Times New Roman" pitchFamily="18" charset="0"/>
              </a:rPr>
              <a:t>паристифин</a:t>
            </a:r>
            <a:r>
              <a:rPr lang="ru-RU" sz="2800" b="1" dirty="0" smtClean="0">
                <a:solidFill>
                  <a:srgbClr val="800000"/>
                </a:solidFill>
                <a:latin typeface="Times New Roman" pitchFamily="18" charset="0"/>
                <a:cs typeface="Times New Roman" pitchFamily="18" charset="0"/>
              </a:rPr>
              <a:t> и </a:t>
            </a:r>
            <a:r>
              <a:rPr lang="ru-RU" sz="2800" b="1" dirty="0" err="1" smtClean="0">
                <a:solidFill>
                  <a:srgbClr val="800000"/>
                </a:solidFill>
                <a:latin typeface="Times New Roman" pitchFamily="18" charset="0"/>
                <a:cs typeface="Times New Roman" pitchFamily="18" charset="0"/>
              </a:rPr>
              <a:t>парадин</a:t>
            </a:r>
            <a:r>
              <a:rPr lang="ru-RU" sz="2800" b="1" dirty="0" smtClean="0">
                <a:solidFill>
                  <a:srgbClr val="800000"/>
                </a:solidFill>
                <a:latin typeface="Times New Roman" pitchFamily="18" charset="0"/>
                <a:cs typeface="Times New Roman" pitchFamily="18" charset="0"/>
              </a:rPr>
              <a:t>. Сильно ядовитыми также считается корневище растения, меньше всего —  листья.</a:t>
            </a:r>
            <a:r>
              <a:rPr lang="ru-RU" dirty="0" smtClean="0"/>
              <a:t> </a:t>
            </a:r>
            <a:endParaRPr lang="ru-RU" dirty="0"/>
          </a:p>
        </p:txBody>
      </p:sp>
      <p:sp>
        <p:nvSpPr>
          <p:cNvPr id="7" name="Прямоугольник 6"/>
          <p:cNvSpPr/>
          <p:nvPr/>
        </p:nvSpPr>
        <p:spPr>
          <a:xfrm>
            <a:off x="2214546" y="285728"/>
            <a:ext cx="3827587" cy="923330"/>
          </a:xfrm>
          <a:prstGeom prst="rect">
            <a:avLst/>
          </a:prstGeom>
          <a:noFill/>
        </p:spPr>
        <p:txBody>
          <a:bodyPr wrap="none" lIns="91440" tIns="45720" rIns="91440" bIns="45720">
            <a:spAutoFit/>
          </a:bodyPr>
          <a:lstStyle/>
          <a:p>
            <a:pPr algn="ctr"/>
            <a:r>
              <a:rPr lang="ru-RU"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Ядовитость</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0826" y="214290"/>
            <a:ext cx="2047846" cy="103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98286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148"/>
            <a:ext cx="9144000" cy="6858000"/>
          </a:xfrm>
          <a:prstGeom prst="rect">
            <a:avLst/>
          </a:prstGeom>
        </p:spPr>
      </p:pic>
      <p:sp>
        <p:nvSpPr>
          <p:cNvPr id="4" name="TextBox 3"/>
          <p:cNvSpPr txBox="1"/>
          <p:nvPr/>
        </p:nvSpPr>
        <p:spPr>
          <a:xfrm>
            <a:off x="4929190" y="214290"/>
            <a:ext cx="4214810" cy="6217087"/>
          </a:xfrm>
          <a:prstGeom prst="rect">
            <a:avLst/>
          </a:prstGeom>
          <a:noFill/>
        </p:spPr>
        <p:txBody>
          <a:bodyPr wrap="square" rtlCol="0">
            <a:spAutoFit/>
          </a:bodyPr>
          <a:lstStyle/>
          <a:p>
            <a:r>
              <a:rPr lang="ru-RU" sz="2400" b="1" dirty="0" smtClean="0">
                <a:solidFill>
                  <a:srgbClr val="800000"/>
                </a:solidFill>
                <a:latin typeface="Times New Roman" pitchFamily="18" charset="0"/>
                <a:cs typeface="Times New Roman" pitchFamily="18" charset="0"/>
              </a:rPr>
              <a:t>Особенно часто отравляются дети, которых привлекают блестящие красивые ягоды вороньего глаза. Листья действуют на ЦНС, плоды — на сердце, корневища вызывают рвоту. Симптомы отравления: боли в животе, понос, рвота, приступы головокружения, судороги, нарушение работы сердца вплоть до его остановки. Применение растения для медицинских целей запрещено.</a:t>
            </a:r>
            <a:endParaRPr lang="ru-RU" sz="2400" b="1" baseline="30000" dirty="0" smtClean="0">
              <a:solidFill>
                <a:srgbClr val="800000"/>
              </a:solidFill>
              <a:latin typeface="Times New Roman" pitchFamily="18" charset="0"/>
              <a:cs typeface="Times New Roman" pitchFamily="18" charset="0"/>
            </a:endParaRPr>
          </a:p>
          <a:p>
            <a:endParaRPr lang="ru-RU" sz="2000" dirty="0" smtClean="0"/>
          </a:p>
          <a:p>
            <a:endParaRPr lang="ru-RU" dirty="0"/>
          </a:p>
        </p:txBody>
      </p:sp>
      <p:pic>
        <p:nvPicPr>
          <p:cNvPr id="7170" name="Picture 2" descr="http://www.kladovayalesa.ru/wp-content/uploads/2013/04/%D0%B2%D0%BE%D1%80%D0%BE%D0%BD%D0%B8%D0%B9-%D0%B3%D0%BB%D0%B0%D0%B7-e13650126455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14422"/>
            <a:ext cx="4786314" cy="3853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1397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785786" y="4143380"/>
            <a:ext cx="7886700" cy="1325563"/>
          </a:xfrm>
        </p:spPr>
        <p:txBody>
          <a:bodyPr>
            <a:noAutofit/>
          </a:bodyPr>
          <a:lstStyle/>
          <a:p>
            <a:pPr>
              <a:lnSpc>
                <a:spcPct val="150000"/>
              </a:lnSpc>
            </a:pPr>
            <a:r>
              <a:rPr lang="ru-RU" sz="2400" b="1" dirty="0" smtClean="0">
                <a:solidFill>
                  <a:schemeClr val="accent6">
                    <a:lumMod val="50000"/>
                  </a:schemeClr>
                </a:solidFill>
                <a:effectLst/>
                <a:latin typeface="Times New Roman" pitchFamily="18" charset="0"/>
                <a:cs typeface="Times New Roman" pitchFamily="18" charset="0"/>
              </a:rPr>
              <a:t/>
            </a:r>
            <a:br>
              <a:rPr lang="ru-RU" sz="2400" b="1" dirty="0" smtClean="0">
                <a:solidFill>
                  <a:schemeClr val="accent6">
                    <a:lumMod val="50000"/>
                  </a:schemeClr>
                </a:solidFill>
                <a:effectLst/>
                <a:latin typeface="Times New Roman" pitchFamily="18" charset="0"/>
                <a:cs typeface="Times New Roman" pitchFamily="18" charset="0"/>
              </a:rPr>
            </a:br>
            <a:r>
              <a:rPr lang="ru-RU" sz="2400" b="1" dirty="0" smtClean="0">
                <a:solidFill>
                  <a:schemeClr val="accent6">
                    <a:lumMod val="50000"/>
                  </a:schemeClr>
                </a:solidFill>
                <a:effectLst/>
                <a:latin typeface="Times New Roman" pitchFamily="18" charset="0"/>
                <a:cs typeface="Times New Roman" pitchFamily="18" charset="0"/>
              </a:rPr>
              <a:t>1. Ядовитые растения, содержащие алкалоиды.</a:t>
            </a:r>
            <a:br>
              <a:rPr lang="ru-RU" sz="2400" b="1" dirty="0" smtClean="0">
                <a:solidFill>
                  <a:schemeClr val="accent6">
                    <a:lumMod val="50000"/>
                  </a:schemeClr>
                </a:solidFill>
                <a:effectLst/>
                <a:latin typeface="Times New Roman" pitchFamily="18" charset="0"/>
                <a:cs typeface="Times New Roman" pitchFamily="18" charset="0"/>
              </a:rPr>
            </a:br>
            <a:r>
              <a:rPr lang="ru-RU" sz="2400" b="1" dirty="0" smtClean="0">
                <a:solidFill>
                  <a:schemeClr val="accent6">
                    <a:lumMod val="50000"/>
                  </a:schemeClr>
                </a:solidFill>
                <a:effectLst/>
                <a:latin typeface="Times New Roman" pitchFamily="18" charset="0"/>
                <a:cs typeface="Times New Roman" pitchFamily="18" charset="0"/>
              </a:rPr>
              <a:t>2. Ядовитые растения, содержащие гликозиды.</a:t>
            </a:r>
            <a:br>
              <a:rPr lang="ru-RU" sz="2400" b="1" dirty="0" smtClean="0">
                <a:solidFill>
                  <a:schemeClr val="accent6">
                    <a:lumMod val="50000"/>
                  </a:schemeClr>
                </a:solidFill>
                <a:effectLst/>
                <a:latin typeface="Times New Roman" pitchFamily="18" charset="0"/>
                <a:cs typeface="Times New Roman" pitchFamily="18" charset="0"/>
              </a:rPr>
            </a:br>
            <a:r>
              <a:rPr lang="ru-RU" sz="2400" b="1" dirty="0" smtClean="0">
                <a:solidFill>
                  <a:schemeClr val="accent6">
                    <a:lumMod val="50000"/>
                  </a:schemeClr>
                </a:solidFill>
                <a:effectLst/>
                <a:latin typeface="Times New Roman" pitchFamily="18" charset="0"/>
                <a:cs typeface="Times New Roman" pitchFamily="18" charset="0"/>
              </a:rPr>
              <a:t>   3. Ядовитые растения, содержащие </a:t>
            </a:r>
            <a:r>
              <a:rPr lang="ru-RU" sz="2400" b="1" dirty="0" err="1" smtClean="0">
                <a:solidFill>
                  <a:schemeClr val="accent6">
                    <a:lumMod val="50000"/>
                  </a:schemeClr>
                </a:solidFill>
                <a:effectLst/>
                <a:latin typeface="Times New Roman" pitchFamily="18" charset="0"/>
                <a:cs typeface="Times New Roman" pitchFamily="18" charset="0"/>
              </a:rPr>
              <a:t>гликоалкалоиды</a:t>
            </a:r>
            <a:r>
              <a:rPr lang="ru-RU" sz="2400" b="1" dirty="0" smtClean="0">
                <a:solidFill>
                  <a:schemeClr val="accent6">
                    <a:lumMod val="50000"/>
                  </a:schemeClr>
                </a:solidFill>
                <a:effectLst/>
                <a:latin typeface="Times New Roman" pitchFamily="18" charset="0"/>
                <a:cs typeface="Times New Roman" pitchFamily="18" charset="0"/>
              </a:rPr>
              <a:t>.</a:t>
            </a:r>
            <a:br>
              <a:rPr lang="ru-RU" sz="2400" b="1" dirty="0" smtClean="0">
                <a:solidFill>
                  <a:schemeClr val="accent6">
                    <a:lumMod val="50000"/>
                  </a:schemeClr>
                </a:solidFill>
                <a:effectLst/>
                <a:latin typeface="Times New Roman" pitchFamily="18" charset="0"/>
                <a:cs typeface="Times New Roman" pitchFamily="18" charset="0"/>
              </a:rPr>
            </a:br>
            <a:r>
              <a:rPr lang="ru-RU" sz="2400" b="1" dirty="0" smtClean="0">
                <a:solidFill>
                  <a:schemeClr val="accent6">
                    <a:lumMod val="50000"/>
                  </a:schemeClr>
                </a:solidFill>
                <a:effectLst/>
                <a:latin typeface="Times New Roman" pitchFamily="18" charset="0"/>
                <a:cs typeface="Times New Roman" pitchFamily="18" charset="0"/>
              </a:rPr>
              <a:t>4. Ядовитые растения, содержащие эфирные масла и смолистые вещества.</a:t>
            </a:r>
            <a:br>
              <a:rPr lang="ru-RU" sz="2400" b="1" dirty="0" smtClean="0">
                <a:solidFill>
                  <a:schemeClr val="accent6">
                    <a:lumMod val="50000"/>
                  </a:schemeClr>
                </a:solidFill>
                <a:effectLst/>
                <a:latin typeface="Times New Roman" pitchFamily="18" charset="0"/>
                <a:cs typeface="Times New Roman" pitchFamily="18" charset="0"/>
              </a:rPr>
            </a:br>
            <a:r>
              <a:rPr lang="ru-RU" sz="2400" b="1" dirty="0" smtClean="0">
                <a:solidFill>
                  <a:schemeClr val="accent6">
                    <a:lumMod val="50000"/>
                  </a:schemeClr>
                </a:solidFill>
                <a:effectLst/>
                <a:latin typeface="Times New Roman" pitchFamily="18" charset="0"/>
                <a:cs typeface="Times New Roman" pitchFamily="18" charset="0"/>
              </a:rPr>
              <a:t>5. Ядовитые растения, содержащие фермент </a:t>
            </a:r>
            <a:r>
              <a:rPr lang="ru-RU" sz="2400" b="1" dirty="0" err="1" smtClean="0">
                <a:solidFill>
                  <a:schemeClr val="accent6">
                    <a:lumMod val="50000"/>
                  </a:schemeClr>
                </a:solidFill>
                <a:effectLst/>
                <a:latin typeface="Times New Roman" pitchFamily="18" charset="0"/>
                <a:cs typeface="Times New Roman" pitchFamily="18" charset="0"/>
              </a:rPr>
              <a:t>тиаминазу</a:t>
            </a:r>
            <a:r>
              <a:rPr lang="ru-RU" sz="2400" b="1" dirty="0" smtClean="0">
                <a:solidFill>
                  <a:schemeClr val="accent6">
                    <a:lumMod val="50000"/>
                  </a:schemeClr>
                </a:solidFill>
                <a:effectLst/>
                <a:latin typeface="Times New Roman" pitchFamily="18" charset="0"/>
                <a:cs typeface="Times New Roman" pitchFamily="18" charset="0"/>
              </a:rPr>
              <a:t>.</a:t>
            </a:r>
            <a:br>
              <a:rPr lang="ru-RU" sz="2400" b="1" dirty="0" smtClean="0">
                <a:solidFill>
                  <a:schemeClr val="accent6">
                    <a:lumMod val="50000"/>
                  </a:schemeClr>
                </a:solidFill>
                <a:effectLst/>
                <a:latin typeface="Times New Roman" pitchFamily="18" charset="0"/>
                <a:cs typeface="Times New Roman" pitchFamily="18" charset="0"/>
              </a:rPr>
            </a:br>
            <a:r>
              <a:rPr lang="ru-RU" sz="2400" b="1" dirty="0" smtClean="0">
                <a:solidFill>
                  <a:schemeClr val="accent6">
                    <a:lumMod val="50000"/>
                  </a:schemeClr>
                </a:solidFill>
                <a:effectLst/>
                <a:latin typeface="Times New Roman" pitchFamily="18" charset="0"/>
                <a:cs typeface="Times New Roman" pitchFamily="18" charset="0"/>
              </a:rPr>
              <a:t>6. Ядовитые растения, накапливающие нитраты.</a:t>
            </a:r>
            <a:br>
              <a:rPr lang="ru-RU" sz="2400" b="1" dirty="0" smtClean="0">
                <a:solidFill>
                  <a:schemeClr val="accent6">
                    <a:lumMod val="50000"/>
                  </a:schemeClr>
                </a:solidFill>
                <a:effectLst/>
                <a:latin typeface="Times New Roman" pitchFamily="18" charset="0"/>
                <a:cs typeface="Times New Roman" pitchFamily="18" charset="0"/>
              </a:rPr>
            </a:br>
            <a:r>
              <a:rPr lang="ru-RU" sz="2400" b="1" dirty="0" smtClean="0">
                <a:solidFill>
                  <a:schemeClr val="accent6">
                    <a:lumMod val="50000"/>
                  </a:schemeClr>
                </a:solidFill>
                <a:effectLst/>
                <a:latin typeface="Times New Roman" pitchFamily="18" charset="0"/>
                <a:cs typeface="Times New Roman" pitchFamily="18" charset="0"/>
              </a:rPr>
              <a:t>7. Ядовитые растения, накапливающие оксалаты др.</a:t>
            </a:r>
            <a:r>
              <a:rPr lang="ru-RU" sz="2000" b="1" dirty="0" smtClean="0">
                <a:solidFill>
                  <a:schemeClr val="accent6">
                    <a:lumMod val="50000"/>
                  </a:schemeClr>
                </a:solidFill>
                <a:effectLst/>
                <a:latin typeface="Times New Roman" pitchFamily="18" charset="0"/>
                <a:cs typeface="Times New Roman" pitchFamily="18" charset="0"/>
              </a:rPr>
              <a:t/>
            </a:r>
            <a:br>
              <a:rPr lang="ru-RU" sz="2000" b="1" dirty="0" smtClean="0">
                <a:solidFill>
                  <a:schemeClr val="accent6">
                    <a:lumMod val="50000"/>
                  </a:schemeClr>
                </a:solidFill>
                <a:effectLst/>
                <a:latin typeface="Times New Roman" pitchFamily="18" charset="0"/>
                <a:cs typeface="Times New Roman" pitchFamily="18" charset="0"/>
              </a:rPr>
            </a:br>
            <a:r>
              <a:rPr lang="ru-RU" sz="2000" b="1" dirty="0" smtClean="0">
                <a:solidFill>
                  <a:schemeClr val="accent6">
                    <a:lumMod val="50000"/>
                  </a:schemeClr>
                </a:solidFill>
                <a:effectLst/>
                <a:latin typeface="Times New Roman" pitchFamily="18" charset="0"/>
                <a:cs typeface="Times New Roman" pitchFamily="18" charset="0"/>
              </a:rPr>
              <a:t/>
            </a:r>
            <a:br>
              <a:rPr lang="ru-RU" sz="2000" b="1" dirty="0" smtClean="0">
                <a:solidFill>
                  <a:schemeClr val="accent6">
                    <a:lumMod val="50000"/>
                  </a:schemeClr>
                </a:solidFill>
                <a:effectLst/>
                <a:latin typeface="Times New Roman" pitchFamily="18" charset="0"/>
                <a:cs typeface="Times New Roman" pitchFamily="18" charset="0"/>
              </a:rPr>
            </a:br>
            <a:r>
              <a:rPr lang="ru-RU" sz="2000" b="1" dirty="0" smtClean="0">
                <a:solidFill>
                  <a:schemeClr val="accent6">
                    <a:lumMod val="50000"/>
                  </a:schemeClr>
                </a:solidFill>
                <a:effectLst/>
                <a:latin typeface="Times New Roman" pitchFamily="18" charset="0"/>
                <a:cs typeface="Times New Roman" pitchFamily="18" charset="0"/>
              </a:rPr>
              <a:t/>
            </a:r>
            <a:br>
              <a:rPr lang="ru-RU" sz="2000" b="1" dirty="0" smtClean="0">
                <a:solidFill>
                  <a:schemeClr val="accent6">
                    <a:lumMod val="50000"/>
                  </a:schemeClr>
                </a:solidFill>
                <a:effectLst/>
                <a:latin typeface="Times New Roman" pitchFamily="18" charset="0"/>
                <a:cs typeface="Times New Roman" pitchFamily="18" charset="0"/>
              </a:rPr>
            </a:br>
            <a:r>
              <a:rPr lang="ru-RU" sz="2000" b="1" dirty="0" smtClean="0">
                <a:solidFill>
                  <a:schemeClr val="accent6">
                    <a:lumMod val="50000"/>
                  </a:schemeClr>
                </a:solidFill>
                <a:effectLst/>
                <a:latin typeface="Times New Roman" pitchFamily="18" charset="0"/>
                <a:cs typeface="Times New Roman" pitchFamily="18" charset="0"/>
              </a:rPr>
              <a:t/>
            </a:r>
            <a:br>
              <a:rPr lang="ru-RU" sz="2000" b="1" dirty="0" smtClean="0">
                <a:solidFill>
                  <a:schemeClr val="accent6">
                    <a:lumMod val="50000"/>
                  </a:schemeClr>
                </a:solidFill>
                <a:effectLst/>
                <a:latin typeface="Times New Roman" pitchFamily="18" charset="0"/>
                <a:cs typeface="Times New Roman" pitchFamily="18" charset="0"/>
              </a:rPr>
            </a:br>
            <a:endParaRPr lang="ru-RU" sz="2000" b="1" dirty="0">
              <a:solidFill>
                <a:schemeClr val="accent6">
                  <a:lumMod val="50000"/>
                </a:schemeClr>
              </a:solidFill>
              <a:latin typeface="Times New Roman" pitchFamily="18" charset="0"/>
              <a:cs typeface="Times New Roman" pitchFamily="18" charset="0"/>
            </a:endParaRPr>
          </a:p>
        </p:txBody>
      </p:sp>
      <p:sp>
        <p:nvSpPr>
          <p:cNvPr id="6" name="Прямоугольник 5"/>
          <p:cNvSpPr/>
          <p:nvPr/>
        </p:nvSpPr>
        <p:spPr>
          <a:xfrm>
            <a:off x="428596" y="357166"/>
            <a:ext cx="7735067" cy="1754326"/>
          </a:xfrm>
          <a:prstGeom prst="rect">
            <a:avLst/>
          </a:prstGeom>
          <a:noFill/>
        </p:spPr>
        <p:txBody>
          <a:bodyPr wrap="none" lIns="91440" tIns="45720" rIns="91440" bIns="45720">
            <a:spAutoFit/>
          </a:bodyPr>
          <a:lstStyle/>
          <a:p>
            <a:pPr algn="ctr"/>
            <a:r>
              <a:rPr lang="ru-RU"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По химической природе</a:t>
            </a:r>
          </a:p>
          <a:p>
            <a:pPr algn="ctr"/>
            <a:r>
              <a:rPr lang="ru-RU"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 действующих начал: </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880059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314" name="Picture 2" descr="C:\Users\вася\Desktop\i (1).jpg"/>
          <p:cNvPicPr>
            <a:picLocks noChangeAspect="1" noChangeArrowheads="1"/>
          </p:cNvPicPr>
          <p:nvPr/>
        </p:nvPicPr>
        <p:blipFill>
          <a:blip r:embed="rId3"/>
          <a:srcRect/>
          <a:stretch>
            <a:fillRect/>
          </a:stretch>
        </p:blipFill>
        <p:spPr bwMode="auto">
          <a:xfrm>
            <a:off x="2714612" y="2071678"/>
            <a:ext cx="4603930" cy="4540574"/>
          </a:xfrm>
          <a:prstGeom prst="rect">
            <a:avLst/>
          </a:prstGeom>
          <a:noFill/>
        </p:spPr>
      </p:pic>
      <p:sp>
        <p:nvSpPr>
          <p:cNvPr id="7" name="Прямоугольник 6"/>
          <p:cNvSpPr/>
          <p:nvPr/>
        </p:nvSpPr>
        <p:spPr>
          <a:xfrm>
            <a:off x="1643042" y="285728"/>
            <a:ext cx="6736139"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ВОЛЧЕЯГОДНИК</a:t>
            </a:r>
            <a:b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ОБЫКНОВЕННЫЙ</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1307562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4840670" y="214290"/>
            <a:ext cx="4303330" cy="5970865"/>
          </a:xfrm>
          <a:prstGeom prst="rect">
            <a:avLst/>
          </a:prstGeom>
          <a:noFill/>
        </p:spPr>
        <p:txBody>
          <a:bodyPr wrap="square" rtlCol="0">
            <a:spAutoFit/>
          </a:bodyPr>
          <a:lstStyle/>
          <a:p>
            <a:r>
              <a:rPr lang="vi-VN" sz="2800" b="1" dirty="0">
                <a:solidFill>
                  <a:srgbClr val="800000"/>
                </a:solidFill>
                <a:latin typeface="Times New Roman" pitchFamily="18" charset="0"/>
                <a:cs typeface="Times New Roman" pitchFamily="18" charset="0"/>
              </a:rPr>
              <a:t>Волчея́годник обыкнове́нный</a:t>
            </a:r>
            <a:r>
              <a:rPr lang="vi-VN" sz="2800" dirty="0">
                <a:solidFill>
                  <a:srgbClr val="800000"/>
                </a:solidFill>
                <a:latin typeface="Times New Roman" pitchFamily="18" charset="0"/>
                <a:cs typeface="Times New Roman" pitchFamily="18" charset="0"/>
              </a:rPr>
              <a:t>, или </a:t>
            </a:r>
            <a:r>
              <a:rPr lang="vi-VN" sz="2800" b="1" dirty="0">
                <a:solidFill>
                  <a:srgbClr val="800000"/>
                </a:solidFill>
                <a:latin typeface="Times New Roman" pitchFamily="18" charset="0"/>
                <a:cs typeface="Times New Roman" pitchFamily="18" charset="0"/>
              </a:rPr>
              <a:t>Волчеягодник смерте́льный</a:t>
            </a:r>
            <a:r>
              <a:rPr lang="vi-VN" sz="2800" dirty="0">
                <a:solidFill>
                  <a:srgbClr val="800000"/>
                </a:solidFill>
                <a:latin typeface="Times New Roman" pitchFamily="18" charset="0"/>
                <a:cs typeface="Times New Roman" pitchFamily="18" charset="0"/>
              </a:rPr>
              <a:t>, или </a:t>
            </a:r>
            <a:r>
              <a:rPr lang="vi-VN" sz="2800" b="1" dirty="0">
                <a:solidFill>
                  <a:srgbClr val="800000"/>
                </a:solidFill>
                <a:latin typeface="Times New Roman" pitchFamily="18" charset="0"/>
                <a:cs typeface="Times New Roman" pitchFamily="18" charset="0"/>
              </a:rPr>
              <a:t>Во́лчник обыкновенный</a:t>
            </a:r>
            <a:r>
              <a:rPr lang="vi-VN" sz="2800" dirty="0">
                <a:solidFill>
                  <a:srgbClr val="800000"/>
                </a:solidFill>
                <a:latin typeface="Times New Roman" pitchFamily="18" charset="0"/>
                <a:cs typeface="Times New Roman" pitchFamily="18" charset="0"/>
              </a:rPr>
              <a:t>, или </a:t>
            </a:r>
            <a:r>
              <a:rPr lang="vi-VN" sz="2800" b="1" dirty="0">
                <a:solidFill>
                  <a:srgbClr val="800000"/>
                </a:solidFill>
                <a:latin typeface="Times New Roman" pitchFamily="18" charset="0"/>
                <a:cs typeface="Times New Roman" pitchFamily="18" charset="0"/>
              </a:rPr>
              <a:t>Во́лчье лы́ко</a:t>
            </a:r>
            <a:r>
              <a:rPr lang="vi-VN" sz="2800" dirty="0">
                <a:solidFill>
                  <a:srgbClr val="800000"/>
                </a:solidFill>
                <a:latin typeface="Times New Roman" pitchFamily="18" charset="0"/>
                <a:cs typeface="Times New Roman" pitchFamily="18" charset="0"/>
              </a:rPr>
              <a:t>, или </a:t>
            </a:r>
            <a:r>
              <a:rPr lang="vi-VN" sz="2800" b="1" dirty="0">
                <a:solidFill>
                  <a:srgbClr val="800000"/>
                </a:solidFill>
                <a:latin typeface="Times New Roman" pitchFamily="18" charset="0"/>
                <a:cs typeface="Times New Roman" pitchFamily="18" charset="0"/>
              </a:rPr>
              <a:t>Во́лчьи </a:t>
            </a:r>
            <a:r>
              <a:rPr lang="vi-VN" sz="2800" b="1" dirty="0" smtClean="0">
                <a:solidFill>
                  <a:srgbClr val="800000"/>
                </a:solidFill>
                <a:latin typeface="Times New Roman" pitchFamily="18" charset="0"/>
                <a:cs typeface="Times New Roman" pitchFamily="18" charset="0"/>
              </a:rPr>
              <a:t>я́годы</a:t>
            </a:r>
            <a:r>
              <a:rPr lang="vi-VN" sz="2800" dirty="0" smtClean="0">
                <a:solidFill>
                  <a:srgbClr val="800000"/>
                </a:solidFill>
                <a:latin typeface="Times New Roman" pitchFamily="18" charset="0"/>
                <a:cs typeface="Times New Roman" pitchFamily="18" charset="0"/>
              </a:rPr>
              <a:t>, </a:t>
            </a:r>
            <a:r>
              <a:rPr lang="vi-VN" sz="2800" dirty="0">
                <a:solidFill>
                  <a:srgbClr val="800000"/>
                </a:solidFill>
                <a:latin typeface="Times New Roman" pitchFamily="18" charset="0"/>
                <a:cs typeface="Times New Roman" pitchFamily="18" charset="0"/>
              </a:rPr>
              <a:t>или </a:t>
            </a:r>
            <a:r>
              <a:rPr lang="vi-VN" sz="2800" b="1" dirty="0" smtClean="0">
                <a:solidFill>
                  <a:srgbClr val="800000"/>
                </a:solidFill>
                <a:latin typeface="Times New Roman" pitchFamily="18" charset="0"/>
                <a:cs typeface="Times New Roman" pitchFamily="18" charset="0"/>
              </a:rPr>
              <a:t>Плохо́вец</a:t>
            </a:r>
            <a:r>
              <a:rPr lang="vi-VN" sz="2800" dirty="0" smtClean="0">
                <a:solidFill>
                  <a:srgbClr val="800000"/>
                </a:solidFill>
                <a:latin typeface="Times New Roman" pitchFamily="18" charset="0"/>
                <a:cs typeface="Times New Roman" pitchFamily="18" charset="0"/>
              </a:rPr>
              <a:t>, </a:t>
            </a:r>
            <a:r>
              <a:rPr lang="vi-VN" sz="2800" dirty="0">
                <a:solidFill>
                  <a:srgbClr val="800000"/>
                </a:solidFill>
                <a:latin typeface="Times New Roman" pitchFamily="18" charset="0"/>
                <a:cs typeface="Times New Roman" pitchFamily="18" charset="0"/>
              </a:rPr>
              <a:t>или </a:t>
            </a:r>
            <a:r>
              <a:rPr lang="vi-VN" sz="2800" b="1" dirty="0" smtClean="0">
                <a:solidFill>
                  <a:srgbClr val="800000"/>
                </a:solidFill>
                <a:latin typeface="Times New Roman" pitchFamily="18" charset="0"/>
                <a:cs typeface="Times New Roman" pitchFamily="18" charset="0"/>
              </a:rPr>
              <a:t>Пухля́к</a:t>
            </a:r>
            <a:r>
              <a:rPr lang="vi-VN" sz="2800" dirty="0" smtClean="0">
                <a:solidFill>
                  <a:srgbClr val="800000"/>
                </a:solidFill>
                <a:latin typeface="Times New Roman" pitchFamily="18" charset="0"/>
                <a:cs typeface="Times New Roman" pitchFamily="18" charset="0"/>
              </a:rPr>
              <a:t> </a:t>
            </a:r>
            <a:r>
              <a:rPr lang="vi-VN" sz="2800" dirty="0">
                <a:solidFill>
                  <a:srgbClr val="800000"/>
                </a:solidFill>
                <a:latin typeface="Times New Roman" pitchFamily="18" charset="0"/>
                <a:cs typeface="Times New Roman" pitchFamily="18" charset="0"/>
              </a:rPr>
              <a:t>(лат. </a:t>
            </a:r>
            <a:r>
              <a:rPr lang="en-US" sz="2800" i="1" dirty="0" err="1">
                <a:solidFill>
                  <a:srgbClr val="800000"/>
                </a:solidFill>
                <a:latin typeface="Times New Roman" pitchFamily="18" charset="0"/>
                <a:cs typeface="Times New Roman" pitchFamily="18" charset="0"/>
              </a:rPr>
              <a:t>Dáphne</a:t>
            </a:r>
            <a:r>
              <a:rPr lang="en-US" sz="2800" i="1" dirty="0">
                <a:solidFill>
                  <a:srgbClr val="800000"/>
                </a:solidFill>
                <a:latin typeface="Times New Roman" pitchFamily="18" charset="0"/>
                <a:cs typeface="Times New Roman" pitchFamily="18" charset="0"/>
              </a:rPr>
              <a:t> </a:t>
            </a:r>
            <a:r>
              <a:rPr lang="en-US" sz="2800" i="1" dirty="0" err="1">
                <a:solidFill>
                  <a:srgbClr val="800000"/>
                </a:solidFill>
                <a:latin typeface="Times New Roman" pitchFamily="18" charset="0"/>
                <a:cs typeface="Times New Roman" pitchFamily="18" charset="0"/>
              </a:rPr>
              <a:t>mezéreum</a:t>
            </a:r>
            <a:r>
              <a:rPr lang="en-US" sz="2800" dirty="0">
                <a:solidFill>
                  <a:srgbClr val="800000"/>
                </a:solidFill>
                <a:latin typeface="Times New Roman" pitchFamily="18" charset="0"/>
                <a:cs typeface="Times New Roman" pitchFamily="18" charset="0"/>
              </a:rPr>
              <a:t>) — </a:t>
            </a:r>
            <a:r>
              <a:rPr lang="vi-VN" sz="2800" dirty="0" smtClean="0">
                <a:solidFill>
                  <a:srgbClr val="800000"/>
                </a:solidFill>
                <a:latin typeface="Times New Roman" pitchFamily="18" charset="0"/>
                <a:cs typeface="Times New Roman" pitchFamily="18" charset="0"/>
              </a:rPr>
              <a:t>вид</a:t>
            </a:r>
            <a:r>
              <a:rPr lang="ru-RU" sz="2800" dirty="0">
                <a:solidFill>
                  <a:srgbClr val="800000"/>
                </a:solidFill>
                <a:latin typeface="Times New Roman" pitchFamily="18" charset="0"/>
                <a:cs typeface="Times New Roman" pitchFamily="18" charset="0"/>
              </a:rPr>
              <a:t> </a:t>
            </a:r>
            <a:r>
              <a:rPr lang="vi-VN" sz="2800" dirty="0" smtClean="0">
                <a:solidFill>
                  <a:srgbClr val="800000"/>
                </a:solidFill>
                <a:latin typeface="Times New Roman" pitchFamily="18" charset="0"/>
                <a:cs typeface="Times New Roman" pitchFamily="18" charset="0"/>
              </a:rPr>
              <a:t>растений </a:t>
            </a:r>
            <a:r>
              <a:rPr lang="vi-VN" sz="2800" dirty="0">
                <a:solidFill>
                  <a:srgbClr val="800000"/>
                </a:solidFill>
                <a:latin typeface="Times New Roman" pitchFamily="18" charset="0"/>
                <a:cs typeface="Times New Roman" pitchFamily="18" charset="0"/>
              </a:rPr>
              <a:t>рода Волчеягодник семейства Волчниковые (</a:t>
            </a:r>
            <a:r>
              <a:rPr lang="en-US" sz="2800" i="1" dirty="0" err="1">
                <a:solidFill>
                  <a:srgbClr val="800000"/>
                </a:solidFill>
                <a:latin typeface="Times New Roman" pitchFamily="18" charset="0"/>
                <a:cs typeface="Times New Roman" pitchFamily="18" charset="0"/>
              </a:rPr>
              <a:t>Thymelaeaceae</a:t>
            </a:r>
            <a:r>
              <a:rPr lang="en-US" sz="2800" dirty="0">
                <a:solidFill>
                  <a:srgbClr val="800000"/>
                </a:solidFill>
                <a:latin typeface="Times New Roman" pitchFamily="18" charset="0"/>
                <a:cs typeface="Times New Roman" pitchFamily="18" charset="0"/>
              </a:rPr>
              <a:t>).</a:t>
            </a:r>
          </a:p>
          <a:p>
            <a:endParaRPr lang="ru-RU" dirty="0"/>
          </a:p>
        </p:txBody>
      </p:sp>
      <p:pic>
        <p:nvPicPr>
          <p:cNvPr id="17410" name="Picture 2" descr="C:\Users\вася\Desktop\tut14.jpg"/>
          <p:cNvPicPr>
            <a:picLocks noChangeAspect="1" noChangeArrowheads="1"/>
          </p:cNvPicPr>
          <p:nvPr/>
        </p:nvPicPr>
        <p:blipFill>
          <a:blip r:embed="rId3"/>
          <a:srcRect/>
          <a:stretch>
            <a:fillRect/>
          </a:stretch>
        </p:blipFill>
        <p:spPr bwMode="auto">
          <a:xfrm>
            <a:off x="214282" y="1785926"/>
            <a:ext cx="4575612" cy="3943346"/>
          </a:xfrm>
          <a:prstGeom prst="rect">
            <a:avLst/>
          </a:prstGeom>
          <a:noFill/>
        </p:spPr>
      </p:pic>
    </p:spTree>
    <p:extLst>
      <p:ext uri="{BB962C8B-B14F-4D97-AF65-F5344CB8AC3E}">
        <p14:creationId xmlns:p14="http://schemas.microsoft.com/office/powerpoint/2010/main" val="41307562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3419872" y="1700806"/>
            <a:ext cx="5724128" cy="4247317"/>
          </a:xfrm>
          <a:prstGeom prst="rect">
            <a:avLst/>
          </a:prstGeom>
          <a:noFill/>
        </p:spPr>
        <p:txBody>
          <a:bodyPr wrap="square" rtlCol="0">
            <a:spAutoFit/>
          </a:bodyPr>
          <a:lstStyle/>
          <a:p>
            <a:r>
              <a:rPr lang="ru-RU" sz="2800" b="1" dirty="0" smtClean="0">
                <a:solidFill>
                  <a:srgbClr val="800000"/>
                </a:solidFill>
                <a:latin typeface="Times New Roman" pitchFamily="18" charset="0"/>
                <a:cs typeface="Times New Roman" pitchFamily="18" charset="0"/>
              </a:rPr>
              <a:t>Растёт </a:t>
            </a:r>
            <a:r>
              <a:rPr lang="ru-RU" sz="2800" b="1" dirty="0">
                <a:solidFill>
                  <a:srgbClr val="800000"/>
                </a:solidFill>
                <a:latin typeface="Times New Roman" pitchFamily="18" charset="0"/>
                <a:cs typeface="Times New Roman" pitchFamily="18" charset="0"/>
              </a:rPr>
              <a:t>чаще в подлеске тёмнохвойных и смешанных лесов, реже в широколиственных лесах </a:t>
            </a:r>
            <a:r>
              <a:rPr lang="ru-RU" sz="2800" b="1" dirty="0" smtClean="0">
                <a:solidFill>
                  <a:srgbClr val="800000"/>
                </a:solidFill>
                <a:latin typeface="Times New Roman" pitchFamily="18" charset="0"/>
                <a:cs typeface="Times New Roman" pitchFamily="18" charset="0"/>
              </a:rPr>
              <a:t>лесостепи</a:t>
            </a:r>
            <a:r>
              <a:rPr lang="en-US" sz="2800" b="1" dirty="0" smtClean="0">
                <a:solidFill>
                  <a:srgbClr val="800000"/>
                </a:solidFill>
                <a:latin typeface="Times New Roman" pitchFamily="18" charset="0"/>
                <a:cs typeface="Times New Roman" pitchFamily="18" charset="0"/>
              </a:rPr>
              <a:t>.</a:t>
            </a:r>
            <a:r>
              <a:rPr lang="ru-RU" sz="2800" b="1" dirty="0" smtClean="0">
                <a:solidFill>
                  <a:srgbClr val="800000"/>
                </a:solidFill>
                <a:latin typeface="Times New Roman" pitchFamily="18" charset="0"/>
                <a:cs typeface="Times New Roman" pitchFamily="18" charset="0"/>
              </a:rPr>
              <a:t>  </a:t>
            </a:r>
            <a:r>
              <a:rPr lang="ru-RU" sz="2800" b="1" dirty="0">
                <a:solidFill>
                  <a:srgbClr val="800000"/>
                </a:solidFill>
                <a:latin typeface="Times New Roman" pitchFamily="18" charset="0"/>
                <a:cs typeface="Times New Roman" pitchFamily="18" charset="0"/>
              </a:rPr>
              <a:t>Хорошо разрастается и ветвится при лёгком </a:t>
            </a:r>
            <a:r>
              <a:rPr lang="ru-RU" sz="2800" b="1" dirty="0" smtClean="0">
                <a:solidFill>
                  <a:srgbClr val="800000"/>
                </a:solidFill>
                <a:latin typeface="Times New Roman" pitchFamily="18" charset="0"/>
                <a:cs typeface="Times New Roman" pitchFamily="18" charset="0"/>
              </a:rPr>
              <a:t>осветлении.</a:t>
            </a:r>
            <a:endParaRPr lang="ru-RU" sz="2800" b="1" dirty="0">
              <a:solidFill>
                <a:srgbClr val="800000"/>
              </a:solidFill>
              <a:latin typeface="Times New Roman" pitchFamily="18" charset="0"/>
              <a:cs typeface="Times New Roman" pitchFamily="18" charset="0"/>
            </a:endParaRPr>
          </a:p>
          <a:p>
            <a:r>
              <a:rPr lang="ru-RU" sz="2800" b="1" dirty="0">
                <a:solidFill>
                  <a:srgbClr val="800000"/>
                </a:solidFill>
                <a:latin typeface="Times New Roman" pitchFamily="18" charset="0"/>
                <a:cs typeface="Times New Roman" pitchFamily="18" charset="0"/>
              </a:rPr>
              <a:t>Как заносное, растение натурализовалось повсюду в зоне умеренного </a:t>
            </a:r>
            <a:r>
              <a:rPr lang="ru-RU" sz="2800" b="1" dirty="0" smtClean="0">
                <a:solidFill>
                  <a:srgbClr val="800000"/>
                </a:solidFill>
                <a:latin typeface="Times New Roman" pitchFamily="18" charset="0"/>
                <a:cs typeface="Times New Roman" pitchFamily="18" charset="0"/>
              </a:rPr>
              <a:t>климата.</a:t>
            </a:r>
            <a:endParaRPr lang="ru-RU" sz="2800" b="1" dirty="0">
              <a:solidFill>
                <a:srgbClr val="800000"/>
              </a:solidFill>
              <a:latin typeface="Times New Roman" pitchFamily="18" charset="0"/>
              <a:cs typeface="Times New Roman" pitchFamily="18" charset="0"/>
            </a:endParaRPr>
          </a:p>
          <a:p>
            <a:endParaRPr lang="ru-RU" dirty="0"/>
          </a:p>
        </p:txBody>
      </p:sp>
      <p:pic>
        <p:nvPicPr>
          <p:cNvPr id="2050" name="Picture 2" descr="http://slavyanskaya-kultura.ru/images/29%2824%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8840"/>
            <a:ext cx="3419872" cy="360581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714480" y="357166"/>
            <a:ext cx="5022850" cy="923330"/>
          </a:xfrm>
          <a:prstGeom prst="rect">
            <a:avLst/>
          </a:prstGeom>
          <a:noFill/>
        </p:spPr>
        <p:txBody>
          <a:bodyPr wrap="none" lIns="91440" tIns="45720" rIns="91440" bIns="45720">
            <a:spAutoFit/>
          </a:bodyPr>
          <a:lstStyle/>
          <a:p>
            <a:pPr algn="ctr"/>
            <a:r>
              <a:rPr lang="ru-RU"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Местообитание</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6523814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8" y="147"/>
            <a:ext cx="9144000" cy="6858000"/>
          </a:xfrm>
          <a:prstGeom prst="rect">
            <a:avLst/>
          </a:prstGeom>
        </p:spPr>
      </p:pic>
      <p:sp>
        <p:nvSpPr>
          <p:cNvPr id="6" name="Прямоугольник 5"/>
          <p:cNvSpPr/>
          <p:nvPr/>
        </p:nvSpPr>
        <p:spPr>
          <a:xfrm>
            <a:off x="1928794" y="428604"/>
            <a:ext cx="3827586" cy="923330"/>
          </a:xfrm>
          <a:prstGeom prst="rect">
            <a:avLst/>
          </a:prstGeom>
          <a:noFill/>
        </p:spPr>
        <p:txBody>
          <a:bodyPr wrap="none" lIns="91440" tIns="45720" rIns="91440" bIns="45720">
            <a:spAutoFit/>
          </a:bodyPr>
          <a:lstStyle/>
          <a:p>
            <a:pPr algn="ct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Ядовитость</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7" name="Прямоугольник 6"/>
          <p:cNvSpPr/>
          <p:nvPr/>
        </p:nvSpPr>
        <p:spPr>
          <a:xfrm>
            <a:off x="4572000" y="1571612"/>
            <a:ext cx="4572000" cy="3108543"/>
          </a:xfrm>
          <a:prstGeom prst="rect">
            <a:avLst/>
          </a:prstGeom>
        </p:spPr>
        <p:txBody>
          <a:bodyPr>
            <a:spAutoFit/>
          </a:bodyPr>
          <a:lstStyle/>
          <a:p>
            <a:r>
              <a:rPr lang="ru-RU" dirty="0" smtClean="0"/>
              <a:t> </a:t>
            </a:r>
            <a:r>
              <a:rPr lang="ru-RU" sz="2800" b="1" dirty="0" smtClean="0">
                <a:solidFill>
                  <a:srgbClr val="800000"/>
                </a:solidFill>
                <a:latin typeface="Times New Roman" pitchFamily="18" charset="0"/>
                <a:cs typeface="Times New Roman" pitchFamily="18" charset="0"/>
              </a:rPr>
              <a:t>Ядовитыми волчьими ягодами лучше просто любоваться, и не трогать их руками. Волчье лыко»… Все части волчьего лыка ядовиты!</a:t>
            </a:r>
          </a:p>
          <a:p>
            <a:endParaRPr lang="ru-RU" sz="2800" b="1" dirty="0">
              <a:solidFill>
                <a:srgbClr val="800000"/>
              </a:solidFill>
              <a:latin typeface="Times New Roman" pitchFamily="18" charset="0"/>
              <a:cs typeface="Times New Roman" pitchFamily="18" charset="0"/>
            </a:endParaRPr>
          </a:p>
        </p:txBody>
      </p:sp>
      <p:sp>
        <p:nvSpPr>
          <p:cNvPr id="8" name="Прямоугольник 7"/>
          <p:cNvSpPr/>
          <p:nvPr/>
        </p:nvSpPr>
        <p:spPr>
          <a:xfrm>
            <a:off x="428596" y="5143512"/>
            <a:ext cx="8715404" cy="1692771"/>
          </a:xfrm>
          <a:prstGeom prst="rect">
            <a:avLst/>
          </a:prstGeom>
        </p:spPr>
        <p:txBody>
          <a:bodyPr wrap="square">
            <a:spAutoFit/>
          </a:bodyPr>
          <a:lstStyle/>
          <a:p>
            <a:r>
              <a:rPr lang="ru-RU" sz="2600" b="1" dirty="0" smtClean="0">
                <a:solidFill>
                  <a:srgbClr val="800000"/>
                </a:solidFill>
                <a:latin typeface="Times New Roman" pitchFamily="18" charset="0"/>
                <a:cs typeface="Times New Roman" pitchFamily="18" charset="0"/>
              </a:rPr>
              <a:t>Если сок растения в концентрированном виде попадет на кожные покровы, то это может привести к появлению сильных ожогов, которые даже могут вызвать </a:t>
            </a:r>
            <a:r>
              <a:rPr lang="ru-RU" sz="2600" b="1" dirty="0" err="1" smtClean="0">
                <a:solidFill>
                  <a:srgbClr val="800000"/>
                </a:solidFill>
                <a:latin typeface="Times New Roman" pitchFamily="18" charset="0"/>
                <a:cs typeface="Times New Roman" pitchFamily="18" charset="0"/>
              </a:rPr>
              <a:t>некротизирование</a:t>
            </a:r>
            <a:r>
              <a:rPr lang="ru-RU" sz="2600" b="1" dirty="0" smtClean="0">
                <a:solidFill>
                  <a:srgbClr val="800000"/>
                </a:solidFill>
                <a:latin typeface="Times New Roman" pitchFamily="18" charset="0"/>
                <a:cs typeface="Times New Roman" pitchFamily="18" charset="0"/>
              </a:rPr>
              <a:t> тканей. </a:t>
            </a:r>
            <a:endParaRPr lang="ru-RU" sz="2600" b="1" dirty="0">
              <a:solidFill>
                <a:srgbClr val="800000"/>
              </a:solidFill>
              <a:latin typeface="Times New Roman" pitchFamily="18" charset="0"/>
              <a:cs typeface="Times New Roman" pitchFamily="18" charset="0"/>
            </a:endParaRPr>
          </a:p>
        </p:txBody>
      </p:sp>
      <p:pic>
        <p:nvPicPr>
          <p:cNvPr id="15362" name="Picture 2" descr="C:\Users\вася\Desktop\volchja-jagoda-foto-i-opisanie-2.jpg"/>
          <p:cNvPicPr>
            <a:picLocks noChangeAspect="1" noChangeArrowheads="1"/>
          </p:cNvPicPr>
          <p:nvPr/>
        </p:nvPicPr>
        <p:blipFill>
          <a:blip r:embed="rId3"/>
          <a:srcRect/>
          <a:stretch>
            <a:fillRect/>
          </a:stretch>
        </p:blipFill>
        <p:spPr bwMode="auto">
          <a:xfrm>
            <a:off x="428596" y="1500174"/>
            <a:ext cx="3893004" cy="3443295"/>
          </a:xfrm>
          <a:prstGeom prst="rect">
            <a:avLst/>
          </a:prstGeom>
          <a:noFill/>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9388" y="285728"/>
            <a:ext cx="2047846" cy="103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68334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3929058" y="0"/>
            <a:ext cx="4929222" cy="6740307"/>
          </a:xfrm>
          <a:prstGeom prst="rect">
            <a:avLst/>
          </a:prstGeom>
          <a:noFill/>
        </p:spPr>
        <p:txBody>
          <a:bodyPr wrap="square" rtlCol="0">
            <a:spAutoFit/>
          </a:bodyPr>
          <a:lstStyle/>
          <a:p>
            <a:r>
              <a:rPr lang="ru-RU" sz="2400" b="1" dirty="0">
                <a:solidFill>
                  <a:srgbClr val="800000"/>
                </a:solidFill>
                <a:latin typeface="Times New Roman" pitchFamily="18" charset="0"/>
                <a:cs typeface="Times New Roman" pitchFamily="18" charset="0"/>
              </a:rPr>
              <a:t>Отравление наступает при поедании ягод (часто детьми), жевании коры, а также при контакте кожи с влажной корой или при попадании на неё сока растений (дерматиты). Вдыхание пыли из коры вызывает раздражение слизистых глотки и дыхательных путей, попадание в </a:t>
            </a:r>
            <a:r>
              <a:rPr lang="ru-RU" sz="2400" b="1" dirty="0" smtClean="0">
                <a:solidFill>
                  <a:srgbClr val="800000"/>
                </a:solidFill>
                <a:latin typeface="Times New Roman" pitchFamily="18" charset="0"/>
                <a:cs typeface="Times New Roman" pitchFamily="18" charset="0"/>
              </a:rPr>
              <a:t>глаза  раздражает </a:t>
            </a:r>
            <a:r>
              <a:rPr lang="ru-RU" sz="2400" b="1" dirty="0">
                <a:solidFill>
                  <a:srgbClr val="800000"/>
                </a:solidFill>
                <a:latin typeface="Times New Roman" pitchFamily="18" charset="0"/>
                <a:cs typeface="Times New Roman" pitchFamily="18" charset="0"/>
              </a:rPr>
              <a:t>конъюнктиву. После поедания ягод ощущается жжение во рту, боль в подложечной области, тошнота, рвота, слабость, возможны </a:t>
            </a:r>
            <a:r>
              <a:rPr lang="ru-RU" sz="2400" b="1" dirty="0" smtClean="0">
                <a:solidFill>
                  <a:srgbClr val="800000"/>
                </a:solidFill>
                <a:latin typeface="Times New Roman" pitchFamily="18" charset="0"/>
                <a:cs typeface="Times New Roman" pitchFamily="18" charset="0"/>
              </a:rPr>
              <a:t> судороги. </a:t>
            </a:r>
            <a:r>
              <a:rPr lang="ru-RU" sz="2400" b="1" dirty="0">
                <a:solidFill>
                  <a:srgbClr val="800000"/>
                </a:solidFill>
                <a:latin typeface="Times New Roman" pitchFamily="18" charset="0"/>
                <a:cs typeface="Times New Roman" pitchFamily="18" charset="0"/>
              </a:rPr>
              <a:t>Отравление протекает по типу </a:t>
            </a:r>
            <a:r>
              <a:rPr lang="ru-RU" sz="2400" b="1" dirty="0" smtClean="0">
                <a:solidFill>
                  <a:srgbClr val="800000"/>
                </a:solidFill>
                <a:latin typeface="Times New Roman" pitchFamily="18" charset="0"/>
                <a:cs typeface="Times New Roman" pitchFamily="18" charset="0"/>
              </a:rPr>
              <a:t>геморрагического гастроэнтерита. </a:t>
            </a:r>
            <a:endParaRPr lang="ru-RU" sz="2400" b="1" dirty="0">
              <a:solidFill>
                <a:srgbClr val="800000"/>
              </a:solidFill>
              <a:latin typeface="Times New Roman" pitchFamily="18" charset="0"/>
              <a:cs typeface="Times New Roman" pitchFamily="18" charset="0"/>
            </a:endParaRPr>
          </a:p>
          <a:p>
            <a:endParaRPr lang="ru-RU" sz="2400" b="1" dirty="0">
              <a:latin typeface="Times New Roman" pitchFamily="18" charset="0"/>
              <a:cs typeface="Times New Roman" pitchFamily="18" charset="0"/>
            </a:endParaRPr>
          </a:p>
        </p:txBody>
      </p:sp>
      <p:pic>
        <p:nvPicPr>
          <p:cNvPr id="2050" name="Picture 2" descr="http://www.tvoysad.com/uploads/Volcheyagodnik_volch%27e%20lyko_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1744"/>
            <a:ext cx="3816424" cy="4104456"/>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C:\Users\вася\Desktop\518fde046dd1b0a0f25bdd9d73c216eb.jpg"/>
          <p:cNvPicPr>
            <a:picLocks noChangeAspect="1" noChangeArrowheads="1"/>
          </p:cNvPicPr>
          <p:nvPr/>
        </p:nvPicPr>
        <p:blipFill>
          <a:blip r:embed="rId4"/>
          <a:srcRect/>
          <a:stretch>
            <a:fillRect/>
          </a:stretch>
        </p:blipFill>
        <p:spPr bwMode="auto">
          <a:xfrm>
            <a:off x="214282" y="214290"/>
            <a:ext cx="3286133" cy="2417133"/>
          </a:xfrm>
          <a:prstGeom prst="rect">
            <a:avLst/>
          </a:prstGeom>
          <a:noFill/>
        </p:spPr>
      </p:pic>
    </p:spTree>
    <p:extLst>
      <p:ext uri="{BB962C8B-B14F-4D97-AF65-F5344CB8AC3E}">
        <p14:creationId xmlns:p14="http://schemas.microsoft.com/office/powerpoint/2010/main" val="37178437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Прямоугольник 7"/>
          <p:cNvSpPr/>
          <p:nvPr/>
        </p:nvSpPr>
        <p:spPr>
          <a:xfrm>
            <a:off x="1428728" y="285728"/>
            <a:ext cx="5754268"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КОПЫТЕНЬ </a:t>
            </a:r>
          </a:p>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ЕВРОПЕЙСКИЙ</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122" name="Picture 2" descr="C:\Users\вася\Desktop\1.jpg"/>
          <p:cNvPicPr>
            <a:picLocks noChangeAspect="1" noChangeArrowheads="1"/>
          </p:cNvPicPr>
          <p:nvPr/>
        </p:nvPicPr>
        <p:blipFill>
          <a:blip r:embed="rId3"/>
          <a:srcRect/>
          <a:stretch>
            <a:fillRect/>
          </a:stretch>
        </p:blipFill>
        <p:spPr bwMode="auto">
          <a:xfrm>
            <a:off x="2411000" y="2071678"/>
            <a:ext cx="4095757" cy="4572008"/>
          </a:xfrm>
          <a:prstGeom prst="rect">
            <a:avLst/>
          </a:prstGeom>
          <a:noFill/>
        </p:spPr>
      </p:pic>
    </p:spTree>
  </p:cSld>
  <p:clrMapOvr>
    <a:masterClrMapping/>
  </p:clrMapOvr>
  <p:transition>
    <p:dissolv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Содержимое 2"/>
          <p:cNvSpPr>
            <a:spLocks noGrp="1"/>
          </p:cNvSpPr>
          <p:nvPr>
            <p:ph idx="1"/>
          </p:nvPr>
        </p:nvSpPr>
        <p:spPr>
          <a:xfrm>
            <a:off x="0" y="1000108"/>
            <a:ext cx="9144000" cy="2071678"/>
          </a:xfrm>
        </p:spPr>
        <p:txBody>
          <a:bodyPr/>
          <a:lstStyle/>
          <a:p>
            <a:pPr algn="just">
              <a:buNone/>
            </a:pPr>
            <a:r>
              <a:rPr lang="ru-RU" sz="2800" dirty="0" smtClean="0">
                <a:latin typeface="Times New Roman" pitchFamily="18" charset="0"/>
                <a:cs typeface="Times New Roman" pitchFamily="18" charset="0"/>
              </a:rPr>
              <a:t>    </a:t>
            </a:r>
            <a:r>
              <a:rPr lang="ru-RU" sz="2800" b="1" dirty="0" smtClean="0">
                <a:solidFill>
                  <a:srgbClr val="800000"/>
                </a:solidFill>
                <a:latin typeface="Times New Roman" pitchFamily="18" charset="0"/>
                <a:cs typeface="Times New Roman" pitchFamily="18" charset="0"/>
              </a:rPr>
              <a:t>Копытень европейский – это вечнозеленое растение, растущее в лесах России. Листья этого растения темно-зеленые, зимой они хорошо сохраняются под снегом.</a:t>
            </a:r>
          </a:p>
          <a:p>
            <a:endParaRPr lang="ru-RU" dirty="0"/>
          </a:p>
        </p:txBody>
      </p:sp>
      <p:pic>
        <p:nvPicPr>
          <p:cNvPr id="4" name="Рисунок 3" descr="81d13ea4d6bc1384aa182a31b027b95b.jpg"/>
          <p:cNvPicPr>
            <a:picLocks noChangeAspect="1"/>
          </p:cNvPicPr>
          <p:nvPr/>
        </p:nvPicPr>
        <p:blipFill>
          <a:blip r:embed="rId3" cstate="print"/>
          <a:stretch>
            <a:fillRect/>
          </a:stretch>
        </p:blipFill>
        <p:spPr>
          <a:xfrm>
            <a:off x="1857356" y="2573707"/>
            <a:ext cx="5721928" cy="4284293"/>
          </a:xfrm>
          <a:prstGeom prst="rect">
            <a:avLst/>
          </a:prstGeom>
          <a:ln>
            <a:noFill/>
          </a:ln>
          <a:effectLst>
            <a:softEdge rad="112500"/>
          </a:effectLst>
        </p:spPr>
      </p:pic>
      <p:sp>
        <p:nvSpPr>
          <p:cNvPr id="6" name="Прямоугольник 5"/>
          <p:cNvSpPr/>
          <p:nvPr/>
        </p:nvSpPr>
        <p:spPr>
          <a:xfrm>
            <a:off x="2143108" y="214290"/>
            <a:ext cx="5022850" cy="923330"/>
          </a:xfrm>
          <a:prstGeom prst="rect">
            <a:avLst/>
          </a:prstGeom>
        </p:spPr>
        <p:txBody>
          <a:bodyPr wrap="none">
            <a:spAutoFit/>
          </a:bodyPr>
          <a:lstStyle/>
          <a:p>
            <a:pPr algn="ct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Местообитание</a:t>
            </a:r>
            <a:endParaRPr lang="ru-RU"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p:dissolv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Заголовок 1"/>
          <p:cNvSpPr>
            <a:spLocks noGrp="1"/>
          </p:cNvSpPr>
          <p:nvPr>
            <p:ph idx="1"/>
          </p:nvPr>
        </p:nvSpPr>
        <p:spPr>
          <a:xfrm>
            <a:off x="4139952" y="260648"/>
            <a:ext cx="4789766" cy="6381328"/>
          </a:xfrm>
        </p:spPr>
        <p:txBody>
          <a:bodyPr>
            <a:normAutofit lnSpcReduction="10000"/>
          </a:bodyPr>
          <a:lstStyle/>
          <a:p>
            <a:pPr algn="just">
              <a:buNone/>
            </a:pPr>
            <a:r>
              <a:rPr lang="ru-RU" sz="2800" dirty="0" smtClean="0"/>
              <a:t>    </a:t>
            </a:r>
            <a:r>
              <a:rPr lang="ru-RU" sz="2800" dirty="0" smtClean="0">
                <a:solidFill>
                  <a:srgbClr val="800000"/>
                </a:solidFill>
                <a:latin typeface="Times New Roman" pitchFamily="18" charset="0"/>
                <a:cs typeface="Times New Roman" pitchFamily="18" charset="0"/>
              </a:rPr>
              <a:t>Копытень европейский во время цветения – а это происходит весной, в конце апреля или начале мая – покрывается цветками, которые очень сложно разглядеть под широкими и темными листьями. Копытень размножается семенами. Если рассуждать о размножении этого растения, то всё очень хорошо продумано, потому что в лесу у самой земли ветра нет, а семена переносить как-то надо.</a:t>
            </a:r>
            <a:endParaRPr lang="ru-RU" sz="2800" dirty="0">
              <a:solidFill>
                <a:srgbClr val="800000"/>
              </a:solidFill>
              <a:latin typeface="Times New Roman" pitchFamily="18" charset="0"/>
              <a:cs typeface="Times New Roman" pitchFamily="18" charset="0"/>
            </a:endParaRPr>
          </a:p>
        </p:txBody>
      </p:sp>
      <p:pic>
        <p:nvPicPr>
          <p:cNvPr id="5" name="Рисунок 4" descr="c318.jpg"/>
          <p:cNvPicPr>
            <a:picLocks noChangeAspect="1"/>
          </p:cNvPicPr>
          <p:nvPr/>
        </p:nvPicPr>
        <p:blipFill>
          <a:blip r:embed="rId3" cstate="print"/>
          <a:stretch>
            <a:fillRect/>
          </a:stretch>
        </p:blipFill>
        <p:spPr>
          <a:xfrm>
            <a:off x="0" y="188640"/>
            <a:ext cx="4512501" cy="3384376"/>
          </a:xfrm>
          <a:prstGeom prst="rect">
            <a:avLst/>
          </a:prstGeom>
          <a:ln>
            <a:noFill/>
          </a:ln>
          <a:effectLst>
            <a:softEdge rad="112500"/>
          </a:effectLst>
        </p:spPr>
      </p:pic>
      <p:pic>
        <p:nvPicPr>
          <p:cNvPr id="7" name="Рисунок 6" descr="i (4).jpg"/>
          <p:cNvPicPr>
            <a:picLocks noChangeAspect="1"/>
          </p:cNvPicPr>
          <p:nvPr/>
        </p:nvPicPr>
        <p:blipFill>
          <a:blip r:embed="rId4" cstate="print"/>
          <a:stretch>
            <a:fillRect/>
          </a:stretch>
        </p:blipFill>
        <p:spPr>
          <a:xfrm>
            <a:off x="-1" y="3501008"/>
            <a:ext cx="4475989" cy="3356992"/>
          </a:xfrm>
          <a:prstGeom prst="rect">
            <a:avLst/>
          </a:prstGeom>
          <a:ln>
            <a:noFill/>
          </a:ln>
          <a:effectLst>
            <a:softEdge rad="112500"/>
          </a:effectLst>
        </p:spPr>
      </p:pic>
    </p:spTree>
  </p:cSld>
  <p:clrMapOvr>
    <a:masterClrMapping/>
  </p:clrMapOvr>
  <p:transition>
    <p:dissolv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Содержимое 2"/>
          <p:cNvSpPr>
            <a:spLocks noGrp="1"/>
          </p:cNvSpPr>
          <p:nvPr>
            <p:ph idx="1"/>
          </p:nvPr>
        </p:nvSpPr>
        <p:spPr>
          <a:xfrm>
            <a:off x="214282" y="1500174"/>
            <a:ext cx="4000528" cy="5026310"/>
          </a:xfrm>
        </p:spPr>
        <p:txBody>
          <a:bodyPr>
            <a:normAutofit fontScale="85000" lnSpcReduction="10000"/>
          </a:bodyPr>
          <a:lstStyle/>
          <a:p>
            <a:pPr>
              <a:buNone/>
            </a:pPr>
            <a:r>
              <a:rPr lang="ru-RU" sz="2800" dirty="0" smtClean="0">
                <a:latin typeface="Times New Roman" pitchFamily="18" charset="0"/>
                <a:cs typeface="Times New Roman" pitchFamily="18" charset="0"/>
              </a:rPr>
              <a:t>   </a:t>
            </a:r>
            <a:r>
              <a:rPr lang="ru-RU" sz="3100" b="1" dirty="0" smtClean="0">
                <a:solidFill>
                  <a:srgbClr val="800000"/>
                </a:solidFill>
                <a:latin typeface="Times New Roman" pitchFamily="18" charset="0"/>
                <a:cs typeface="Times New Roman" pitchFamily="18" charset="0"/>
              </a:rPr>
              <a:t>Ядовиты не отдельные части растения, а всё оно полностью. Если пренебречь всеми правилами осторожности при использовании лекарственных средств, в основу которых входит копытень, то можно получить серьёзное отравление.</a:t>
            </a:r>
            <a:endParaRPr lang="ru-RU" sz="3100" b="1" dirty="0">
              <a:solidFill>
                <a:srgbClr val="800000"/>
              </a:solidFill>
              <a:latin typeface="Times New Roman" pitchFamily="18" charset="0"/>
              <a:cs typeface="Times New Roman" pitchFamily="18" charset="0"/>
            </a:endParaRPr>
          </a:p>
        </p:txBody>
      </p:sp>
      <p:pic>
        <p:nvPicPr>
          <p:cNvPr id="4" name="Рисунок 3" descr="i (2).jpg"/>
          <p:cNvPicPr>
            <a:picLocks noChangeAspect="1"/>
          </p:cNvPicPr>
          <p:nvPr/>
        </p:nvPicPr>
        <p:blipFill>
          <a:blip r:embed="rId3" cstate="print"/>
          <a:stretch>
            <a:fillRect/>
          </a:stretch>
        </p:blipFill>
        <p:spPr>
          <a:xfrm>
            <a:off x="3857620" y="2071678"/>
            <a:ext cx="4286280" cy="3214710"/>
          </a:xfrm>
          <a:prstGeom prst="rect">
            <a:avLst/>
          </a:prstGeom>
          <a:ln>
            <a:noFill/>
          </a:ln>
          <a:effectLst>
            <a:softEdge rad="112500"/>
          </a:effectLst>
        </p:spPr>
      </p:pic>
      <p:sp>
        <p:nvSpPr>
          <p:cNvPr id="7" name="Прямоугольник 6"/>
          <p:cNvSpPr/>
          <p:nvPr/>
        </p:nvSpPr>
        <p:spPr>
          <a:xfrm>
            <a:off x="2285984" y="285728"/>
            <a:ext cx="3827586" cy="923330"/>
          </a:xfrm>
          <a:prstGeom prst="rect">
            <a:avLst/>
          </a:prstGeom>
          <a:noFill/>
        </p:spPr>
        <p:txBody>
          <a:bodyPr wrap="none" lIns="91440" tIns="45720" rIns="91440" bIns="45720">
            <a:spAutoFit/>
          </a:bodyPr>
          <a:lstStyle/>
          <a:p>
            <a:pPr algn="ct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Ядовитость</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0826" y="357166"/>
            <a:ext cx="2047846" cy="103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dissolv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Содержимое 2"/>
          <p:cNvSpPr>
            <a:spLocks noGrp="1"/>
          </p:cNvSpPr>
          <p:nvPr>
            <p:ph idx="1"/>
          </p:nvPr>
        </p:nvSpPr>
        <p:spPr>
          <a:xfrm>
            <a:off x="395536" y="260648"/>
            <a:ext cx="8229600" cy="4525963"/>
          </a:xfrm>
        </p:spPr>
        <p:txBody>
          <a:bodyPr/>
          <a:lstStyle/>
          <a:p>
            <a:pPr algn="just">
              <a:buNone/>
            </a:pPr>
            <a:r>
              <a:rPr lang="ru-RU" dirty="0" smtClean="0"/>
              <a:t>    </a:t>
            </a:r>
            <a:r>
              <a:rPr lang="ru-RU" b="1" dirty="0" smtClean="0">
                <a:solidFill>
                  <a:srgbClr val="800000"/>
                </a:solidFill>
                <a:latin typeface="Times New Roman" pitchFamily="18" charset="0"/>
                <a:cs typeface="Times New Roman" pitchFamily="18" charset="0"/>
              </a:rPr>
              <a:t>Этой работой заняты труженики-муравьи. Завлекает их эта работа тем, что на семенах имеются мясисто-маслянистые выросты, которые очень хорошо подходят в качестве пищи. Насекомые едят их и переносят семена по всему лесу.</a:t>
            </a:r>
            <a:endParaRPr lang="ru-RU" b="1" dirty="0">
              <a:solidFill>
                <a:srgbClr val="800000"/>
              </a:solidFill>
              <a:latin typeface="Times New Roman" pitchFamily="18" charset="0"/>
              <a:cs typeface="Times New Roman" pitchFamily="18" charset="0"/>
            </a:endParaRPr>
          </a:p>
        </p:txBody>
      </p:sp>
      <p:pic>
        <p:nvPicPr>
          <p:cNvPr id="6146" name="Picture 2" descr="C:\Users\вася\Desktop\p2-2059_1.jpg"/>
          <p:cNvPicPr>
            <a:picLocks noChangeAspect="1" noChangeArrowheads="1"/>
          </p:cNvPicPr>
          <p:nvPr/>
        </p:nvPicPr>
        <p:blipFill>
          <a:blip r:embed="rId3"/>
          <a:srcRect/>
          <a:stretch>
            <a:fillRect/>
          </a:stretch>
        </p:blipFill>
        <p:spPr bwMode="auto">
          <a:xfrm>
            <a:off x="2500298" y="3746681"/>
            <a:ext cx="4143404" cy="3111320"/>
          </a:xfrm>
          <a:prstGeom prst="rect">
            <a:avLst/>
          </a:prstGeom>
          <a:noFill/>
        </p:spPr>
      </p:pic>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Прямоугольник 3"/>
          <p:cNvSpPr/>
          <p:nvPr/>
        </p:nvSpPr>
        <p:spPr>
          <a:xfrm>
            <a:off x="285720" y="928670"/>
            <a:ext cx="8516319" cy="6093976"/>
          </a:xfrm>
          <a:prstGeom prst="rect">
            <a:avLst/>
          </a:prstGeom>
        </p:spPr>
        <p:txBody>
          <a:bodyPr wrap="square">
            <a:spAutoFit/>
          </a:bodyPr>
          <a:lstStyle/>
          <a:p>
            <a:pPr algn="ctr"/>
            <a:endParaRPr lang="ru-RU" sz="2600" b="1" dirty="0" smtClean="0">
              <a:solidFill>
                <a:schemeClr val="accent6">
                  <a:lumMod val="50000"/>
                </a:schemeClr>
              </a:solidFill>
              <a:latin typeface="Times New Roman" pitchFamily="18" charset="0"/>
              <a:cs typeface="Times New Roman" pitchFamily="18" charset="0"/>
            </a:endParaRPr>
          </a:p>
          <a:p>
            <a:pPr algn="just"/>
            <a:r>
              <a:rPr lang="ru-RU" sz="2600" b="1" dirty="0" smtClean="0">
                <a:solidFill>
                  <a:schemeClr val="accent6">
                    <a:lumMod val="50000"/>
                  </a:schemeClr>
                </a:solidFill>
                <a:latin typeface="Times New Roman" pitchFamily="18" charset="0"/>
                <a:cs typeface="Times New Roman" pitchFamily="18" charset="0"/>
              </a:rPr>
              <a:t>различают ядовитые растения вызывающие поражение: </a:t>
            </a:r>
          </a:p>
          <a:p>
            <a:pPr algn="just">
              <a:buFont typeface="Arial" pitchFamily="34" charset="0"/>
              <a:buChar char="•"/>
            </a:pPr>
            <a:r>
              <a:rPr lang="ru-RU" sz="2600" dirty="0" smtClean="0">
                <a:solidFill>
                  <a:schemeClr val="tx2">
                    <a:lumMod val="50000"/>
                  </a:schemeClr>
                </a:solidFill>
                <a:latin typeface="Times New Roman" pitchFamily="18" charset="0"/>
                <a:cs typeface="Times New Roman" pitchFamily="18" charset="0"/>
              </a:rPr>
              <a:t> центральной нервной системы </a:t>
            </a:r>
            <a:r>
              <a:rPr lang="ru-RU" sz="2600" dirty="0" smtClean="0">
                <a:solidFill>
                  <a:schemeClr val="accent6">
                    <a:lumMod val="50000"/>
                  </a:schemeClr>
                </a:solidFill>
                <a:latin typeface="Times New Roman" pitchFamily="18" charset="0"/>
                <a:cs typeface="Times New Roman" pitchFamily="18" charset="0"/>
              </a:rPr>
              <a:t>(виды аконита, безвременника, белены, болиголова, </a:t>
            </a:r>
            <a:r>
              <a:rPr lang="ru-RU" sz="2600" dirty="0" err="1" smtClean="0">
                <a:solidFill>
                  <a:schemeClr val="accent6">
                    <a:lumMod val="50000"/>
                  </a:schemeClr>
                </a:solidFill>
                <a:latin typeface="Times New Roman" pitchFamily="18" charset="0"/>
                <a:cs typeface="Times New Roman" pitchFamily="18" charset="0"/>
              </a:rPr>
              <a:t>ветренницы</a:t>
            </a:r>
            <a:r>
              <a:rPr lang="ru-RU" sz="2600" dirty="0" smtClean="0">
                <a:solidFill>
                  <a:schemeClr val="accent6">
                    <a:lumMod val="50000"/>
                  </a:schemeClr>
                </a:solidFill>
                <a:latin typeface="Times New Roman" pitchFamily="18" charset="0"/>
                <a:cs typeface="Times New Roman" pitchFamily="18" charset="0"/>
              </a:rPr>
              <a:t>, веха и др.),</a:t>
            </a:r>
          </a:p>
          <a:p>
            <a:pPr algn="just">
              <a:buFont typeface="Arial" pitchFamily="34" charset="0"/>
              <a:buChar char="•"/>
            </a:pPr>
            <a:r>
              <a:rPr lang="ru-RU" sz="2600" dirty="0" smtClean="0">
                <a:solidFill>
                  <a:schemeClr val="tx2">
                    <a:lumMod val="50000"/>
                  </a:schemeClr>
                </a:solidFill>
                <a:latin typeface="Times New Roman" pitchFamily="18" charset="0"/>
                <a:cs typeface="Times New Roman" pitchFamily="18" charset="0"/>
              </a:rPr>
              <a:t> сердца </a:t>
            </a:r>
            <a:r>
              <a:rPr lang="ru-RU" sz="2600" dirty="0" smtClean="0">
                <a:solidFill>
                  <a:schemeClr val="accent6">
                    <a:lumMod val="50000"/>
                  </a:schemeClr>
                </a:solidFill>
                <a:latin typeface="Times New Roman" pitchFamily="18" charset="0"/>
                <a:cs typeface="Times New Roman" pitchFamily="18" charset="0"/>
              </a:rPr>
              <a:t>(виды ландыша, наперстянки, </a:t>
            </a:r>
            <a:r>
              <a:rPr lang="ru-RU" sz="2600" dirty="0" err="1" smtClean="0">
                <a:solidFill>
                  <a:schemeClr val="accent6">
                    <a:lumMod val="50000"/>
                  </a:schemeClr>
                </a:solidFill>
                <a:latin typeface="Times New Roman" pitchFamily="18" charset="0"/>
                <a:cs typeface="Times New Roman" pitchFamily="18" charset="0"/>
              </a:rPr>
              <a:t>обвойника</a:t>
            </a:r>
            <a:r>
              <a:rPr lang="ru-RU" sz="2600" dirty="0" smtClean="0">
                <a:solidFill>
                  <a:schemeClr val="accent6">
                    <a:lumMod val="50000"/>
                  </a:schemeClr>
                </a:solidFill>
                <a:latin typeface="Times New Roman" pitchFamily="18" charset="0"/>
                <a:cs typeface="Times New Roman" pitchFamily="18" charset="0"/>
              </a:rPr>
              <a:t> и др.), </a:t>
            </a:r>
          </a:p>
          <a:p>
            <a:pPr algn="just">
              <a:buFont typeface="Arial" pitchFamily="34" charset="0"/>
              <a:buChar char="•"/>
            </a:pPr>
            <a:r>
              <a:rPr lang="ru-RU" sz="2600" dirty="0" smtClean="0">
                <a:solidFill>
                  <a:schemeClr val="tx2">
                    <a:lumMod val="50000"/>
                  </a:schemeClr>
                </a:solidFill>
                <a:latin typeface="Times New Roman" pitchFamily="18" charset="0"/>
                <a:cs typeface="Times New Roman" pitchFamily="18" charset="0"/>
              </a:rPr>
              <a:t>печени</a:t>
            </a:r>
            <a:r>
              <a:rPr lang="ru-RU" sz="2600" dirty="0" smtClean="0">
                <a:solidFill>
                  <a:schemeClr val="accent6">
                    <a:lumMod val="50000"/>
                  </a:schemeClr>
                </a:solidFill>
                <a:latin typeface="Times New Roman" pitchFamily="18" charset="0"/>
                <a:cs typeface="Times New Roman" pitchFamily="18" charset="0"/>
              </a:rPr>
              <a:t> (виды гелиотропа, крестовника, люпина и др.),</a:t>
            </a:r>
          </a:p>
          <a:p>
            <a:pPr algn="just">
              <a:buFont typeface="Arial" pitchFamily="34" charset="0"/>
              <a:buChar char="•"/>
            </a:pPr>
            <a:r>
              <a:rPr lang="ru-RU" sz="2600" dirty="0" smtClean="0">
                <a:solidFill>
                  <a:schemeClr val="accent6">
                    <a:lumMod val="50000"/>
                  </a:schemeClr>
                </a:solidFill>
                <a:latin typeface="Times New Roman" pitchFamily="18" charset="0"/>
                <a:cs typeface="Times New Roman" pitchFamily="18" charset="0"/>
              </a:rPr>
              <a:t> </a:t>
            </a:r>
            <a:r>
              <a:rPr lang="ru-RU" sz="2600" dirty="0" smtClean="0">
                <a:solidFill>
                  <a:schemeClr val="tx2">
                    <a:lumMod val="50000"/>
                  </a:schemeClr>
                </a:solidFill>
                <a:latin typeface="Times New Roman" pitchFamily="18" charset="0"/>
                <a:cs typeface="Times New Roman" pitchFamily="18" charset="0"/>
              </a:rPr>
              <a:t>одновременно органов дыхания и пищеварения </a:t>
            </a:r>
            <a:r>
              <a:rPr lang="ru-RU" sz="2600" dirty="0" smtClean="0">
                <a:solidFill>
                  <a:schemeClr val="accent6">
                    <a:lumMod val="50000"/>
                  </a:schemeClr>
                </a:solidFill>
                <a:latin typeface="Times New Roman" pitchFamily="18" charset="0"/>
                <a:cs typeface="Times New Roman" pitchFamily="18" charset="0"/>
              </a:rPr>
              <a:t>(горчица полевая, желтушник левкойный);</a:t>
            </a:r>
          </a:p>
          <a:p>
            <a:pPr algn="just">
              <a:buFont typeface="Arial" pitchFamily="34" charset="0"/>
              <a:buChar char="•"/>
            </a:pPr>
            <a:r>
              <a:rPr lang="ru-RU" sz="2600" dirty="0" smtClean="0">
                <a:solidFill>
                  <a:schemeClr val="tx2">
                    <a:lumMod val="50000"/>
                  </a:schemeClr>
                </a:solidFill>
                <a:latin typeface="Times New Roman" pitchFamily="18" charset="0"/>
                <a:cs typeface="Times New Roman" pitchFamily="18" charset="0"/>
              </a:rPr>
              <a:t>преимущественно почки и мочевыделительные пути;</a:t>
            </a:r>
          </a:p>
          <a:p>
            <a:pPr algn="just">
              <a:buFont typeface="Arial" pitchFamily="34" charset="0"/>
              <a:buChar char="•"/>
            </a:pPr>
            <a:r>
              <a:rPr lang="ru-RU" sz="2600" i="1" dirty="0" smtClean="0">
                <a:solidFill>
                  <a:schemeClr val="accent6">
                    <a:lumMod val="50000"/>
                  </a:schemeClr>
                </a:solidFill>
                <a:latin typeface="Times New Roman" pitchFamily="18" charset="0"/>
                <a:cs typeface="Times New Roman" pitchFamily="18" charset="0"/>
              </a:rPr>
              <a:t> </a:t>
            </a:r>
            <a:r>
              <a:rPr lang="ru-RU" sz="2600" dirty="0" smtClean="0">
                <a:solidFill>
                  <a:schemeClr val="tx2">
                    <a:lumMod val="50000"/>
                  </a:schemeClr>
                </a:solidFill>
                <a:latin typeface="Times New Roman" pitchFamily="18" charset="0"/>
                <a:cs typeface="Times New Roman" pitchFamily="18" charset="0"/>
              </a:rPr>
              <a:t>нарушение солевого обмена; </a:t>
            </a:r>
          </a:p>
          <a:p>
            <a:pPr algn="just">
              <a:buFont typeface="Arial" pitchFamily="34" charset="0"/>
              <a:buChar char="•"/>
            </a:pPr>
            <a:r>
              <a:rPr lang="ru-RU" sz="2600" dirty="0" smtClean="0">
                <a:solidFill>
                  <a:schemeClr val="tx2">
                    <a:lumMod val="50000"/>
                  </a:schemeClr>
                </a:solidFill>
                <a:latin typeface="Times New Roman" pitchFamily="18" charset="0"/>
                <a:cs typeface="Times New Roman" pitchFamily="18" charset="0"/>
              </a:rPr>
              <a:t> заболевания с явлениями витаминной недостаточности; </a:t>
            </a:r>
          </a:p>
          <a:p>
            <a:pPr algn="just">
              <a:buFont typeface="Arial" pitchFamily="34" charset="0"/>
              <a:buChar char="•"/>
            </a:pPr>
            <a:r>
              <a:rPr lang="ru-RU" sz="2600" dirty="0" smtClean="0">
                <a:solidFill>
                  <a:schemeClr val="accent6">
                    <a:lumMod val="50000"/>
                  </a:schemeClr>
                </a:solidFill>
                <a:latin typeface="Times New Roman" pitchFamily="18" charset="0"/>
                <a:cs typeface="Times New Roman" pitchFamily="18" charset="0"/>
              </a:rPr>
              <a:t>  </a:t>
            </a:r>
            <a:r>
              <a:rPr lang="ru-RU" sz="2600" dirty="0" smtClean="0">
                <a:solidFill>
                  <a:schemeClr val="tx2">
                    <a:lumMod val="50000"/>
                  </a:schemeClr>
                </a:solidFill>
                <a:latin typeface="Times New Roman" pitchFamily="18" charset="0"/>
                <a:cs typeface="Times New Roman" pitchFamily="18" charset="0"/>
              </a:rPr>
              <a:t>желудочно-кишечный тракт и одновременно  ЦНС и почки и др.</a:t>
            </a:r>
            <a:endParaRPr lang="ru-RU" sz="2600" dirty="0">
              <a:solidFill>
                <a:schemeClr val="tx2">
                  <a:lumMod val="50000"/>
                </a:schemeClr>
              </a:solidFill>
              <a:latin typeface="Times New Roman" pitchFamily="18" charset="0"/>
              <a:cs typeface="Times New Roman" pitchFamily="18" charset="0"/>
            </a:endParaRPr>
          </a:p>
        </p:txBody>
      </p:sp>
      <p:sp>
        <p:nvSpPr>
          <p:cNvPr id="5" name="Прямоугольник 4"/>
          <p:cNvSpPr/>
          <p:nvPr/>
        </p:nvSpPr>
        <p:spPr>
          <a:xfrm>
            <a:off x="285720" y="0"/>
            <a:ext cx="8444749" cy="923330"/>
          </a:xfrm>
          <a:prstGeom prst="rect">
            <a:avLst/>
          </a:prstGeom>
          <a:noFill/>
        </p:spPr>
        <p:txBody>
          <a:bodyPr wrap="none" lIns="91440" tIns="45720" rIns="91440" bIns="45720">
            <a:spAutoFit/>
          </a:bodyPr>
          <a:lstStyle/>
          <a:p>
            <a:pPr algn="ctr"/>
            <a:r>
              <a:rPr lang="ru-RU"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По действию на организм </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2045506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Содержимое 2"/>
          <p:cNvSpPr>
            <a:spLocks noGrp="1"/>
          </p:cNvSpPr>
          <p:nvPr>
            <p:ph idx="1"/>
          </p:nvPr>
        </p:nvSpPr>
        <p:spPr>
          <a:xfrm>
            <a:off x="0" y="500042"/>
            <a:ext cx="4788024" cy="6669360"/>
          </a:xfrm>
        </p:spPr>
        <p:txBody>
          <a:bodyPr>
            <a:normAutofit lnSpcReduction="10000"/>
          </a:bodyPr>
          <a:lstStyle/>
          <a:p>
            <a:pPr algn="ctr">
              <a:buNone/>
            </a:pPr>
            <a:r>
              <a:rPr lang="ru-RU" sz="2800" dirty="0" smtClean="0"/>
              <a:t>   </a:t>
            </a:r>
            <a:r>
              <a:rPr lang="ru-RU" sz="2800" b="1" dirty="0" smtClean="0">
                <a:solidFill>
                  <a:srgbClr val="800000"/>
                </a:solidFill>
                <a:latin typeface="Times New Roman" pitchFamily="18" charset="0"/>
                <a:cs typeface="Times New Roman" pitchFamily="18" charset="0"/>
              </a:rPr>
              <a:t>От того, что копытень довольно-таки своеобразно выглядит, специфически пахнет, и имеет некую долю ядовитости, он имеет много разных названий. Перечислим несколько наименований этого растения: «рвотный корень», «</a:t>
            </a:r>
            <a:r>
              <a:rPr lang="ru-RU" sz="2800" b="1" dirty="0" err="1" smtClean="0">
                <a:solidFill>
                  <a:srgbClr val="800000"/>
                </a:solidFill>
                <a:latin typeface="Times New Roman" pitchFamily="18" charset="0"/>
                <a:cs typeface="Times New Roman" pitchFamily="18" charset="0"/>
              </a:rPr>
              <a:t>рвотник</a:t>
            </a:r>
            <a:r>
              <a:rPr lang="ru-RU" sz="2800" b="1" dirty="0" smtClean="0">
                <a:solidFill>
                  <a:srgbClr val="800000"/>
                </a:solidFill>
                <a:latin typeface="Times New Roman" pitchFamily="18" charset="0"/>
                <a:cs typeface="Times New Roman" pitchFamily="18" charset="0"/>
              </a:rPr>
              <a:t>», «дикий перец», «заячий корень», «земляной ладан», «</a:t>
            </a:r>
            <a:r>
              <a:rPr lang="ru-RU" sz="2800" b="1" dirty="0" err="1" smtClean="0">
                <a:solidFill>
                  <a:srgbClr val="800000"/>
                </a:solidFill>
                <a:latin typeface="Times New Roman" pitchFamily="18" charset="0"/>
                <a:cs typeface="Times New Roman" pitchFamily="18" charset="0"/>
              </a:rPr>
              <a:t>подлесник</a:t>
            </a:r>
            <a:r>
              <a:rPr lang="ru-RU" sz="2800" b="1" dirty="0" smtClean="0">
                <a:solidFill>
                  <a:srgbClr val="800000"/>
                </a:solidFill>
                <a:latin typeface="Times New Roman" pitchFamily="18" charset="0"/>
                <a:cs typeface="Times New Roman" pitchFamily="18" charset="0"/>
              </a:rPr>
              <a:t>», «сердечник» и множество других названий. </a:t>
            </a:r>
            <a:endParaRPr lang="ru-RU" sz="2800" b="1" dirty="0">
              <a:solidFill>
                <a:srgbClr val="800000"/>
              </a:solidFill>
              <a:latin typeface="Times New Roman" pitchFamily="18" charset="0"/>
              <a:cs typeface="Times New Roman" pitchFamily="18" charset="0"/>
            </a:endParaRPr>
          </a:p>
        </p:txBody>
      </p:sp>
      <p:pic>
        <p:nvPicPr>
          <p:cNvPr id="7170" name="Picture 2" descr="C:\Users\вася\Desktop\91308592.jpg"/>
          <p:cNvPicPr>
            <a:picLocks noChangeAspect="1" noChangeArrowheads="1"/>
          </p:cNvPicPr>
          <p:nvPr/>
        </p:nvPicPr>
        <p:blipFill>
          <a:blip r:embed="rId3"/>
          <a:srcRect/>
          <a:stretch>
            <a:fillRect/>
          </a:stretch>
        </p:blipFill>
        <p:spPr bwMode="auto">
          <a:xfrm>
            <a:off x="4551782" y="1571612"/>
            <a:ext cx="4425528" cy="3752848"/>
          </a:xfrm>
          <a:prstGeom prst="rect">
            <a:avLst/>
          </a:prstGeom>
          <a:noFill/>
        </p:spPr>
      </p:pic>
    </p:spTree>
  </p:cSld>
  <p:clrMapOvr>
    <a:masterClrMapping/>
  </p:clrMapOvr>
  <p:transition>
    <p:dissolv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ямоугольник 5"/>
          <p:cNvSpPr/>
          <p:nvPr/>
        </p:nvSpPr>
        <p:spPr>
          <a:xfrm>
            <a:off x="785786" y="285728"/>
            <a:ext cx="666451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БУЗИНА КРАСНАЯ</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3074" name="Picture 2" descr="C:\Users\вася\Desktop\Sambucus_callicarpa_04.jpg"/>
          <p:cNvPicPr>
            <a:picLocks noChangeAspect="1" noChangeArrowheads="1"/>
          </p:cNvPicPr>
          <p:nvPr/>
        </p:nvPicPr>
        <p:blipFill>
          <a:blip r:embed="rId3"/>
          <a:srcRect/>
          <a:stretch>
            <a:fillRect/>
          </a:stretch>
        </p:blipFill>
        <p:spPr bwMode="auto">
          <a:xfrm>
            <a:off x="1428256" y="1477963"/>
            <a:ext cx="5744070" cy="4308491"/>
          </a:xfrm>
          <a:prstGeom prst="rect">
            <a:avLst/>
          </a:prstGeom>
          <a:noFill/>
        </p:spPr>
      </p:pic>
    </p:spTree>
    <p:extLst>
      <p:ext uri="{BB962C8B-B14F-4D97-AF65-F5344CB8AC3E}">
        <p14:creationId xmlns:p14="http://schemas.microsoft.com/office/powerpoint/2010/main" val="248351966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Объект 2"/>
          <p:cNvSpPr>
            <a:spLocks noGrp="1"/>
          </p:cNvSpPr>
          <p:nvPr>
            <p:ph idx="1"/>
          </p:nvPr>
        </p:nvSpPr>
        <p:spPr/>
        <p:txBody>
          <a:bodyPr/>
          <a:lstStyle/>
          <a:p>
            <a:pPr marL="0" indent="0" algn="just">
              <a:buNone/>
            </a:pPr>
            <a:r>
              <a:rPr lang="ru-RU" b="1" dirty="0" smtClean="0">
                <a:solidFill>
                  <a:srgbClr val="800000"/>
                </a:solidFill>
                <a:latin typeface="Times New Roman" pitchFamily="18" charset="0"/>
                <a:cs typeface="Times New Roman" pitchFamily="18" charset="0"/>
              </a:rPr>
              <a:t>Экологический </a:t>
            </a:r>
            <a:r>
              <a:rPr lang="ru-RU" b="1" dirty="0">
                <a:solidFill>
                  <a:srgbClr val="800000"/>
                </a:solidFill>
                <a:latin typeface="Times New Roman" pitchFamily="18" charset="0"/>
                <a:cs typeface="Times New Roman" pitchFamily="18" charset="0"/>
              </a:rPr>
              <a:t>диапазон — широкий (сухие и влажные местообитания, хвойные и лиственные леса), образует заросли. Сокращает внутренний ареал из-за неумеренного сбора и деградации лесов.</a:t>
            </a:r>
          </a:p>
        </p:txBody>
      </p:sp>
      <p:sp>
        <p:nvSpPr>
          <p:cNvPr id="5" name="Прямоугольник 4"/>
          <p:cNvSpPr/>
          <p:nvPr/>
        </p:nvSpPr>
        <p:spPr>
          <a:xfrm>
            <a:off x="1928794" y="285728"/>
            <a:ext cx="5022850" cy="923330"/>
          </a:xfrm>
          <a:prstGeom prst="rect">
            <a:avLst/>
          </a:prstGeom>
          <a:noFill/>
        </p:spPr>
        <p:txBody>
          <a:bodyPr wrap="none" lIns="91440" tIns="45720" rIns="91440" bIns="45720">
            <a:spAutoFit/>
          </a:bodyPr>
          <a:lstStyle/>
          <a:p>
            <a:pPr algn="ctr"/>
            <a:r>
              <a:rPr lang="ru-RU"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Местообитание</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42870278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Прямоугольник 4"/>
          <p:cNvSpPr/>
          <p:nvPr/>
        </p:nvSpPr>
        <p:spPr>
          <a:xfrm>
            <a:off x="1857356" y="285728"/>
            <a:ext cx="5022850" cy="923330"/>
          </a:xfrm>
          <a:prstGeom prst="rect">
            <a:avLst/>
          </a:prstGeom>
          <a:noFill/>
        </p:spPr>
        <p:txBody>
          <a:bodyPr wrap="none" lIns="91440" tIns="45720" rIns="91440" bIns="45720">
            <a:spAutoFit/>
          </a:bodyPr>
          <a:lstStyle/>
          <a:p>
            <a:pPr algn="ct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Местообитание</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6" name="Прямоугольник 5"/>
          <p:cNvSpPr/>
          <p:nvPr/>
        </p:nvSpPr>
        <p:spPr>
          <a:xfrm>
            <a:off x="285720" y="1500174"/>
            <a:ext cx="8501122" cy="954107"/>
          </a:xfrm>
          <a:prstGeom prst="rect">
            <a:avLst/>
          </a:prstGeom>
        </p:spPr>
        <p:txBody>
          <a:bodyPr wrap="square">
            <a:spAutoFit/>
          </a:bodyPr>
          <a:lstStyle/>
          <a:p>
            <a:r>
              <a:rPr lang="ru-RU" sz="2800" b="1" dirty="0" smtClean="0">
                <a:solidFill>
                  <a:srgbClr val="800000"/>
                </a:solidFill>
                <a:latin typeface="Times New Roman" pitchFamily="18" charset="0"/>
                <a:cs typeface="Times New Roman" pitchFamily="18" charset="0"/>
              </a:rPr>
              <a:t>  Растет в диком виде в лесах и по кустарникам. Разводится в палисадниках и садах.</a:t>
            </a:r>
            <a:endParaRPr lang="ru-RU" sz="2800" b="1" dirty="0">
              <a:solidFill>
                <a:srgbClr val="800000"/>
              </a:solidFill>
              <a:latin typeface="Times New Roman" pitchFamily="18" charset="0"/>
              <a:cs typeface="Times New Roman" pitchFamily="18" charset="0"/>
            </a:endParaRPr>
          </a:p>
        </p:txBody>
      </p:sp>
      <p:pic>
        <p:nvPicPr>
          <p:cNvPr id="4098" name="Picture 2" descr="C:\Users\вася\Desktop\cher3.jpg"/>
          <p:cNvPicPr>
            <a:picLocks noChangeAspect="1" noChangeArrowheads="1"/>
          </p:cNvPicPr>
          <p:nvPr/>
        </p:nvPicPr>
        <p:blipFill>
          <a:blip r:embed="rId3"/>
          <a:srcRect/>
          <a:stretch>
            <a:fillRect/>
          </a:stretch>
        </p:blipFill>
        <p:spPr bwMode="auto">
          <a:xfrm>
            <a:off x="1285852" y="2571744"/>
            <a:ext cx="6262676" cy="3772696"/>
          </a:xfrm>
          <a:prstGeom prst="rect">
            <a:avLst/>
          </a:prstGeom>
          <a:noFill/>
        </p:spPr>
      </p:pic>
    </p:spTree>
    <p:extLst>
      <p:ext uri="{BB962C8B-B14F-4D97-AF65-F5344CB8AC3E}">
        <p14:creationId xmlns:p14="http://schemas.microsoft.com/office/powerpoint/2010/main" val="61914102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Прямоугольник 6"/>
          <p:cNvSpPr/>
          <p:nvPr/>
        </p:nvSpPr>
        <p:spPr>
          <a:xfrm>
            <a:off x="214282" y="1643050"/>
            <a:ext cx="5357850" cy="4031873"/>
          </a:xfrm>
          <a:prstGeom prst="rect">
            <a:avLst/>
          </a:prstGeom>
        </p:spPr>
        <p:txBody>
          <a:bodyPr wrap="square">
            <a:spAutoFit/>
          </a:bodyPr>
          <a:lstStyle/>
          <a:p>
            <a:pPr algn="just"/>
            <a:r>
              <a:rPr lang="ru-RU" sz="2000" dirty="0" smtClean="0">
                <a:solidFill>
                  <a:srgbClr val="800000"/>
                </a:solidFill>
                <a:latin typeface="Times New Roman" pitchFamily="18" charset="0"/>
                <a:cs typeface="Times New Roman" pitchFamily="18" charset="0"/>
              </a:rPr>
              <a:t>Отравление красной и травянистой разновидностями растения возможно при поедании ягод, листьев, соцветий и молодых побегов, которые используют в кулинарии и нетрадиционной медицине. Попадание токсинов в организм возможно через необработанные руки после контакта с растением. Бузиной можно отравиться при лечении народными средствами, изготовленными на основе листьев, побегов и ягод красной и травянистой бузины. </a:t>
            </a:r>
          </a:p>
          <a:p>
            <a:pPr algn="just"/>
            <a:r>
              <a:rPr lang="ru-RU" dirty="0" smtClean="0"/>
              <a:t/>
            </a:r>
            <a:br>
              <a:rPr lang="ru-RU" dirty="0" smtClean="0"/>
            </a:br>
            <a:endParaRPr lang="ru-RU" dirty="0"/>
          </a:p>
        </p:txBody>
      </p:sp>
      <p:sp>
        <p:nvSpPr>
          <p:cNvPr id="8" name="Прямоугольник 7"/>
          <p:cNvSpPr/>
          <p:nvPr/>
        </p:nvSpPr>
        <p:spPr>
          <a:xfrm>
            <a:off x="1928794" y="357166"/>
            <a:ext cx="3827586" cy="923330"/>
          </a:xfrm>
          <a:prstGeom prst="rect">
            <a:avLst/>
          </a:prstGeom>
          <a:noFill/>
        </p:spPr>
        <p:txBody>
          <a:bodyPr wrap="none" lIns="91440" tIns="45720" rIns="91440" bIns="45720">
            <a:spAutoFit/>
          </a:bodyPr>
          <a:lstStyle/>
          <a:p>
            <a:pPr algn="ctr"/>
            <a:r>
              <a:rPr lang="ru-RU"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Ядовитость</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pic>
        <p:nvPicPr>
          <p:cNvPr id="2050" name="Picture 2" descr="C:\Users\вася\Desktop\otravlenie-buzinoj1.jpg"/>
          <p:cNvPicPr>
            <a:picLocks noChangeAspect="1" noChangeArrowheads="1"/>
          </p:cNvPicPr>
          <p:nvPr/>
        </p:nvPicPr>
        <p:blipFill>
          <a:blip r:embed="rId3" cstate="print"/>
          <a:srcRect/>
          <a:stretch>
            <a:fillRect/>
          </a:stretch>
        </p:blipFill>
        <p:spPr bwMode="auto">
          <a:xfrm>
            <a:off x="5638800" y="1285860"/>
            <a:ext cx="3505200" cy="2111375"/>
          </a:xfrm>
          <a:prstGeom prst="rect">
            <a:avLst/>
          </a:prstGeom>
          <a:noFill/>
        </p:spPr>
      </p:pic>
      <p:pic>
        <p:nvPicPr>
          <p:cNvPr id="2054" name="Picture 6" descr="C:\Users\вася\Desktop\Sambucus_racemosa_5.jpg"/>
          <p:cNvPicPr>
            <a:picLocks noChangeAspect="1" noChangeArrowheads="1"/>
          </p:cNvPicPr>
          <p:nvPr/>
        </p:nvPicPr>
        <p:blipFill>
          <a:blip r:embed="rId4"/>
          <a:srcRect/>
          <a:stretch>
            <a:fillRect/>
          </a:stretch>
        </p:blipFill>
        <p:spPr bwMode="auto">
          <a:xfrm>
            <a:off x="5643570" y="3428999"/>
            <a:ext cx="3500430" cy="2625323"/>
          </a:xfrm>
          <a:prstGeom prst="rect">
            <a:avLst/>
          </a:prstGeom>
          <a:noFill/>
        </p:spPr>
      </p:pic>
      <p:sp>
        <p:nvSpPr>
          <p:cNvPr id="14" name="Прямоугольник 13"/>
          <p:cNvSpPr/>
          <p:nvPr/>
        </p:nvSpPr>
        <p:spPr>
          <a:xfrm>
            <a:off x="285720" y="5214950"/>
            <a:ext cx="5214974" cy="1200329"/>
          </a:xfrm>
          <a:prstGeom prst="rect">
            <a:avLst/>
          </a:prstGeom>
        </p:spPr>
        <p:txBody>
          <a:bodyPr wrap="square">
            <a:spAutoFit/>
          </a:bodyPr>
          <a:lstStyle/>
          <a:p>
            <a:pPr algn="just"/>
            <a:r>
              <a:rPr lang="ru-RU" dirty="0" smtClean="0">
                <a:solidFill>
                  <a:srgbClr val="800000"/>
                </a:solidFill>
                <a:latin typeface="Times New Roman" pitchFamily="18" charset="0"/>
                <a:cs typeface="Times New Roman" pitchFamily="18" charset="0"/>
              </a:rPr>
              <a:t>При использовании цветков, ягод, листьев, особенно свежих, может наступить отравление </a:t>
            </a:r>
            <a:r>
              <a:rPr lang="ru-RU" dirty="0" err="1" smtClean="0">
                <a:solidFill>
                  <a:srgbClr val="800000"/>
                </a:solidFill>
                <a:latin typeface="Times New Roman" pitchFamily="18" charset="0"/>
                <a:cs typeface="Times New Roman" pitchFamily="18" charset="0"/>
              </a:rPr>
              <a:t>амигдалином</a:t>
            </a:r>
            <a:r>
              <a:rPr lang="ru-RU" dirty="0" smtClean="0">
                <a:solidFill>
                  <a:srgbClr val="800000"/>
                </a:solidFill>
                <a:latin typeface="Times New Roman" pitchFamily="18" charset="0"/>
                <a:cs typeface="Times New Roman" pitchFamily="18" charset="0"/>
              </a:rPr>
              <a:t>, который переходит в синильную кислоту. </a:t>
            </a:r>
            <a:endParaRPr lang="ru-RU" dirty="0">
              <a:solidFill>
                <a:srgbClr val="800000"/>
              </a:solidFill>
              <a:latin typeface="Times New Roman" pitchFamily="18" charset="0"/>
              <a:cs typeface="Times New Roman" pitchFamily="18" charset="0"/>
            </a:endParaRPr>
          </a:p>
        </p:txBody>
      </p:sp>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7950" y="214290"/>
            <a:ext cx="2047846" cy="103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1410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p:txBody>
          <a:bodyPr>
            <a:normAutofit/>
          </a:bodyPr>
          <a:lstStyle/>
          <a:p>
            <a:r>
              <a:rPr lang="ru-RU" sz="3600" b="1" dirty="0" smtClean="0">
                <a:solidFill>
                  <a:srgbClr val="C00000"/>
                </a:solidFill>
                <a:latin typeface="Times New Roman" pitchFamily="18" charset="0"/>
                <a:cs typeface="Times New Roman" pitchFamily="18" charset="0"/>
              </a:rPr>
              <a:t>Последствия отравления</a:t>
            </a:r>
            <a:endParaRPr lang="ru-RU" sz="3600" b="1" dirty="0">
              <a:solidFill>
                <a:srgbClr val="C00000"/>
              </a:solidFill>
              <a:latin typeface="Times New Roman" pitchFamily="18" charset="0"/>
              <a:cs typeface="Times New Roman" pitchFamily="18" charset="0"/>
            </a:endParaRPr>
          </a:p>
        </p:txBody>
      </p:sp>
      <p:sp>
        <p:nvSpPr>
          <p:cNvPr id="3" name="Объект 2"/>
          <p:cNvSpPr>
            <a:spLocks noGrp="1"/>
          </p:cNvSpPr>
          <p:nvPr>
            <p:ph idx="1"/>
          </p:nvPr>
        </p:nvSpPr>
        <p:spPr/>
        <p:txBody>
          <a:bodyPr>
            <a:normAutofit lnSpcReduction="10000"/>
          </a:bodyPr>
          <a:lstStyle/>
          <a:p>
            <a:pPr algn="just"/>
            <a:r>
              <a:rPr lang="ru-RU" sz="2800" dirty="0">
                <a:solidFill>
                  <a:srgbClr val="800000"/>
                </a:solidFill>
                <a:latin typeface="Times New Roman" pitchFamily="18" charset="0"/>
                <a:cs typeface="Times New Roman" pitchFamily="18" charset="0"/>
              </a:rPr>
              <a:t>Головокружение, головная боль, слабость, першение в горле, боли в животе, тошнота, рвота</a:t>
            </a:r>
            <a:r>
              <a:rPr lang="ru-RU" sz="2800" dirty="0" smtClean="0">
                <a:solidFill>
                  <a:srgbClr val="800000"/>
                </a:solidFill>
                <a:latin typeface="Times New Roman" pitchFamily="18" charset="0"/>
                <a:cs typeface="Times New Roman" pitchFamily="18" charset="0"/>
              </a:rPr>
              <a:t>.</a:t>
            </a:r>
            <a:endParaRPr lang="ru-RU" sz="2800" dirty="0">
              <a:solidFill>
                <a:srgbClr val="800000"/>
              </a:solidFill>
              <a:latin typeface="Times New Roman" pitchFamily="18" charset="0"/>
              <a:cs typeface="Times New Roman" pitchFamily="18" charset="0"/>
            </a:endParaRPr>
          </a:p>
          <a:p>
            <a:pPr algn="just"/>
            <a:r>
              <a:rPr lang="ru-RU" sz="2800" dirty="0" smtClean="0">
                <a:solidFill>
                  <a:srgbClr val="800000"/>
                </a:solidFill>
                <a:latin typeface="Times New Roman" pitchFamily="18" charset="0"/>
                <a:cs typeface="Times New Roman" pitchFamily="18" charset="0"/>
              </a:rPr>
              <a:t>Характерно </a:t>
            </a:r>
            <a:r>
              <a:rPr lang="ru-RU" sz="2800" dirty="0">
                <a:solidFill>
                  <a:srgbClr val="800000"/>
                </a:solidFill>
                <a:latin typeface="Times New Roman" pitchFamily="18" charset="0"/>
                <a:cs typeface="Times New Roman" pitchFamily="18" charset="0"/>
              </a:rPr>
              <a:t>окрашивание слизистых в синий цвет в результате накопления в венозной крови оксигемоглобина. Тахикардия сменяется на поздних стадиях </a:t>
            </a:r>
            <a:r>
              <a:rPr lang="ru-RU" sz="2800" dirty="0" err="1">
                <a:solidFill>
                  <a:srgbClr val="800000"/>
                </a:solidFill>
                <a:latin typeface="Times New Roman" pitchFamily="18" charset="0"/>
                <a:cs typeface="Times New Roman" pitchFamily="18" charset="0"/>
              </a:rPr>
              <a:t>брадикардией</a:t>
            </a:r>
            <a:r>
              <a:rPr lang="ru-RU" sz="2800" dirty="0">
                <a:solidFill>
                  <a:srgbClr val="800000"/>
                </a:solidFill>
                <a:latin typeface="Times New Roman" pitchFamily="18" charset="0"/>
                <a:cs typeface="Times New Roman" pitchFamily="18" charset="0"/>
              </a:rPr>
              <a:t>. Наблюдается одышка с задержкой на выдохе, возможны судороги</a:t>
            </a:r>
            <a:r>
              <a:rPr lang="ru-RU" sz="2800" dirty="0" smtClean="0">
                <a:solidFill>
                  <a:srgbClr val="800000"/>
                </a:solidFill>
                <a:latin typeface="Times New Roman" pitchFamily="18" charset="0"/>
                <a:cs typeface="Times New Roman" pitchFamily="18" charset="0"/>
              </a:rPr>
              <a:t>.</a:t>
            </a:r>
          </a:p>
          <a:p>
            <a:pPr algn="just"/>
            <a:r>
              <a:rPr lang="ru-RU" sz="2800" dirty="0">
                <a:solidFill>
                  <a:srgbClr val="800000"/>
                </a:solidFill>
                <a:latin typeface="Times New Roman" pitchFamily="18" charset="0"/>
                <a:cs typeface="Times New Roman" pitchFamily="18" charset="0"/>
              </a:rPr>
              <a:t>Смерть наступает от остановки дыхания на фоне острой сердечной недостаточности</a:t>
            </a:r>
            <a:r>
              <a:rPr lang="ru-RU" sz="2800" dirty="0" smtClean="0">
                <a:solidFill>
                  <a:srgbClr val="800000"/>
                </a:solidFill>
                <a:latin typeface="Times New Roman" pitchFamily="18" charset="0"/>
                <a:cs typeface="Times New Roman" pitchFamily="18" charset="0"/>
              </a:rPr>
              <a:t>.</a:t>
            </a:r>
          </a:p>
          <a:p>
            <a:endParaRPr lang="ru-RU" sz="2400" dirty="0"/>
          </a:p>
        </p:txBody>
      </p:sp>
    </p:spTree>
    <p:extLst>
      <p:ext uri="{BB962C8B-B14F-4D97-AF65-F5344CB8AC3E}">
        <p14:creationId xmlns:p14="http://schemas.microsoft.com/office/powerpoint/2010/main" val="11911221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76" y="1785926"/>
            <a:ext cx="7050698" cy="479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357290" y="357166"/>
            <a:ext cx="768992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ЛАНДЫШ МАЙСКИЙ</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172549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Прямоугольник 6"/>
          <p:cNvSpPr/>
          <p:nvPr/>
        </p:nvSpPr>
        <p:spPr>
          <a:xfrm>
            <a:off x="1857356" y="357166"/>
            <a:ext cx="5022850" cy="923330"/>
          </a:xfrm>
          <a:prstGeom prst="rect">
            <a:avLst/>
          </a:prstGeom>
          <a:noFill/>
        </p:spPr>
        <p:txBody>
          <a:bodyPr wrap="none" lIns="91440" tIns="45720" rIns="91440" bIns="45720">
            <a:spAutoFit/>
          </a:bodyPr>
          <a:lstStyle/>
          <a:p>
            <a:pPr algn="ctr"/>
            <a:r>
              <a:rPr lang="ru-RU"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Местообитание</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9" name="Прямоугольник 8"/>
          <p:cNvSpPr/>
          <p:nvPr/>
        </p:nvSpPr>
        <p:spPr>
          <a:xfrm>
            <a:off x="571472" y="1428736"/>
            <a:ext cx="8001056" cy="1384995"/>
          </a:xfrm>
          <a:prstGeom prst="rect">
            <a:avLst/>
          </a:prstGeom>
        </p:spPr>
        <p:txBody>
          <a:bodyPr wrap="square">
            <a:spAutoFit/>
          </a:bodyPr>
          <a:lstStyle/>
          <a:p>
            <a:pPr algn="just"/>
            <a:r>
              <a:rPr lang="ru-RU" sz="2800" b="1" dirty="0" smtClean="0">
                <a:solidFill>
                  <a:srgbClr val="990000"/>
                </a:solidFill>
                <a:latin typeface="Times New Roman" pitchFamily="18" charset="0"/>
                <a:cs typeface="Times New Roman" pitchFamily="18" charset="0"/>
              </a:rPr>
              <a:t>Ландыш произрастает на влажных почвах хвойных и смешанных лесов и среди кустарников. </a:t>
            </a:r>
            <a:endParaRPr lang="ru-RU" sz="2800" b="1" dirty="0">
              <a:solidFill>
                <a:srgbClr val="990000"/>
              </a:solidFill>
              <a:latin typeface="Times New Roman" pitchFamily="18" charset="0"/>
              <a:cs typeface="Times New Roman" pitchFamily="18" charset="0"/>
            </a:endParaRPr>
          </a:p>
        </p:txBody>
      </p:sp>
      <p:pic>
        <p:nvPicPr>
          <p:cNvPr id="35841" name="Picture 1" descr="C:\Users\вася\Desktop\Conmaj2.jpg"/>
          <p:cNvPicPr>
            <a:picLocks noChangeAspect="1" noChangeArrowheads="1"/>
          </p:cNvPicPr>
          <p:nvPr/>
        </p:nvPicPr>
        <p:blipFill>
          <a:blip r:embed="rId3"/>
          <a:srcRect/>
          <a:stretch>
            <a:fillRect/>
          </a:stretch>
        </p:blipFill>
        <p:spPr bwMode="auto">
          <a:xfrm>
            <a:off x="1270079" y="2786058"/>
            <a:ext cx="5609255" cy="3714776"/>
          </a:xfrm>
          <a:prstGeom prst="rect">
            <a:avLst/>
          </a:prstGeom>
          <a:noFill/>
        </p:spPr>
      </p:pic>
    </p:spTree>
    <p:extLst>
      <p:ext uri="{BB962C8B-B14F-4D97-AF65-F5344CB8AC3E}">
        <p14:creationId xmlns:p14="http://schemas.microsoft.com/office/powerpoint/2010/main" val="170980966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Объект 2"/>
          <p:cNvSpPr>
            <a:spLocks noGrp="1"/>
          </p:cNvSpPr>
          <p:nvPr>
            <p:ph idx="1"/>
          </p:nvPr>
        </p:nvSpPr>
        <p:spPr>
          <a:xfrm>
            <a:off x="571472" y="1643050"/>
            <a:ext cx="8229600" cy="4525963"/>
          </a:xfrm>
        </p:spPr>
        <p:txBody>
          <a:bodyPr/>
          <a:lstStyle/>
          <a:p>
            <a:pPr marL="0" indent="0" algn="just">
              <a:buNone/>
            </a:pPr>
            <a:r>
              <a:rPr lang="ru-RU" b="1" dirty="0" smtClean="0">
                <a:solidFill>
                  <a:srgbClr val="990000"/>
                </a:solidFill>
                <a:latin typeface="Times New Roman" pitchFamily="18" charset="0"/>
                <a:cs typeface="Times New Roman" pitchFamily="18" charset="0"/>
              </a:rPr>
              <a:t>Прекрасное и безобидное на первый взгляд растение на самом деле оказывается довольно ядовитым. У людей отравление возникает в случае длительного вдыхания ландышевого аромата. </a:t>
            </a:r>
            <a:r>
              <a:rPr lang="ru-RU" b="1" dirty="0" smtClean="0">
                <a:solidFill>
                  <a:srgbClr val="800000"/>
                </a:solidFill>
                <a:latin typeface="Times New Roman" pitchFamily="18" charset="0"/>
                <a:cs typeface="Times New Roman" pitchFamily="18" charset="0"/>
              </a:rPr>
              <a:t>Всё растение ландыша ядовито, в нём содержится органическое вещество, гликозид  растительного происхождения (</a:t>
            </a:r>
            <a:r>
              <a:rPr lang="ru-RU" b="1" dirty="0" err="1" smtClean="0">
                <a:solidFill>
                  <a:srgbClr val="800000"/>
                </a:solidFill>
                <a:latin typeface="Times New Roman" pitchFamily="18" charset="0"/>
                <a:cs typeface="Times New Roman" pitchFamily="18" charset="0"/>
              </a:rPr>
              <a:t>конваллятоксин</a:t>
            </a:r>
            <a:r>
              <a:rPr lang="ru-RU" b="1" dirty="0" smtClean="0">
                <a:solidFill>
                  <a:srgbClr val="800000"/>
                </a:solidFill>
                <a:latin typeface="Times New Roman" pitchFamily="18" charset="0"/>
                <a:cs typeface="Times New Roman" pitchFamily="18" charset="0"/>
              </a:rPr>
              <a:t>).</a:t>
            </a:r>
            <a:endParaRPr lang="ru-RU" b="1" dirty="0">
              <a:solidFill>
                <a:srgbClr val="800000"/>
              </a:solidFill>
              <a:latin typeface="Times New Roman" pitchFamily="18" charset="0"/>
              <a:cs typeface="Times New Roman" pitchFamily="18" charset="0"/>
            </a:endParaRPr>
          </a:p>
        </p:txBody>
      </p:sp>
      <p:sp>
        <p:nvSpPr>
          <p:cNvPr id="7" name="Прямоугольник 6"/>
          <p:cNvSpPr/>
          <p:nvPr/>
        </p:nvSpPr>
        <p:spPr>
          <a:xfrm>
            <a:off x="1857356" y="357166"/>
            <a:ext cx="3827586" cy="923330"/>
          </a:xfrm>
          <a:prstGeom prst="rect">
            <a:avLst/>
          </a:prstGeom>
          <a:noFill/>
        </p:spPr>
        <p:txBody>
          <a:bodyPr wrap="none" lIns="91440" tIns="45720" rIns="91440" bIns="45720">
            <a:spAutoFit/>
          </a:bodyPr>
          <a:lstStyle/>
          <a:p>
            <a:pPr algn="ct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Ядовитость</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12" y="285728"/>
            <a:ext cx="2047846" cy="103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98096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188640"/>
            <a:ext cx="1584176"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0" y="357166"/>
            <a:ext cx="7500958" cy="1569660"/>
          </a:xfrm>
          <a:prstGeom prst="rect">
            <a:avLst/>
          </a:prstGeom>
          <a:noFill/>
        </p:spPr>
        <p:txBody>
          <a:bodyPr wrap="square" lIns="91440" tIns="45720" rIns="91440" bIns="45720">
            <a:spAutoFit/>
          </a:bodyPr>
          <a:lstStyle/>
          <a:p>
            <a:pPr algn="ctr"/>
            <a:r>
              <a:rPr kumimoji="0" lang="ru-RU" sz="3200" b="1" i="0" u="none" strike="noStrike" cap="none" spc="0" normalizeH="0" baseline="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ea typeface="Times New Roman" pitchFamily="18" charset="0"/>
                <a:cs typeface="Times New Roman" pitchFamily="18" charset="0"/>
              </a:rPr>
              <a:t>В целях предотвращения отравления ядовитыми растениями мы рекомендуем:</a:t>
            </a:r>
            <a:endParaRPr lang="ru-RU"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5715" name="Rectangle 3"/>
          <p:cNvSpPr>
            <a:spLocks noChangeArrowheads="1"/>
          </p:cNvSpPr>
          <p:nvPr/>
        </p:nvSpPr>
        <p:spPr bwMode="auto">
          <a:xfrm>
            <a:off x="285720" y="1785926"/>
            <a:ext cx="8358246" cy="4770537"/>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ru-RU"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Не пробовать на вкус незнакомые растения, ягоды, листья, цветы.</a:t>
            </a:r>
            <a:endParaRPr kumimoji="0" lang="ru-RU" sz="2400" b="1"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Не оставлять на ночь в комнате, особенно в спальне, букеты душистых растений и цветов.</a:t>
            </a:r>
            <a:endParaRPr kumimoji="0" lang="ru-RU" sz="2400" b="1"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Знать ядовитые растения и их свойства.</a:t>
            </a:r>
            <a:endParaRPr kumimoji="0" lang="ru-RU" sz="2400" b="1"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Не использовать при самолечении неизвестные растения.</a:t>
            </a:r>
            <a:endParaRPr kumimoji="0" lang="ru-RU" sz="2400" b="1"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Не прикасаться невымытыми руками к слизистым и особенно к глазам.</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28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28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2800" b="1" i="0" u="none" strike="noStrike" cap="none" normalizeH="0" baseline="0" dirty="0" smtClean="0">
              <a:ln>
                <a:noFill/>
              </a:ln>
              <a:solidFill>
                <a:schemeClr val="bg1"/>
              </a:solidFill>
              <a:effectLst/>
              <a:latin typeface="Arial" pitchFamily="34" charset="0"/>
              <a:cs typeface="Arial" pitchFamily="34" charset="0"/>
            </a:endParaRPr>
          </a:p>
        </p:txBody>
      </p:sp>
      <p:sp>
        <p:nvSpPr>
          <p:cNvPr id="115717" name="Rectangle 5"/>
          <p:cNvSpPr>
            <a:spLocks noChangeArrowheads="1"/>
          </p:cNvSpPr>
          <p:nvPr/>
        </p:nvSpPr>
        <p:spPr bwMode="auto">
          <a:xfrm>
            <a:off x="285720" y="5286388"/>
            <a:ext cx="8215370" cy="1200329"/>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В случае контактного или бесконтактного поражения кожных покровов и слизистых необходимо тщательно промыть поражённые места водой.</a:t>
            </a:r>
            <a:endParaRPr kumimoji="0" lang="ru-RU" sz="2400" b="1" i="0" u="none" strike="noStrike" cap="none" normalizeH="0" baseline="0" dirty="0" smtClean="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34803544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338" name="Рисунок 2" descr="http://antonovsad.ru/uploads/articles/photos/5774a36a6149a.jpg"/>
          <p:cNvPicPr>
            <a:picLocks noChangeAspect="1" noChangeArrowheads="1"/>
          </p:cNvPicPr>
          <p:nvPr/>
        </p:nvPicPr>
        <p:blipFill>
          <a:blip r:embed="rId3"/>
          <a:srcRect/>
          <a:stretch>
            <a:fillRect/>
          </a:stretch>
        </p:blipFill>
        <p:spPr bwMode="auto">
          <a:xfrm>
            <a:off x="1214414" y="1142984"/>
            <a:ext cx="7097371" cy="5715016"/>
          </a:xfrm>
          <a:prstGeom prst="rect">
            <a:avLst/>
          </a:prstGeom>
          <a:noFill/>
          <a:ln w="9525">
            <a:noFill/>
            <a:miter lim="800000"/>
            <a:headEnd/>
            <a:tailEnd/>
          </a:ln>
        </p:spPr>
      </p:pic>
      <p:sp>
        <p:nvSpPr>
          <p:cNvPr id="4" name="Прямоугольник 3"/>
          <p:cNvSpPr/>
          <p:nvPr/>
        </p:nvSpPr>
        <p:spPr>
          <a:xfrm>
            <a:off x="1857356" y="0"/>
            <a:ext cx="605326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ВЕХ ЯДОВИТЫЙ</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298" y="-500090"/>
            <a:ext cx="3243263" cy="324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5" name="Rectangle 1"/>
          <p:cNvSpPr>
            <a:spLocks noChangeArrowheads="1"/>
          </p:cNvSpPr>
          <p:nvPr/>
        </p:nvSpPr>
        <p:spPr bwMode="auto">
          <a:xfrm>
            <a:off x="357158" y="2285992"/>
            <a:ext cx="8143932" cy="4524315"/>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242424"/>
                </a:solidFill>
                <a:effectLst/>
                <a:latin typeface="Times New Roman" pitchFamily="18" charset="0"/>
                <a:ea typeface="Times New Roman" pitchFamily="18" charset="0"/>
                <a:cs typeface="Times New Roman" pitchFamily="18" charset="0"/>
              </a:rPr>
              <a:t></a:t>
            </a:r>
            <a:r>
              <a:rPr kumimoji="0" lang="ru-RU"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Большинство отравлений ядовитыми растениями происходят как пищевые. При этом первая помощь заключается в скорейшем удалении содержимого желудка и кишечника путём промывания, применения слабительных, адсорбирующих, осаждающих, окисляющих, нейтрализующих, обволакивающих препаратов и веществ. При болях в области сердца рекомендуется дать пострадавшему валидол, </a:t>
            </a:r>
            <a:r>
              <a:rPr kumimoji="0" lang="ru-RU" sz="2400" b="1"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корвалол</a:t>
            </a:r>
            <a:r>
              <a:rPr kumimoji="0" lang="ru-RU"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ru-RU" sz="2400" b="1"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валокардин</a:t>
            </a:r>
            <a:r>
              <a:rPr kumimoji="0" lang="ru-RU"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pPr>
            <a:r>
              <a:rPr lang="ru-RU" sz="2400" b="1" dirty="0" smtClean="0">
                <a:solidFill>
                  <a:schemeClr val="bg1"/>
                </a:solidFill>
                <a:latin typeface="Times New Roman" pitchFamily="18" charset="0"/>
                <a:ea typeface="Times New Roman" pitchFamily="18" charset="0"/>
                <a:cs typeface="Times New Roman" pitchFamily="18" charset="0"/>
              </a:rPr>
              <a:t>При отравлении пострадавшему необходимо дать как можно больше питья: воду, чай, молоко, кисель.</a:t>
            </a:r>
            <a:endParaRPr kumimoji="0" lang="ru-RU" sz="24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2400" b="1" i="0" u="none" strike="noStrike" cap="none" normalizeH="0" baseline="0" dirty="0" smtClean="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34803544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266" name="Picture 2" descr="C:\Users\вася\Desktop\bd42732623687e02e4317293641bc59a_i-2191.jpg"/>
          <p:cNvPicPr>
            <a:picLocks noChangeAspect="1" noChangeArrowheads="1"/>
          </p:cNvPicPr>
          <p:nvPr/>
        </p:nvPicPr>
        <p:blipFill>
          <a:blip r:embed="rId3"/>
          <a:srcRect/>
          <a:stretch>
            <a:fillRect/>
          </a:stretch>
        </p:blipFill>
        <p:spPr bwMode="auto">
          <a:xfrm>
            <a:off x="0" y="0"/>
            <a:ext cx="9144000" cy="6864140"/>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694" y="1571612"/>
            <a:ext cx="3162433" cy="3867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85720" y="1857364"/>
            <a:ext cx="4857784" cy="1569660"/>
          </a:xfrm>
          <a:prstGeom prst="rect">
            <a:avLst/>
          </a:prstGeom>
        </p:spPr>
        <p:txBody>
          <a:bodyPr wrap="square">
            <a:spAutoFit/>
          </a:bodyPr>
          <a:lstStyle/>
          <a:p>
            <a:r>
              <a:rPr lang="ru-RU" sz="3200" b="1" dirty="0" smtClean="0">
                <a:solidFill>
                  <a:srgbClr val="800000"/>
                </a:solidFill>
                <a:latin typeface="Times New Roman" pitchFamily="18" charset="0"/>
                <a:cs typeface="Times New Roman" pitchFamily="18" charset="0"/>
              </a:rPr>
              <a:t>Паралич. Ядовиты все части растения, но наиболее опасны семена.</a:t>
            </a:r>
            <a:endParaRPr lang="ru-RU" sz="3200" b="1" dirty="0">
              <a:solidFill>
                <a:srgbClr val="800000"/>
              </a:solidFill>
              <a:latin typeface="Times New Roman" pitchFamily="18" charset="0"/>
              <a:cs typeface="Times New Roman" pitchFamily="18" charset="0"/>
            </a:endParaRPr>
          </a:p>
        </p:txBody>
      </p:sp>
      <p:sp>
        <p:nvSpPr>
          <p:cNvPr id="7" name="Прямоугольник 6"/>
          <p:cNvSpPr/>
          <p:nvPr/>
        </p:nvSpPr>
        <p:spPr>
          <a:xfrm>
            <a:off x="1785918" y="285728"/>
            <a:ext cx="612751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ДИФФЕНБАХИЯ</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9333849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Объект 2"/>
          <p:cNvSpPr>
            <a:spLocks noGrp="1"/>
          </p:cNvSpPr>
          <p:nvPr>
            <p:ph idx="1"/>
          </p:nvPr>
        </p:nvSpPr>
        <p:spPr>
          <a:xfrm>
            <a:off x="457200" y="980728"/>
            <a:ext cx="8229600" cy="5472608"/>
          </a:xfrm>
        </p:spPr>
        <p:txBody>
          <a:bodyPr>
            <a:normAutofit/>
          </a:bodyPr>
          <a:lstStyle/>
          <a:p>
            <a:pPr marL="0" indent="0" algn="just">
              <a:buNone/>
            </a:pPr>
            <a:r>
              <a:rPr lang="ru-RU" b="1" dirty="0">
                <a:solidFill>
                  <a:srgbClr val="800000"/>
                </a:solidFill>
                <a:latin typeface="Times New Roman" pitchFamily="18" charset="0"/>
                <a:cs typeface="Times New Roman" pitchFamily="18" charset="0"/>
              </a:rPr>
              <a:t>Есть даже версия, по которой в Бразилии </a:t>
            </a:r>
            <a:r>
              <a:rPr lang="ru-RU" b="1" dirty="0" err="1">
                <a:solidFill>
                  <a:srgbClr val="800000"/>
                </a:solidFill>
                <a:latin typeface="Times New Roman" pitchFamily="18" charset="0"/>
                <a:cs typeface="Times New Roman" pitchFamily="18" charset="0"/>
              </a:rPr>
              <a:t>диффенбахию</a:t>
            </a:r>
            <a:r>
              <a:rPr lang="ru-RU" b="1" dirty="0">
                <a:solidFill>
                  <a:srgbClr val="800000"/>
                </a:solidFill>
                <a:latin typeface="Times New Roman" pitchFamily="18" charset="0"/>
                <a:cs typeface="Times New Roman" pitchFamily="18" charset="0"/>
              </a:rPr>
              <a:t> применяли для наказания рабов: провинившегося заставляли съесть кусок листа растения. Как правило, после этого у несчастного происходил сильнейший отек гортани и слизистой оболочки рта, он какое-то время совершенно не мог разговаривать. Этот метод наказания получил название – «немые розги</a:t>
            </a:r>
            <a:r>
              <a:rPr lang="ru-RU" b="1" dirty="0" smtClean="0">
                <a:solidFill>
                  <a:srgbClr val="800000"/>
                </a:solidFill>
                <a:latin typeface="Times New Roman" pitchFamily="18" charset="0"/>
                <a:cs typeface="Times New Roman" pitchFamily="18" charset="0"/>
              </a:rPr>
              <a:t>».</a:t>
            </a:r>
            <a:endParaRPr lang="ru-RU" b="1" dirty="0">
              <a:solidFill>
                <a:srgbClr val="8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364079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p:txBody>
          <a:bodyPr>
            <a:normAutofit/>
          </a:bodyPr>
          <a:lstStyle/>
          <a:p>
            <a:r>
              <a:rPr lang="ru-RU" sz="4000" b="1" dirty="0" smtClean="0">
                <a:solidFill>
                  <a:srgbClr val="800000"/>
                </a:solidFill>
                <a:latin typeface="Times New Roman" pitchFamily="18" charset="0"/>
                <a:cs typeface="Times New Roman" pitchFamily="18" charset="0"/>
              </a:rPr>
              <a:t>Последствия отравления</a:t>
            </a:r>
            <a:endParaRPr lang="ru-RU" sz="4000" b="1" dirty="0">
              <a:solidFill>
                <a:srgbClr val="800000"/>
              </a:solidFill>
              <a:latin typeface="Times New Roman" pitchFamily="18" charset="0"/>
              <a:cs typeface="Times New Roman" pitchFamily="18" charset="0"/>
            </a:endParaRPr>
          </a:p>
        </p:txBody>
      </p:sp>
      <p:sp>
        <p:nvSpPr>
          <p:cNvPr id="3" name="Объект 2"/>
          <p:cNvSpPr>
            <a:spLocks noGrp="1"/>
          </p:cNvSpPr>
          <p:nvPr>
            <p:ph idx="1"/>
          </p:nvPr>
        </p:nvSpPr>
        <p:spPr/>
        <p:txBody>
          <a:bodyPr>
            <a:normAutofit/>
          </a:bodyPr>
          <a:lstStyle/>
          <a:p>
            <a:pPr marL="0" indent="0" algn="just">
              <a:buNone/>
            </a:pPr>
            <a:r>
              <a:rPr lang="ru-RU" b="1" dirty="0" smtClean="0">
                <a:solidFill>
                  <a:srgbClr val="800000"/>
                </a:solidFill>
                <a:latin typeface="Times New Roman" pitchFamily="18" charset="0"/>
                <a:cs typeface="Times New Roman" pitchFamily="18" charset="0"/>
              </a:rPr>
              <a:t>Яд, </a:t>
            </a:r>
            <a:r>
              <a:rPr lang="ru-RU" b="1" dirty="0">
                <a:solidFill>
                  <a:srgbClr val="800000"/>
                </a:solidFill>
                <a:latin typeface="Times New Roman" pitchFamily="18" charset="0"/>
                <a:cs typeface="Times New Roman" pitchFamily="18" charset="0"/>
              </a:rPr>
              <a:t>присутствующий в </a:t>
            </a:r>
            <a:r>
              <a:rPr lang="ru-RU" b="1" dirty="0" smtClean="0">
                <a:solidFill>
                  <a:srgbClr val="800000"/>
                </a:solidFill>
                <a:latin typeface="Times New Roman" pitchFamily="18" charset="0"/>
                <a:cs typeface="Times New Roman" pitchFamily="18" charset="0"/>
              </a:rPr>
              <a:t>зеленом листе растения, </a:t>
            </a:r>
            <a:r>
              <a:rPr lang="ru-RU" b="1" dirty="0">
                <a:solidFill>
                  <a:srgbClr val="800000"/>
                </a:solidFill>
                <a:latin typeface="Times New Roman" pitchFamily="18" charset="0"/>
                <a:cs typeface="Times New Roman" pitchFamily="18" charset="0"/>
              </a:rPr>
              <a:t>способен вызывать ожоги не только на кожных покровах, но и на слизистых оболочках глаз и рта у человека. Растение может привести к таким серьёзным последствиям, как слепота и немота. Дети и домашние кошки могут получить сильнейшее отравление если пожуют листок растения</a:t>
            </a:r>
            <a:r>
              <a:rPr lang="ru-RU" b="1" dirty="0" smtClean="0">
                <a:solidFill>
                  <a:srgbClr val="800000"/>
                </a:solidFill>
                <a:latin typeface="Times New Roman" pitchFamily="18" charset="0"/>
                <a:cs typeface="Times New Roman" pitchFamily="18" charset="0"/>
              </a:rPr>
              <a:t>.</a:t>
            </a:r>
            <a:endParaRPr lang="ru-RU" b="1" dirty="0">
              <a:solidFill>
                <a:srgbClr val="8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72376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20" y="1500174"/>
            <a:ext cx="4433539"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85720" y="428604"/>
            <a:ext cx="912192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ПЛЮЩ ВЕЧНОЗЕЛЕНЫЙ</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6" name="Прямоугольник 5"/>
          <p:cNvSpPr/>
          <p:nvPr/>
        </p:nvSpPr>
        <p:spPr>
          <a:xfrm>
            <a:off x="4786314" y="1857364"/>
            <a:ext cx="4071966" cy="2677656"/>
          </a:xfrm>
          <a:prstGeom prst="rect">
            <a:avLst/>
          </a:prstGeom>
        </p:spPr>
        <p:txBody>
          <a:bodyPr wrap="square">
            <a:spAutoFit/>
          </a:bodyPr>
          <a:lstStyle/>
          <a:p>
            <a:pPr algn="just"/>
            <a:r>
              <a:rPr lang="ru-RU" sz="2400" b="1" dirty="0" smtClean="0">
                <a:solidFill>
                  <a:srgbClr val="800000"/>
                </a:solidFill>
                <a:latin typeface="Times New Roman" pitchFamily="18" charset="0"/>
                <a:cs typeface="Times New Roman" pitchFamily="18" charset="0"/>
              </a:rPr>
              <a:t>Ядовиты листья и ягоды растения, при попадании внутрь организма. Особенно сильно от плюща страдают кошки, которых привлекает сочная зелень растения.</a:t>
            </a:r>
            <a:endParaRPr lang="ru-RU" sz="2400" b="1" dirty="0">
              <a:solidFill>
                <a:srgbClr val="8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481054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p:txBody>
          <a:bodyPr>
            <a:normAutofit/>
          </a:bodyPr>
          <a:lstStyle/>
          <a:p>
            <a:r>
              <a:rPr lang="ru-RU" sz="4000" b="1" dirty="0" smtClean="0">
                <a:solidFill>
                  <a:srgbClr val="800000"/>
                </a:solidFill>
                <a:latin typeface="Times New Roman" pitchFamily="18" charset="0"/>
                <a:cs typeface="Times New Roman" pitchFamily="18" charset="0"/>
              </a:rPr>
              <a:t>Последствия отравления</a:t>
            </a:r>
            <a:endParaRPr lang="ru-RU" sz="4000" b="1" dirty="0">
              <a:solidFill>
                <a:srgbClr val="800000"/>
              </a:solidFill>
              <a:latin typeface="Times New Roman" pitchFamily="18" charset="0"/>
              <a:cs typeface="Times New Roman" pitchFamily="18" charset="0"/>
            </a:endParaRPr>
          </a:p>
        </p:txBody>
      </p:sp>
      <p:sp>
        <p:nvSpPr>
          <p:cNvPr id="3" name="Объект 2"/>
          <p:cNvSpPr>
            <a:spLocks noGrp="1"/>
          </p:cNvSpPr>
          <p:nvPr>
            <p:ph idx="1"/>
          </p:nvPr>
        </p:nvSpPr>
        <p:spPr/>
        <p:txBody>
          <a:bodyPr>
            <a:normAutofit/>
          </a:bodyPr>
          <a:lstStyle/>
          <a:p>
            <a:pPr marL="0" indent="0" algn="just">
              <a:buNone/>
            </a:pPr>
            <a:r>
              <a:rPr lang="ru-RU" b="1" dirty="0">
                <a:solidFill>
                  <a:srgbClr val="800000"/>
                </a:solidFill>
                <a:latin typeface="Times New Roman" pitchFamily="18" charset="0"/>
                <a:cs typeface="Times New Roman" pitchFamily="18" charset="0"/>
              </a:rPr>
              <a:t>Контакт с ядовитым плющом может вызвать воспаление кожи, повреждение слизистой оболочки желудочно-кишечного тракта и легких, а в некоторых случаях - анафилактический </a:t>
            </a:r>
            <a:r>
              <a:rPr lang="ru-RU" b="1" dirty="0" smtClean="0">
                <a:solidFill>
                  <a:srgbClr val="800000"/>
                </a:solidFill>
                <a:latin typeface="Times New Roman" pitchFamily="18" charset="0"/>
                <a:cs typeface="Times New Roman" pitchFamily="18" charset="0"/>
              </a:rPr>
              <a:t>шок.</a:t>
            </a:r>
            <a:endParaRPr lang="ru-RU" b="1" dirty="0">
              <a:solidFill>
                <a:srgbClr val="8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27522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34" y="1500175"/>
            <a:ext cx="4770938" cy="371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857488" y="285728"/>
            <a:ext cx="312656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АЗАЛИЯ</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Прямоугольник 5"/>
          <p:cNvSpPr/>
          <p:nvPr/>
        </p:nvSpPr>
        <p:spPr>
          <a:xfrm>
            <a:off x="5357818" y="1500174"/>
            <a:ext cx="3429008" cy="4524315"/>
          </a:xfrm>
          <a:prstGeom prst="rect">
            <a:avLst/>
          </a:prstGeom>
        </p:spPr>
        <p:txBody>
          <a:bodyPr wrap="square">
            <a:spAutoFit/>
          </a:bodyPr>
          <a:lstStyle/>
          <a:p>
            <a:pPr algn="just"/>
            <a:r>
              <a:rPr lang="ru-RU" sz="2400" b="1" dirty="0" smtClean="0">
                <a:solidFill>
                  <a:srgbClr val="800000"/>
                </a:solidFill>
                <a:latin typeface="Times New Roman" pitchFamily="18" charset="0"/>
                <a:cs typeface="Times New Roman" pitchFamily="18" charset="0"/>
              </a:rPr>
              <a:t>Растение может нанести вред человеку, если проглотить листья растения или нектар. Ядовитый сок, содержащийся в листовых пластинах, и нектар способны вызвать слезотечение, обильную рвоту, слюноотделение, выделения из носа.</a:t>
            </a:r>
            <a:endParaRPr lang="ru-RU" sz="2400" b="1" dirty="0">
              <a:solidFill>
                <a:srgbClr val="8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913568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p:txBody>
          <a:bodyPr>
            <a:normAutofit/>
          </a:bodyPr>
          <a:lstStyle/>
          <a:p>
            <a:r>
              <a:rPr lang="ru-RU" sz="4000" b="1" dirty="0" smtClean="0">
                <a:solidFill>
                  <a:srgbClr val="800000"/>
                </a:solidFill>
                <a:latin typeface="Times New Roman" pitchFamily="18" charset="0"/>
                <a:cs typeface="Times New Roman" pitchFamily="18" charset="0"/>
              </a:rPr>
              <a:t>Последствия отравления</a:t>
            </a:r>
            <a:endParaRPr lang="ru-RU" sz="4000" b="1" dirty="0">
              <a:solidFill>
                <a:srgbClr val="800000"/>
              </a:solidFill>
              <a:latin typeface="Times New Roman" pitchFamily="18" charset="0"/>
              <a:cs typeface="Times New Roman" pitchFamily="18" charset="0"/>
            </a:endParaRPr>
          </a:p>
        </p:txBody>
      </p:sp>
      <p:sp>
        <p:nvSpPr>
          <p:cNvPr id="3" name="Объект 2"/>
          <p:cNvSpPr>
            <a:spLocks noGrp="1"/>
          </p:cNvSpPr>
          <p:nvPr>
            <p:ph idx="1"/>
          </p:nvPr>
        </p:nvSpPr>
        <p:spPr/>
        <p:txBody>
          <a:bodyPr/>
          <a:lstStyle/>
          <a:p>
            <a:pPr marL="0" indent="0" algn="just">
              <a:buNone/>
            </a:pPr>
            <a:r>
              <a:rPr lang="ru-RU" b="1" dirty="0" smtClean="0">
                <a:solidFill>
                  <a:srgbClr val="800000"/>
                </a:solidFill>
                <a:latin typeface="Times New Roman" pitchFamily="18" charset="0"/>
                <a:cs typeface="Times New Roman" pitchFamily="18" charset="0"/>
              </a:rPr>
              <a:t>Часто </a:t>
            </a:r>
            <a:r>
              <a:rPr lang="ru-RU" b="1" dirty="0">
                <a:solidFill>
                  <a:srgbClr val="800000"/>
                </a:solidFill>
                <a:latin typeface="Times New Roman" pitchFamily="18" charset="0"/>
                <a:cs typeface="Times New Roman" pitchFamily="18" charset="0"/>
              </a:rPr>
              <a:t>азалии дарят, а любители разводят их в больших количествах; цветут азалии около 2-2,5 месяцев, и их насыщенный аромат вызывает головокружение, а в плохо проветриваемом помещении может вызвать потерю сознания - это растение содержит наркотические вещества.</a:t>
            </a:r>
          </a:p>
        </p:txBody>
      </p:sp>
    </p:spTree>
    <p:extLst>
      <p:ext uri="{BB962C8B-B14F-4D97-AF65-F5344CB8AC3E}">
        <p14:creationId xmlns:p14="http://schemas.microsoft.com/office/powerpoint/2010/main" val="27532320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Прямоугольник 6"/>
          <p:cNvSpPr/>
          <p:nvPr/>
        </p:nvSpPr>
        <p:spPr>
          <a:xfrm>
            <a:off x="1857356" y="428604"/>
            <a:ext cx="403078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Монстера</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12290" name="Picture 2" descr="C:\Users\вася\Desktop\1-monstera.jpg"/>
          <p:cNvPicPr>
            <a:picLocks noChangeAspect="1" noChangeArrowheads="1"/>
          </p:cNvPicPr>
          <p:nvPr/>
        </p:nvPicPr>
        <p:blipFill>
          <a:blip r:embed="rId3"/>
          <a:srcRect/>
          <a:stretch>
            <a:fillRect/>
          </a:stretch>
        </p:blipFill>
        <p:spPr bwMode="auto">
          <a:xfrm>
            <a:off x="0" y="1714488"/>
            <a:ext cx="5211776" cy="3714776"/>
          </a:xfrm>
          <a:prstGeom prst="rect">
            <a:avLst/>
          </a:prstGeom>
          <a:noFill/>
        </p:spPr>
      </p:pic>
      <p:sp>
        <p:nvSpPr>
          <p:cNvPr id="6" name="Прямоугольник 5"/>
          <p:cNvSpPr/>
          <p:nvPr/>
        </p:nvSpPr>
        <p:spPr>
          <a:xfrm>
            <a:off x="5357818" y="1928802"/>
            <a:ext cx="3571900" cy="3539430"/>
          </a:xfrm>
          <a:prstGeom prst="rect">
            <a:avLst/>
          </a:prstGeom>
        </p:spPr>
        <p:txBody>
          <a:bodyPr wrap="square">
            <a:spAutoFit/>
          </a:bodyPr>
          <a:lstStyle/>
          <a:p>
            <a:pPr algn="ctr"/>
            <a:r>
              <a:rPr lang="ru-RU" sz="2800" b="1" dirty="0" smtClean="0">
                <a:solidFill>
                  <a:srgbClr val="800000"/>
                </a:solidFill>
                <a:latin typeface="Times New Roman" pitchFamily="18" charset="0"/>
                <a:cs typeface="Times New Roman" pitchFamily="18" charset="0"/>
              </a:rPr>
              <a:t>Растение обладает очень ядовитым  соком, который способен нанести ожог на кожу тела или даже  повредить глаза.</a:t>
            </a:r>
            <a:endParaRPr lang="ru-RU" sz="2800" b="1" dirty="0">
              <a:solidFill>
                <a:srgbClr val="800000"/>
              </a:solidFill>
              <a:latin typeface="Times New Roman" pitchFamily="18" charset="0"/>
              <a:cs typeface="Times New Roman" pitchFamily="18" charset="0"/>
            </a:endParaRPr>
          </a:p>
        </p:txBody>
      </p:sp>
    </p:spTree>
    <p:extLst>
      <p:ext uri="{BB962C8B-B14F-4D97-AF65-F5344CB8AC3E}">
        <p14:creationId xmlns:p14="http://schemas.microsoft.com/office/powerpoint/2010/main" val="799616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Прямоугольник 3"/>
          <p:cNvSpPr/>
          <p:nvPr/>
        </p:nvSpPr>
        <p:spPr>
          <a:xfrm>
            <a:off x="2000232" y="285728"/>
            <a:ext cx="5022850" cy="923330"/>
          </a:xfrm>
          <a:prstGeom prst="rect">
            <a:avLst/>
          </a:prstGeom>
          <a:noFill/>
        </p:spPr>
        <p:txBody>
          <a:bodyPr wrap="none" lIns="91440" tIns="45720" rIns="91440" bIns="45720">
            <a:spAutoFit/>
          </a:bodyPr>
          <a:lstStyle/>
          <a:p>
            <a:pPr algn="ctr"/>
            <a:r>
              <a:rPr lang="ru-RU"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Местообитание</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6" name="Прямоугольник 5"/>
          <p:cNvSpPr/>
          <p:nvPr/>
        </p:nvSpPr>
        <p:spPr>
          <a:xfrm>
            <a:off x="357158" y="1571612"/>
            <a:ext cx="8001056" cy="2215991"/>
          </a:xfrm>
          <a:prstGeom prst="rect">
            <a:avLst/>
          </a:prstGeom>
        </p:spPr>
        <p:txBody>
          <a:bodyPr wrap="square">
            <a:spAutoFit/>
          </a:bodyPr>
          <a:lstStyle/>
          <a:p>
            <a:pPr algn="just"/>
            <a:r>
              <a:rPr lang="ru-RU" sz="2400" b="1" dirty="0" smtClean="0">
                <a:solidFill>
                  <a:srgbClr val="800000"/>
                </a:solidFill>
                <a:latin typeface="Times New Roman" pitchFamily="18" charset="0"/>
                <a:cs typeface="Times New Roman" pitchFamily="18" charset="0"/>
              </a:rPr>
              <a:t>Вех ядовитый - многолетнее травянистое растение семейства зонтичных , с запахом петрушки (сельдерея). </a:t>
            </a:r>
          </a:p>
          <a:p>
            <a:pPr algn="just"/>
            <a:r>
              <a:rPr lang="ru-RU" sz="2400" b="1" dirty="0" smtClean="0">
                <a:solidFill>
                  <a:srgbClr val="800000"/>
                </a:solidFill>
                <a:latin typeface="Times New Roman" pitchFamily="18" charset="0"/>
                <a:cs typeface="Times New Roman" pitchFamily="18" charset="0"/>
              </a:rPr>
              <a:t>Растет вех ядовитый на осоково-мшистых и травяных болотах переходного типа, по канавам, берегам рек, кустарникам.</a:t>
            </a:r>
          </a:p>
          <a:p>
            <a:endParaRPr lang="ru-RU" dirty="0"/>
          </a:p>
        </p:txBody>
      </p:sp>
      <p:pic>
        <p:nvPicPr>
          <p:cNvPr id="9" name="Рисунок 8" descr="C:\Users\вася\Desktop\P1010705.JPG"/>
          <p:cNvPicPr/>
          <p:nvPr/>
        </p:nvPicPr>
        <p:blipFill>
          <a:blip r:embed="rId3" cstate="print"/>
          <a:srcRect/>
          <a:stretch>
            <a:fillRect/>
          </a:stretch>
        </p:blipFill>
        <p:spPr bwMode="auto">
          <a:xfrm>
            <a:off x="1785918" y="3500438"/>
            <a:ext cx="4541848" cy="3084915"/>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p:txBody>
          <a:bodyPr>
            <a:normAutofit/>
          </a:bodyPr>
          <a:lstStyle/>
          <a:p>
            <a:r>
              <a:rPr lang="ru-RU" sz="4000" b="1" dirty="0">
                <a:solidFill>
                  <a:srgbClr val="800000"/>
                </a:solidFill>
                <a:latin typeface="Times New Roman" pitchFamily="18" charset="0"/>
                <a:cs typeface="Times New Roman" pitchFamily="18" charset="0"/>
              </a:rPr>
              <a:t>Последствия отравления</a:t>
            </a:r>
          </a:p>
        </p:txBody>
      </p:sp>
      <p:sp>
        <p:nvSpPr>
          <p:cNvPr id="3" name="Объект 2"/>
          <p:cNvSpPr>
            <a:spLocks noGrp="1"/>
          </p:cNvSpPr>
          <p:nvPr>
            <p:ph idx="1"/>
          </p:nvPr>
        </p:nvSpPr>
        <p:spPr>
          <a:xfrm>
            <a:off x="785786" y="1357298"/>
            <a:ext cx="4643470" cy="4525963"/>
          </a:xfrm>
        </p:spPr>
        <p:txBody>
          <a:bodyPr/>
          <a:lstStyle/>
          <a:p>
            <a:pPr marL="0" indent="0" algn="ctr">
              <a:buNone/>
            </a:pPr>
            <a:r>
              <a:rPr lang="ru-RU" b="1" dirty="0">
                <a:solidFill>
                  <a:srgbClr val="800000"/>
                </a:solidFill>
                <a:latin typeface="Times New Roman" pitchFamily="18" charset="0"/>
                <a:cs typeface="Times New Roman" pitchFamily="18" charset="0"/>
              </a:rPr>
              <a:t>Симптомы отравления </a:t>
            </a:r>
            <a:r>
              <a:rPr lang="ru-RU" b="1" dirty="0" err="1">
                <a:solidFill>
                  <a:srgbClr val="800000"/>
                </a:solidFill>
                <a:latin typeface="Times New Roman" pitchFamily="18" charset="0"/>
                <a:cs typeface="Times New Roman" pitchFamily="18" charset="0"/>
              </a:rPr>
              <a:t>монстерой</a:t>
            </a:r>
            <a:r>
              <a:rPr lang="ru-RU" b="1" dirty="0">
                <a:solidFill>
                  <a:srgbClr val="800000"/>
                </a:solidFill>
                <a:latin typeface="Times New Roman" pitchFamily="18" charset="0"/>
                <a:cs typeface="Times New Roman" pitchFamily="18" charset="0"/>
              </a:rPr>
              <a:t> – жжение во рту,  сильное слюноотделение, воспаление пищеварительной </a:t>
            </a:r>
            <a:r>
              <a:rPr lang="ru-RU" b="1" dirty="0" smtClean="0">
                <a:solidFill>
                  <a:srgbClr val="800000"/>
                </a:solidFill>
                <a:latin typeface="Times New Roman" pitchFamily="18" charset="0"/>
                <a:cs typeface="Times New Roman" pitchFamily="18" charset="0"/>
              </a:rPr>
              <a:t>системы.</a:t>
            </a:r>
            <a:endParaRPr lang="ru-RU" b="1" dirty="0">
              <a:solidFill>
                <a:srgbClr val="800000"/>
              </a:solidFill>
              <a:latin typeface="Times New Roman" pitchFamily="18" charset="0"/>
              <a:cs typeface="Times New Roman" pitchFamily="18" charset="0"/>
            </a:endParaRPr>
          </a:p>
          <a:p>
            <a:endParaRPr lang="ru-RU"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688" y="1268760"/>
            <a:ext cx="3318495" cy="4412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81467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0354" name="Picture 2" descr="C:\Users\вася\Desktop\ficus1.jpg"/>
          <p:cNvPicPr>
            <a:picLocks noChangeAspect="1" noChangeArrowheads="1"/>
          </p:cNvPicPr>
          <p:nvPr/>
        </p:nvPicPr>
        <p:blipFill>
          <a:blip r:embed="rId3"/>
          <a:srcRect/>
          <a:stretch>
            <a:fillRect/>
          </a:stretch>
        </p:blipFill>
        <p:spPr bwMode="auto">
          <a:xfrm>
            <a:off x="2928926" y="1428736"/>
            <a:ext cx="3264425" cy="3438528"/>
          </a:xfrm>
          <a:prstGeom prst="rect">
            <a:avLst/>
          </a:prstGeom>
          <a:noFill/>
        </p:spPr>
      </p:pic>
      <p:sp>
        <p:nvSpPr>
          <p:cNvPr id="6" name="Прямоугольник 5"/>
          <p:cNvSpPr/>
          <p:nvPr/>
        </p:nvSpPr>
        <p:spPr>
          <a:xfrm>
            <a:off x="214282" y="5000636"/>
            <a:ext cx="8929718" cy="1569660"/>
          </a:xfrm>
          <a:prstGeom prst="rect">
            <a:avLst/>
          </a:prstGeom>
        </p:spPr>
        <p:txBody>
          <a:bodyPr wrap="square">
            <a:spAutoFit/>
          </a:bodyPr>
          <a:lstStyle/>
          <a:p>
            <a:r>
              <a:rPr lang="ru-RU" sz="3200" b="1" dirty="0" smtClean="0">
                <a:solidFill>
                  <a:srgbClr val="800000"/>
                </a:solidFill>
                <a:latin typeface="Times New Roman" pitchFamily="18" charset="0"/>
                <a:cs typeface="Times New Roman" pitchFamily="18" charset="0"/>
              </a:rPr>
              <a:t>Сок фикуса ядовит - кожа от него воспаляется, а в дыхательных путях возникает раздражение - может случиться даже приступ астмы.</a:t>
            </a:r>
            <a:endParaRPr lang="ru-RU" sz="3200" b="1" dirty="0">
              <a:solidFill>
                <a:srgbClr val="800000"/>
              </a:solidFill>
              <a:latin typeface="Times New Roman" pitchFamily="18" charset="0"/>
              <a:cs typeface="Times New Roman" pitchFamily="18" charset="0"/>
            </a:endParaRPr>
          </a:p>
        </p:txBody>
      </p:sp>
      <p:sp>
        <p:nvSpPr>
          <p:cNvPr id="7" name="Прямоугольник 6"/>
          <p:cNvSpPr/>
          <p:nvPr/>
        </p:nvSpPr>
        <p:spPr>
          <a:xfrm>
            <a:off x="2786050" y="214290"/>
            <a:ext cx="302576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ФИКУС</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Прямоугольник 4"/>
          <p:cNvSpPr/>
          <p:nvPr/>
        </p:nvSpPr>
        <p:spPr>
          <a:xfrm>
            <a:off x="357158" y="1214422"/>
            <a:ext cx="8001056" cy="2554545"/>
          </a:xfrm>
          <a:prstGeom prst="rect">
            <a:avLst/>
          </a:prstGeom>
        </p:spPr>
        <p:txBody>
          <a:bodyPr wrap="square">
            <a:spAutoFit/>
          </a:bodyPr>
          <a:lstStyle/>
          <a:p>
            <a:pPr algn="just"/>
            <a:r>
              <a:rPr lang="ru-RU" sz="2000" b="1" dirty="0" smtClean="0">
                <a:solidFill>
                  <a:srgbClr val="990000"/>
                </a:solidFill>
                <a:latin typeface="Times New Roman" pitchFamily="18" charset="0"/>
                <a:cs typeface="Times New Roman" pitchFamily="18" charset="0"/>
              </a:rPr>
              <a:t>Млечный сок этого растения, выступающий из поврежденных частей, достаточно опасен. Он вызывает сильные жжения, покраснение кожи, возможно образование волдырей. Попав в глаза, сок молочая провоцирует серьезное воспаление конъюнктивы и временную слепоту. Яд, проникший в организм через ротовую полость, вызывает рвоту, сильную диарею, боли в животе. При сильном отравлении возможно головокружение, судороги, бред, нарушение кровообращения.</a:t>
            </a:r>
            <a:endParaRPr lang="ru-RU" sz="2000" b="1" dirty="0">
              <a:solidFill>
                <a:srgbClr val="990000"/>
              </a:solidFill>
              <a:latin typeface="Times New Roman" pitchFamily="18" charset="0"/>
              <a:cs typeface="Times New Roman" pitchFamily="18" charset="0"/>
            </a:endParaRPr>
          </a:p>
        </p:txBody>
      </p:sp>
      <p:pic>
        <p:nvPicPr>
          <p:cNvPr id="101378" name="Picture 2" descr="C:\Users\вася\Desktop\i.jpg"/>
          <p:cNvPicPr>
            <a:picLocks noChangeAspect="1" noChangeArrowheads="1"/>
          </p:cNvPicPr>
          <p:nvPr/>
        </p:nvPicPr>
        <p:blipFill>
          <a:blip r:embed="rId3"/>
          <a:srcRect/>
          <a:stretch>
            <a:fillRect/>
          </a:stretch>
        </p:blipFill>
        <p:spPr bwMode="auto">
          <a:xfrm>
            <a:off x="0" y="4000504"/>
            <a:ext cx="2971800" cy="2047875"/>
          </a:xfrm>
          <a:prstGeom prst="rect">
            <a:avLst/>
          </a:prstGeom>
          <a:noFill/>
        </p:spPr>
      </p:pic>
      <p:pic>
        <p:nvPicPr>
          <p:cNvPr id="101379" name="Picture 3" descr="C:\Users\вася\Desktop\18.jpg"/>
          <p:cNvPicPr>
            <a:picLocks noChangeAspect="1" noChangeArrowheads="1"/>
          </p:cNvPicPr>
          <p:nvPr/>
        </p:nvPicPr>
        <p:blipFill>
          <a:blip r:embed="rId4"/>
          <a:srcRect/>
          <a:stretch>
            <a:fillRect/>
          </a:stretch>
        </p:blipFill>
        <p:spPr bwMode="auto">
          <a:xfrm>
            <a:off x="3000364" y="3896508"/>
            <a:ext cx="3409947" cy="2961492"/>
          </a:xfrm>
          <a:prstGeom prst="rect">
            <a:avLst/>
          </a:prstGeom>
          <a:noFill/>
        </p:spPr>
      </p:pic>
      <p:pic>
        <p:nvPicPr>
          <p:cNvPr id="101380" name="Picture 4" descr="C:\Users\вася\Desktop\101.jpg"/>
          <p:cNvPicPr>
            <a:picLocks noChangeAspect="1" noChangeArrowheads="1"/>
          </p:cNvPicPr>
          <p:nvPr/>
        </p:nvPicPr>
        <p:blipFill>
          <a:blip r:embed="rId5"/>
          <a:srcRect/>
          <a:stretch>
            <a:fillRect/>
          </a:stretch>
        </p:blipFill>
        <p:spPr bwMode="auto">
          <a:xfrm>
            <a:off x="6643702" y="3524270"/>
            <a:ext cx="2500298" cy="3333730"/>
          </a:xfrm>
          <a:prstGeom prst="rect">
            <a:avLst/>
          </a:prstGeom>
          <a:noFill/>
        </p:spPr>
      </p:pic>
      <p:sp>
        <p:nvSpPr>
          <p:cNvPr id="7" name="Прямоугольник 6"/>
          <p:cNvSpPr/>
          <p:nvPr/>
        </p:nvSpPr>
        <p:spPr>
          <a:xfrm>
            <a:off x="2285984" y="214290"/>
            <a:ext cx="397211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М</a:t>
            </a:r>
            <a:r>
              <a:rPr lang="ru-RU" sz="5400"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ОЛОЧАЙ</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8306" name="Picture 2" descr="C:\Users\вася\Desktop\dsc00118.jpg"/>
          <p:cNvPicPr>
            <a:picLocks noChangeAspect="1" noChangeArrowheads="1"/>
          </p:cNvPicPr>
          <p:nvPr/>
        </p:nvPicPr>
        <p:blipFill>
          <a:blip r:embed="rId3"/>
          <a:srcRect/>
          <a:stretch>
            <a:fillRect/>
          </a:stretch>
        </p:blipFill>
        <p:spPr bwMode="auto">
          <a:xfrm>
            <a:off x="1714480" y="1214422"/>
            <a:ext cx="5715000" cy="4286250"/>
          </a:xfrm>
          <a:prstGeom prst="rect">
            <a:avLst/>
          </a:prstGeom>
          <a:noFill/>
        </p:spPr>
      </p:pic>
      <p:sp>
        <p:nvSpPr>
          <p:cNvPr id="5" name="Прямоугольник 4"/>
          <p:cNvSpPr/>
          <p:nvPr/>
        </p:nvSpPr>
        <p:spPr>
          <a:xfrm>
            <a:off x="642910" y="5357826"/>
            <a:ext cx="7786742" cy="1200329"/>
          </a:xfrm>
          <a:prstGeom prst="rect">
            <a:avLst/>
          </a:prstGeom>
        </p:spPr>
        <p:txBody>
          <a:bodyPr wrap="square">
            <a:spAutoFit/>
          </a:bodyPr>
          <a:lstStyle/>
          <a:p>
            <a:r>
              <a:rPr lang="ru-RU" sz="3600" b="1" dirty="0" smtClean="0">
                <a:solidFill>
                  <a:srgbClr val="800000"/>
                </a:solidFill>
                <a:latin typeface="Times New Roman" pitchFamily="18" charset="0"/>
                <a:cs typeface="Times New Roman" pitchFamily="18" charset="0"/>
              </a:rPr>
              <a:t>Судороги, паралич. Ядовиты все части растения).</a:t>
            </a:r>
            <a:endParaRPr lang="ru-RU" sz="3600" b="1" dirty="0">
              <a:solidFill>
                <a:srgbClr val="800000"/>
              </a:solidFill>
              <a:latin typeface="Times New Roman" pitchFamily="18" charset="0"/>
              <a:cs typeface="Times New Roman" pitchFamily="18" charset="0"/>
            </a:endParaRPr>
          </a:p>
        </p:txBody>
      </p:sp>
      <p:sp>
        <p:nvSpPr>
          <p:cNvPr id="7" name="Прямоугольник 6"/>
          <p:cNvSpPr/>
          <p:nvPr/>
        </p:nvSpPr>
        <p:spPr>
          <a:xfrm>
            <a:off x="1295334" y="0"/>
            <a:ext cx="6553332"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БЕРЕСКЛЕТ ЯПОНСКИЙ </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6981467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9330" name="Picture 2" descr="C:\Users\вася\Desktop\large_Аглаонема_Мария_Кристина.jpg"/>
          <p:cNvPicPr>
            <a:picLocks noChangeAspect="1" noChangeArrowheads="1"/>
          </p:cNvPicPr>
          <p:nvPr/>
        </p:nvPicPr>
        <p:blipFill>
          <a:blip r:embed="rId3"/>
          <a:srcRect/>
          <a:stretch>
            <a:fillRect/>
          </a:stretch>
        </p:blipFill>
        <p:spPr bwMode="auto">
          <a:xfrm>
            <a:off x="2357422" y="1214422"/>
            <a:ext cx="5000660" cy="4573520"/>
          </a:xfrm>
          <a:prstGeom prst="rect">
            <a:avLst/>
          </a:prstGeom>
          <a:noFill/>
        </p:spPr>
      </p:pic>
      <p:sp>
        <p:nvSpPr>
          <p:cNvPr id="6" name="Прямоугольник 5"/>
          <p:cNvSpPr/>
          <p:nvPr/>
        </p:nvSpPr>
        <p:spPr>
          <a:xfrm>
            <a:off x="357158" y="5786454"/>
            <a:ext cx="8558369" cy="646331"/>
          </a:xfrm>
          <a:prstGeom prst="rect">
            <a:avLst/>
          </a:prstGeom>
        </p:spPr>
        <p:txBody>
          <a:bodyPr wrap="none">
            <a:spAutoFit/>
          </a:bodyPr>
          <a:lstStyle/>
          <a:p>
            <a:r>
              <a:rPr lang="ru-RU" sz="3600" b="1" dirty="0" smtClean="0">
                <a:solidFill>
                  <a:srgbClr val="800000"/>
                </a:solidFill>
                <a:latin typeface="Times New Roman" pitchFamily="18" charset="0"/>
                <a:cs typeface="Times New Roman" pitchFamily="18" charset="0"/>
              </a:rPr>
              <a:t>Поражение ЦНС. Ядовито всё растение.</a:t>
            </a:r>
            <a:endParaRPr lang="ru-RU" sz="3600" b="1" dirty="0">
              <a:solidFill>
                <a:srgbClr val="800000"/>
              </a:solidFill>
              <a:latin typeface="Times New Roman" pitchFamily="18" charset="0"/>
              <a:cs typeface="Times New Roman" pitchFamily="18" charset="0"/>
            </a:endParaRPr>
          </a:p>
        </p:txBody>
      </p:sp>
      <p:sp>
        <p:nvSpPr>
          <p:cNvPr id="7" name="Прямоугольник 6"/>
          <p:cNvSpPr/>
          <p:nvPr/>
        </p:nvSpPr>
        <p:spPr>
          <a:xfrm>
            <a:off x="1500166" y="0"/>
            <a:ext cx="6266138"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АГЛАОНЕМА  </a:t>
            </a:r>
          </a:p>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ПЕРЕМЕНЧИВАЯ</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6981467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7762" name="Picture 2" descr="C:\Users\вася\Desktop\slide_6.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69814675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953</TotalTime>
  <Words>2532</Words>
  <Application>Microsoft Office PowerPoint</Application>
  <PresentationFormat>Экран (4:3)</PresentationFormat>
  <Paragraphs>189</Paragraphs>
  <Slides>95</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95</vt:i4>
      </vt:variant>
    </vt:vector>
  </HeadingPairs>
  <TitlesOfParts>
    <vt:vector size="100" baseType="lpstr">
      <vt:lpstr>Arial</vt:lpstr>
      <vt:lpstr>Calibri</vt:lpstr>
      <vt:lpstr>Tahoma</vt:lpstr>
      <vt:lpstr>Times New Roman</vt:lpstr>
      <vt:lpstr>Тема Office</vt:lpstr>
      <vt:lpstr>Презентация PowerPoint</vt:lpstr>
      <vt:lpstr>Презентация PowerPoint</vt:lpstr>
      <vt:lpstr>Презентация PowerPoint</vt:lpstr>
      <vt:lpstr>Презентация PowerPoint</vt:lpstr>
      <vt:lpstr>Ядовитые растения очень многочисленны и разнообразны, поэтому существует несколько способов классификаций этих растений. Наиболее простой является ботаническая классификация ( классификация по семействам), но она не раскрывает сущности действия ядовитых растений на организм человека и животных и не имеет практического значения.</vt:lpstr>
      <vt:lpstr> 1. Ядовитые растения, содержащие алкалоиды. 2. Ядовитые растения, содержащие гликозиды.    3. Ядовитые растения, содержащие гликоалкалоиды. 4. Ядовитые растения, содержащие эфирные масла и смолистые вещества. 5. Ядовитые растения, содержащие фермент тиаминазу. 6. Ядовитые растения, накапливающие нитраты. 7. Ядовитые растения, накапливающие оксалаты др.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Последствия отравления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Последствия отравления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Последствия отравления</vt:lpstr>
      <vt:lpstr>Презентация PowerPoint</vt:lpstr>
      <vt:lpstr>Последствия отравления</vt:lpstr>
      <vt:lpstr>Презентация PowerPoint</vt:lpstr>
      <vt:lpstr>Последствия отравления</vt:lpstr>
      <vt:lpstr>Презентация PowerPoint</vt:lpstr>
      <vt:lpstr>Последствия отравления</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Паслён чёрный относится к однолетнему травянистому виду растения, которое имеют высоту до одного метра. Отличается прямостоячим, слабоопушенным, ветвистым стеблем. Листья являются очередными, форма у них заостренно-овальная, достигают длины 15 см, ширины 9 см. </dc:title>
  <dc:creator>Сергей</dc:creator>
  <cp:lastModifiedBy>Танюшка</cp:lastModifiedBy>
  <cp:revision>96</cp:revision>
  <dcterms:created xsi:type="dcterms:W3CDTF">2017-01-28T07:06:03Z</dcterms:created>
  <dcterms:modified xsi:type="dcterms:W3CDTF">2020-04-22T16:15:43Z</dcterms:modified>
</cp:coreProperties>
</file>