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1"/>
  </p:sldMasterIdLst>
  <p:notesMasterIdLst>
    <p:notesMasterId r:id="rId19"/>
  </p:notesMasterIdLst>
  <p:handoutMasterIdLst>
    <p:handoutMasterId r:id="rId20"/>
  </p:handoutMasterIdLst>
  <p:sldIdLst>
    <p:sldId id="287" r:id="rId2"/>
    <p:sldId id="281" r:id="rId3"/>
    <p:sldId id="278" r:id="rId4"/>
    <p:sldId id="280" r:id="rId5"/>
    <p:sldId id="258" r:id="rId6"/>
    <p:sldId id="259" r:id="rId7"/>
    <p:sldId id="285" r:id="rId8"/>
    <p:sldId id="286" r:id="rId9"/>
    <p:sldId id="269" r:id="rId10"/>
    <p:sldId id="283" r:id="rId11"/>
    <p:sldId id="282" r:id="rId12"/>
    <p:sldId id="288" r:id="rId13"/>
    <p:sldId id="284" r:id="rId14"/>
    <p:sldId id="270" r:id="rId15"/>
    <p:sldId id="274" r:id="rId16"/>
    <p:sldId id="290" r:id="rId17"/>
    <p:sldId id="289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66"/>
    <a:srgbClr val="FFFF00"/>
    <a:srgbClr val="66CCFF"/>
    <a:srgbClr val="E28836"/>
    <a:srgbClr val="D7C913"/>
    <a:srgbClr val="00339A"/>
    <a:srgbClr val="CF2C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316D5D-6C3E-4BB4-A647-E20A20C17D87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61A2CFD-A270-4F0C-85B6-047ACBE18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945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673B37-2751-4A89-9B93-C06C0AB82668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CC18983-912C-4BCB-91CF-FA09650A7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045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2EEA158-C503-40E7-9360-1FB5F8019F22}" type="slidenum">
              <a:rPr lang="ru-RU" altLang="ru-RU" sz="1200">
                <a:latin typeface="Calibri" pitchFamily="34" charset="0"/>
              </a:rPr>
              <a:pPr algn="r" eaLnBrk="1" hangingPunct="1"/>
              <a:t>1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4BE2-D966-4501-9B46-05FF022EAA28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A049-F676-45BB-B6C9-F059E503B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95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0F00-0BB5-4186-90FC-EC33A1620F70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867E-D44E-4A5F-8502-FFEA6168D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6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CA1B-5698-42A7-8B69-3BF20069354F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6921-A245-444B-8028-CB3761363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36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3733E-552D-42C9-98CE-16E4A08F37A1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7B94-77F8-44F5-9956-62BD389CC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53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6956F-F26F-4D5E-A640-CDE6F8453A13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68CC-495C-4FC9-8C31-9F4B59821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96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1103-6944-4467-8999-C2D3D025778C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C148-6DF7-4D2D-8FD5-54BDBE993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00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56D4-1A36-4314-81E7-4A5566EE9DE8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B3BA-7E88-47DE-8D56-3067D14EA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96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923D-D40D-4158-B386-DFCDCE16BCA9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3D83-5E73-4779-821B-E107E3967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3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6F6EE-DD02-44AE-96B3-D90BF3414B33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B8E3-FA8C-4F1C-B9D9-D1A43E388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18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6A63-C120-4C5F-8DF9-429D924C7214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605A7-6CCA-4AE9-860D-F85308A1F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47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CEAF-A503-48B6-88C6-2194D9DBF4DA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4FF9-81A5-498E-817D-AFA8A49FD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77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B9E4BB9-2C06-4EFE-B315-B5983DCF5C97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D196C34-B49B-4AC0-8110-3E543119B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6" r:id="rId2"/>
    <p:sldLayoutId id="2147483765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6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97627" y="188640"/>
            <a:ext cx="655272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Subtitle 2"/>
          <p:cNvSpPr>
            <a:spLocks noGrp="1"/>
          </p:cNvSpPr>
          <p:nvPr>
            <p:ph type="subTitle" idx="4294967295"/>
          </p:nvPr>
        </p:nvSpPr>
        <p:spPr>
          <a:xfrm>
            <a:off x="0" y="609600"/>
            <a:ext cx="9148763" cy="947738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i="1" dirty="0" smtClean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endParaRPr lang="ru-RU" sz="4000" b="1" i="1" dirty="0" smtClean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4000" b="1" i="1" dirty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4000" b="1" i="1" dirty="0" smtClean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4000" b="1" i="1" dirty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4000" b="1" i="1" dirty="0" smtClean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9600" b="1" i="1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9600" b="1" i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9600" b="1" i="1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9600" b="1" i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9600" b="1" i="1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9600" b="1" i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9600" b="1" i="1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9600" b="1" i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96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Тема:</a:t>
            </a:r>
            <a:endParaRPr lang="ru-RU" sz="96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9600" b="1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US" sz="9600" b="1" cap="all" dirty="0" smtClean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r>
              <a:rPr lang="ru-RU" sz="9600" b="1" cap="all" dirty="0" smtClean="0">
                <a:solidFill>
                  <a:schemeClr val="tx1"/>
                </a:solidFill>
                <a:latin typeface="Arial" panose="020B0604020202020204" pitchFamily="34" charset="0"/>
              </a:rPr>
              <a:t>Развитие речи</a:t>
            </a:r>
            <a:r>
              <a:rPr lang="en-US" sz="9600" b="1" cap="all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600" b="1" cap="all" dirty="0" smtClean="0">
                <a:solidFill>
                  <a:schemeClr val="tx1"/>
                </a:solidFill>
                <a:latin typeface="Arial" panose="020B0604020202020204" pitchFamily="34" charset="0"/>
              </a:rPr>
              <a:t>детей дошкольного возраста</a:t>
            </a:r>
            <a:r>
              <a:rPr lang="en-US" sz="9600" b="1" cap="all" dirty="0" smtClean="0">
                <a:solidFill>
                  <a:schemeClr val="tx1"/>
                </a:solidFill>
                <a:latin typeface="Arial" panose="020B0604020202020204" pitchFamily="34" charset="0"/>
              </a:rPr>
              <a:t>”</a:t>
            </a:r>
            <a:endParaRPr lang="ru-RU" sz="9600" b="1" cap="all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4000" b="1" dirty="0" smtClean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400" dirty="0" smtClean="0">
              <a:solidFill>
                <a:srgbClr val="00339A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400" dirty="0" smtClean="0">
              <a:solidFill>
                <a:srgbClr val="00339A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400" dirty="0" smtClean="0">
              <a:solidFill>
                <a:srgbClr val="00339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sz="quarter" idx="13"/>
          </p:nvPr>
        </p:nvSpPr>
        <p:spPr>
          <a:xfrm>
            <a:off x="468313" y="188913"/>
            <a:ext cx="3794125" cy="5145087"/>
          </a:xfrm>
        </p:spPr>
        <p:txBody>
          <a:bodyPr rtlCol="0">
            <a:normAutofit/>
          </a:bodyPr>
          <a:lstStyle/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Артикуляционная гимнастика</a:t>
            </a:r>
          </a:p>
          <a:p>
            <a:pPr marL="0" indent="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выполнять ежедневно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479266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4525" y="-14288"/>
            <a:ext cx="47196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sz="quarter" idx="13"/>
          </p:nvPr>
        </p:nvSpPr>
        <p:spPr>
          <a:xfrm>
            <a:off x="468313" y="188913"/>
            <a:ext cx="3794125" cy="5145087"/>
          </a:xfrm>
        </p:spPr>
        <p:txBody>
          <a:bodyPr rtlCol="0">
            <a:normAutofit/>
          </a:bodyPr>
          <a:lstStyle/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Артикуляционная гимнастика</a:t>
            </a:r>
          </a:p>
          <a:p>
            <a:pPr marL="0" indent="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выполнять ежедневно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1338" y="-11113"/>
            <a:ext cx="479266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1113"/>
            <a:ext cx="4603750" cy="68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26035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70C0"/>
                </a:solidFill>
              </a:rPr>
              <a:t>Советы родителям по развитию связной речи </a:t>
            </a:r>
          </a:p>
          <a:p>
            <a:pPr algn="ctr"/>
            <a:r>
              <a:rPr lang="ru-RU" altLang="ru-RU" b="1">
                <a:solidFill>
                  <a:srgbClr val="0070C0"/>
                </a:solidFill>
              </a:rPr>
              <a:t>у детей дошкольного возраста</a:t>
            </a:r>
            <a:r>
              <a:rPr lang="ru-RU" altLang="ru-RU" b="1"/>
              <a:t>.</a:t>
            </a:r>
          </a:p>
          <a:p>
            <a:r>
              <a:rPr lang="ru-RU" altLang="ru-RU" i="1"/>
              <a:t>Под связной речью понимают умение логично и последовательно связывать отдельные предложения между собой для построения связного высказывания. Связная речь помогает ребенку устанавливать связи с окружающими его людьми, определяет и регулирует нормы поведения в обществе, что является решающим условием для развития его личности.</a:t>
            </a:r>
          </a:p>
          <a:p>
            <a:r>
              <a:rPr lang="ru-RU" altLang="ru-RU"/>
              <a:t> Для того, чтобы речь ребенка развивалась правильно, родителям необходимо соблюдать ряд условий.</a:t>
            </a:r>
          </a:p>
          <a:p>
            <a:r>
              <a:rPr lang="ru-RU" altLang="ru-RU"/>
              <a:t>- Занимайтесь с ребенком ежедневно. Продолжительность занятий не более 20 минут с детьми 5-6 лет и 30 минут-с детьми 6-7 лет.</a:t>
            </a:r>
          </a:p>
          <a:p>
            <a:r>
              <a:rPr lang="ru-RU" altLang="ru-RU"/>
              <a:t>- Не старайтесь ускорить ход естественного развития ребенка. Игры, упражнения, речевой материал должны соответствовать его возрасту.</a:t>
            </a:r>
          </a:p>
          <a:p>
            <a:r>
              <a:rPr lang="ru-RU" altLang="ru-RU"/>
              <a:t>- В общении с ребенком следите за своей речью. Говорите с ним не торопясь, при чтении не забывайте о выразительности. Объясняйте  ребенку непонятные слова, которые встречаются в тексте.</a:t>
            </a:r>
          </a:p>
          <a:p>
            <a:r>
              <a:rPr lang="ru-RU" altLang="ru-RU"/>
              <a:t>- Поощряйте малыша, чаще хвалите, радуйтесь его успехам, подбадривайте его, если что-то не получается.</a:t>
            </a:r>
          </a:p>
          <a:p>
            <a:r>
              <a:rPr lang="ru-RU" altLang="ru-RU"/>
              <a:t>- Своевременно устраняйте недостатки речи ребенка. Стремитесь указать неточности и ошибки, встречающиеся в его речи. Если ребенок торопится высказать свои мысли или говорит тихо, напоминайте ему: говорить надо внятно, четко и не спеша.</a:t>
            </a:r>
          </a:p>
          <a:p>
            <a:r>
              <a:rPr lang="ru-RU" altLang="ru-RU"/>
              <a:t>- Не оставляйте без ответа вопросы ребенка.</a:t>
            </a:r>
          </a:p>
          <a:p>
            <a:r>
              <a:rPr lang="ru-RU" altLang="ru-RU"/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sz="quarter" idx="13"/>
          </p:nvPr>
        </p:nvSpPr>
        <p:spPr>
          <a:xfrm>
            <a:off x="539750" y="188913"/>
            <a:ext cx="4597400" cy="5145087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«Играя, развиваем речь детей».</a:t>
            </a:r>
          </a:p>
          <a:p>
            <a:pPr marL="0" indent="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Для того</a:t>
            </a: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чтобы заниматься развитием речи дошкольников самостоятельно, совсем необязательно превращать занятия в школьные уроки. Существует множество игр, незамысловатых упражнений по развитию речи у детей, которые легко использовать по дороге в детский сад, на прогулке или перед сном  ребенка.</a:t>
            </a:r>
          </a:p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5292725" y="200025"/>
            <a:ext cx="3743325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/>
              <a:t>"Выбери правильное слово"</a:t>
            </a:r>
          </a:p>
          <a:p>
            <a:r>
              <a:rPr lang="ru-RU" altLang="ru-RU"/>
              <a:t>Цель: развитие мышления, речевого внимания.</a:t>
            </a:r>
          </a:p>
          <a:p>
            <a:r>
              <a:rPr lang="ru-RU" altLang="ru-RU"/>
              <a:t>Из предложенных слов, обозначающих признаки предмета, предлагаем ребёнку выбрать одно, наиболее подходящее по смыслу.</a:t>
            </a:r>
          </a:p>
          <a:p>
            <a:r>
              <a:rPr lang="ru-RU" altLang="ru-RU"/>
              <a:t>Подумай и скажи, какое слово подходит больше других?</a:t>
            </a:r>
          </a:p>
          <a:p>
            <a:r>
              <a:rPr lang="ru-RU" altLang="ru-RU"/>
              <a:t>Весной дует … (жаркий, теплый, знойный) ветер.</a:t>
            </a:r>
          </a:p>
          <a:p>
            <a:r>
              <a:rPr lang="ru-RU" altLang="ru-RU"/>
              <a:t>На лугу распустились … (зеленые, синие, красные) маки.</a:t>
            </a:r>
          </a:p>
          <a:p>
            <a:r>
              <a:rPr lang="ru-RU" altLang="ru-RU"/>
              <a:t>Мама взяла в лес … (сумку, пакет, корзинку).</a:t>
            </a:r>
          </a:p>
          <a:p>
            <a:r>
              <a:rPr lang="ru-RU" altLang="ru-RU"/>
              <a:t>Дед Мороз приходит в гости …(осенью, весной, зимой).</a:t>
            </a:r>
          </a:p>
          <a:p>
            <a:r>
              <a:rPr lang="ru-RU" altLang="ru-RU"/>
              <a:t>Собака живет… (в лесу, в конуре, в берлоге).</a:t>
            </a:r>
          </a:p>
          <a:p>
            <a:r>
              <a:rPr lang="ru-RU" altLang="ru-RU"/>
              <a:t>Поезд едет по…(дороге, воде, рельсам).</a:t>
            </a:r>
          </a:p>
        </p:txBody>
      </p:sp>
      <p:pic>
        <p:nvPicPr>
          <p:cNvPr id="17412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8" y="4076700"/>
            <a:ext cx="50292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sz="quarter" idx="13"/>
          </p:nvPr>
        </p:nvSpPr>
        <p:spPr>
          <a:xfrm>
            <a:off x="22225" y="260350"/>
            <a:ext cx="4694238" cy="5434013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          "</a:t>
            </a: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</a:rPr>
              <a:t>Скажи наоборот"</a:t>
            </a:r>
          </a:p>
          <a:p>
            <a:pPr marL="0" indent="0" algn="ctr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  Цель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: расширение словаря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                        антонимов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Для этой игры нам понадобится мяч.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Бросаем мяч ребёнку и произносим слово. Ребенок, возвращая мяч, называет слово, противоположное по значению.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Сейчас мы превратимся с тобой в упрямцев, которые делают всё наоборот. Я бросаю тебя мяч и называю слово, а ты говоришь наоборот. Например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ДРУГ … ВРАГ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ДЕНЬ … НОЧЬ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ЖАРА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… ХОЛОД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ЗЛО … ДОБРО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ПРАВДА … ЛОЖЬ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ХОРОШО … ПЛОХО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ТЯЖЕЛО … ЛЕГКО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ВЫСОКО … НИЗКО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МОЖНО … НЕЛЬЗЯ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ПОДНИМАТЬ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… ОПУСКАТЬ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ПРЯТАТЬ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… ИСКАТЬ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</a:rPr>
              <a:t>ЗАЖИГАТЬ … ТУШИТЬ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5292725" y="260350"/>
            <a:ext cx="404495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/>
              <a:t>"Найди по цвету"</a:t>
            </a:r>
          </a:p>
          <a:p>
            <a:r>
              <a:rPr lang="ru-RU" altLang="ru-RU"/>
              <a:t>Цель: закрепление согласования прилагательного с существительным в роде и числе.</a:t>
            </a:r>
          </a:p>
          <a:p>
            <a:r>
              <a:rPr lang="ru-RU" altLang="ru-RU"/>
              <a:t>Для этой игры нам понадобятся картинки с изображением предметов разного цвета.</a:t>
            </a:r>
          </a:p>
          <a:p>
            <a:r>
              <a:rPr lang="ru-RU" altLang="ru-RU"/>
              <a:t>Называем цвет, употребляя прилагательное в определенной форме (род, число), а ребёнок находит предметы данного цвета, которые подходят к этой форме прилагательного. Например:</a:t>
            </a:r>
          </a:p>
          <a:p>
            <a:r>
              <a:rPr lang="ru-RU" altLang="ru-RU"/>
              <a:t>Красное - яблоко, кресло, платье.</a:t>
            </a:r>
          </a:p>
          <a:p>
            <a:r>
              <a:rPr lang="ru-RU" altLang="ru-RU"/>
              <a:t>Желтая - репа, краска, сумка.</a:t>
            </a:r>
          </a:p>
          <a:p>
            <a:r>
              <a:rPr lang="ru-RU" altLang="ru-RU"/>
              <a:t>Синий - василек, баклажан, карандаш.</a:t>
            </a:r>
          </a:p>
        </p:txBody>
      </p:sp>
      <p:pic>
        <p:nvPicPr>
          <p:cNvPr id="1843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841875"/>
            <a:ext cx="25733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357563"/>
            <a:ext cx="22685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62538"/>
            <a:ext cx="2262188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538" y="3592513"/>
            <a:ext cx="1714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0" y="260350"/>
            <a:ext cx="4572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ts val="1675"/>
              </a:lnSpc>
            </a:pPr>
            <a:r>
              <a:rPr lang="ru-RU" altLang="ru-RU" b="1">
                <a:solidFill>
                  <a:srgbClr val="0070C0"/>
                </a:solidFill>
                <a:cs typeface="Times New Roman" pitchFamily="18" charset="0"/>
              </a:rPr>
              <a:t>«Развиваем речь с помощью скороговорок».</a:t>
            </a:r>
            <a:endParaRPr lang="ru-RU" altLang="ru-RU" sz="160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ts val="1675"/>
              </a:lnSpc>
            </a:pPr>
            <a:r>
              <a:rPr lang="ru-RU" altLang="ru-RU">
                <a:solidFill>
                  <a:srgbClr val="211E1E"/>
                </a:solidFill>
                <a:cs typeface="Times New Roman" pitchFamily="18" charset="0"/>
              </a:rPr>
              <a:t>  </a:t>
            </a:r>
            <a:r>
              <a:rPr lang="ru-RU" altLang="ru-RU" b="1" i="1">
                <a:solidFill>
                  <a:srgbClr val="211E1E"/>
                </a:solidFill>
                <a:cs typeface="Times New Roman" pitchFamily="18" charset="0"/>
              </a:rPr>
              <a:t>Чем полезны скороговорки?</a:t>
            </a:r>
            <a:endParaRPr lang="ru-RU" altLang="ru-RU" sz="1600" b="1" i="1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altLang="ru-RU">
                <a:solidFill>
                  <a:srgbClr val="211E1E"/>
                </a:solidFill>
                <a:cs typeface="Times New Roman" pitchFamily="18" charset="0"/>
              </a:rPr>
              <a:t> Скороговорки развивают речевой аппарат ребенка, делают его более совершенным и подвижным. Речь становится правильной, выразительной, четкой, понятной, а ребенок – успешной в будущем личностью.</a:t>
            </a:r>
          </a:p>
          <a:p>
            <a:endParaRPr lang="ru-RU" altLang="ru-RU">
              <a:solidFill>
                <a:srgbClr val="211E1E"/>
              </a:solidFill>
            </a:endParaRPr>
          </a:p>
          <a:p>
            <a:endParaRPr lang="ru-RU" altLang="ru-RU"/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4643438" y="260350"/>
            <a:ext cx="4500562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1675"/>
              </a:lnSpc>
            </a:pPr>
            <a:r>
              <a:rPr lang="ru-RU" altLang="ru-RU" b="1"/>
              <a:t>Как проговаривать </a:t>
            </a:r>
          </a:p>
          <a:p>
            <a:pPr algn="ctr">
              <a:lnSpc>
                <a:spcPts val="1675"/>
              </a:lnSpc>
            </a:pPr>
            <a:r>
              <a:rPr lang="ru-RU" altLang="ru-RU" b="1"/>
              <a:t>скороговорки с ребенком?</a:t>
            </a:r>
          </a:p>
          <a:p>
            <a:pPr>
              <a:lnSpc>
                <a:spcPts val="1675"/>
              </a:lnSpc>
              <a:buFont typeface="Franklin Gothic Medium" pitchFamily="34" charset="0"/>
              <a:buAutoNum type="arabicPeriod"/>
            </a:pPr>
            <a:r>
              <a:rPr lang="ru-RU" altLang="ru-RU" sz="1400" b="1">
                <a:solidFill>
                  <a:srgbClr val="211E1E"/>
                </a:solidFill>
                <a:cs typeface="Times New Roman" pitchFamily="18" charset="0"/>
              </a:rPr>
              <a:t>Вначале произнесите скороговорку очень медленно и четко, разбивая на слоги. Цель первого шага – правильно выучить скороговорку. Обращайте внимание на произношение всех звуков: и гласных, и согласных. Очень важно на этом этапе не допустить неправильного произношения ни единого из них</a:t>
            </a:r>
            <a:endParaRPr lang="ru-RU" altLang="ru-RU" sz="1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1675"/>
              </a:lnSpc>
              <a:buFont typeface="Franklin Gothic Medium" pitchFamily="34" charset="0"/>
              <a:buAutoNum type="arabicPeriod"/>
            </a:pPr>
            <a:r>
              <a:rPr lang="ru-RU" altLang="ru-RU" sz="1400" b="1">
                <a:solidFill>
                  <a:srgbClr val="211E1E"/>
                </a:solidFill>
                <a:cs typeface="Times New Roman" pitchFamily="18" charset="0"/>
              </a:rPr>
              <a:t>После того, как этот этап успешно пройден и ребенок выучил текст и может произносить его правильно, учитесь делать все то же, но в беззвучном режиме. Сейчас работает только артикуляционный аппарат – без голоса, лишь губы, язык и зубы.</a:t>
            </a:r>
            <a:endParaRPr lang="ru-RU" altLang="ru-RU" sz="1200" b="1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ts val="1675"/>
              </a:lnSpc>
              <a:buFont typeface="Franklin Gothic Medium" pitchFamily="34" charset="0"/>
              <a:buAutoNum type="arabicPeriod"/>
            </a:pPr>
            <a:r>
              <a:rPr lang="ru-RU" altLang="ru-RU" sz="1400" b="1">
                <a:solidFill>
                  <a:srgbClr val="211E1E"/>
                </a:solidFill>
                <a:cs typeface="Times New Roman" pitchFamily="18" charset="0"/>
              </a:rPr>
              <a:t>Третий шаг – чтение скороговорки шепотом. Очень важно, чтобы именно шепотом, а, не шипя или тихо, ребенок четко и понятно мог произнести всю фразу.</a:t>
            </a:r>
            <a:endParaRPr lang="ru-RU" altLang="ru-RU" sz="1200" b="1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ts val="1675"/>
              </a:lnSpc>
              <a:buFont typeface="Franklin Gothic Medium" pitchFamily="34" charset="0"/>
              <a:buAutoNum type="arabicPeriod"/>
            </a:pPr>
            <a:r>
              <a:rPr lang="ru-RU" altLang="ru-RU" sz="1400" b="1">
                <a:solidFill>
                  <a:srgbClr val="211E1E"/>
                </a:solidFill>
                <a:cs typeface="Times New Roman" pitchFamily="18" charset="0"/>
              </a:rPr>
              <a:t>Теперь произносите текст вслух, но медленно. Слитно, всю фразу целиком, без ошибок, но не торопясь. </a:t>
            </a:r>
            <a:endParaRPr lang="ru-RU" altLang="ru-RU" sz="1200" b="1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ts val="1675"/>
              </a:lnSpc>
              <a:buFont typeface="Franklin Gothic Medium" pitchFamily="34" charset="0"/>
              <a:buAutoNum type="arabicPeriod"/>
            </a:pPr>
            <a:r>
              <a:rPr lang="ru-RU" altLang="ru-RU" sz="1400" b="1">
                <a:solidFill>
                  <a:srgbClr val="211E1E"/>
                </a:solidFill>
                <a:cs typeface="Times New Roman" pitchFamily="18" charset="0"/>
              </a:rPr>
              <a:t>Поиграйте с интонацией произношения: утвердительно, вопросительно, восклицательно. И вот настало время устроить конкурс на самый лучший результат: быстро и без ошибок произносите всю скороговорку целиком.</a:t>
            </a:r>
          </a:p>
          <a:p>
            <a:pPr>
              <a:lnSpc>
                <a:spcPts val="1675"/>
              </a:lnSpc>
            </a:pPr>
            <a:endParaRPr lang="ru-RU" altLang="ru-RU" sz="1200" b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0" y="2636838"/>
            <a:ext cx="464343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75"/>
              </a:lnSpc>
            </a:pPr>
            <a:r>
              <a:rPr lang="ru-RU" altLang="ru-RU" sz="1400" b="1">
                <a:solidFill>
                  <a:srgbClr val="211E1E"/>
                </a:solidFill>
                <a:cs typeface="Times New Roman" pitchFamily="18" charset="0"/>
              </a:rPr>
              <a:t>Скороговорки.</a:t>
            </a:r>
            <a:endParaRPr lang="ru-RU" altLang="ru-RU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1675"/>
              </a:lnSpc>
              <a:buSzPts val="1000"/>
              <a:buFont typeface="Wingdings" pitchFamily="2" charset="2"/>
              <a:buChar char="ü"/>
            </a:pPr>
            <a:r>
              <a:rPr lang="ru-RU" altLang="ru-RU" sz="1400">
                <a:solidFill>
                  <a:srgbClr val="211E1E"/>
                </a:solidFill>
                <a:cs typeface="Times New Roman" pitchFamily="18" charset="0"/>
              </a:rPr>
              <a:t>Шла Саша по шоссе и сосала сушку.</a:t>
            </a:r>
            <a:endParaRPr lang="ru-RU" alt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ts val="1675"/>
              </a:lnSpc>
              <a:buSzPts val="1000"/>
              <a:buFont typeface="Wingdings" pitchFamily="2" charset="2"/>
              <a:buChar char="ü"/>
            </a:pPr>
            <a:r>
              <a:rPr lang="ru-RU" altLang="ru-RU" sz="1400">
                <a:solidFill>
                  <a:srgbClr val="211E1E"/>
                </a:solidFill>
                <a:cs typeface="Times New Roman" pitchFamily="18" charset="0"/>
              </a:rPr>
              <a:t>На дворе трава, на траве дрова, не руби дрова на траве двора.</a:t>
            </a:r>
            <a:endParaRPr lang="ru-RU" altLang="ru-RU" sz="1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ts val="1675"/>
              </a:lnSpc>
              <a:buSzPts val="1000"/>
              <a:buFont typeface="Wingdings" pitchFamily="2" charset="2"/>
              <a:buChar char="ü"/>
            </a:pPr>
            <a:r>
              <a:rPr lang="ru-RU" altLang="ru-RU" sz="1400">
                <a:solidFill>
                  <a:srgbClr val="211E1E"/>
                </a:solidFill>
                <a:cs typeface="Times New Roman" pitchFamily="18" charset="0"/>
              </a:rPr>
              <a:t>Кукушка кукушoнку купила капюшoн.</a:t>
            </a:r>
          </a:p>
          <a:p>
            <a:pPr>
              <a:lnSpc>
                <a:spcPts val="1675"/>
              </a:lnSpc>
              <a:buSzPts val="1000"/>
            </a:pPr>
            <a:r>
              <a:rPr lang="ru-RU" altLang="ru-RU" sz="1400">
                <a:solidFill>
                  <a:srgbClr val="211E1E"/>
                </a:solidFill>
                <a:cs typeface="Times New Roman" pitchFamily="18" charset="0"/>
              </a:rPr>
              <a:t>      Надел кукушoнoк капюшoн,</a:t>
            </a:r>
          </a:p>
          <a:p>
            <a:pPr>
              <a:spcAft>
                <a:spcPts val="1125"/>
              </a:spcAft>
            </a:pPr>
            <a:r>
              <a:rPr lang="ru-RU" altLang="ru-RU" sz="1400">
                <a:solidFill>
                  <a:srgbClr val="211E1E"/>
                </a:solidFill>
                <a:cs typeface="Times New Roman" pitchFamily="18" charset="0"/>
              </a:rPr>
              <a:t>      Как в капюшоне он смешон.</a:t>
            </a:r>
            <a:endParaRPr lang="ru-RU" altLang="ru-RU" sz="140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1400">
                <a:solidFill>
                  <a:srgbClr val="211E1E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altLang="ru-RU" sz="1400">
                <a:solidFill>
                  <a:srgbClr val="211E1E"/>
                </a:solidFill>
                <a:cs typeface="Times New Roman" pitchFamily="18" charset="0"/>
              </a:rPr>
              <a:t>Белый снег. Бeлый мел.</a:t>
            </a:r>
            <a:endParaRPr lang="ru-RU" alt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altLang="ru-RU" sz="1400">
                <a:solidFill>
                  <a:srgbClr val="211E1E"/>
                </a:solidFill>
                <a:cs typeface="Times New Roman" pitchFamily="18" charset="0"/>
              </a:rPr>
              <a:t>        Бeлый сахар тожe бел.</a:t>
            </a:r>
            <a:endParaRPr lang="ru-RU" altLang="ru-RU" sz="1400">
              <a:latin typeface="Calibri" pitchFamily="34" charset="0"/>
              <a:cs typeface="Times New Roman" pitchFamily="18" charset="0"/>
            </a:endParaRPr>
          </a:p>
          <a:p>
            <a:r>
              <a:rPr lang="ru-RU" altLang="ru-RU" sz="1400">
                <a:solidFill>
                  <a:srgbClr val="211E1E"/>
                </a:solidFill>
                <a:latin typeface="Calibri" pitchFamily="34" charset="0"/>
                <a:cs typeface="Times New Roman" pitchFamily="18" charset="0"/>
              </a:rPr>
              <a:t>           </a:t>
            </a:r>
            <a:r>
              <a:rPr lang="ru-RU" altLang="ru-RU" sz="1400">
                <a:solidFill>
                  <a:srgbClr val="211E1E"/>
                </a:solidFill>
                <a:cs typeface="Times New Roman" pitchFamily="18" charset="0"/>
              </a:rPr>
              <a:t>А вoт белка не бeла.</a:t>
            </a:r>
            <a:endParaRPr lang="ru-RU" alt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altLang="ru-RU" sz="1400">
                <a:solidFill>
                  <a:srgbClr val="211E1E"/>
                </a:solidFill>
                <a:cs typeface="Times New Roman" pitchFamily="18" charset="0"/>
              </a:rPr>
              <a:t>         Бeлой даже нe была.</a:t>
            </a:r>
          </a:p>
          <a:p>
            <a:endParaRPr lang="ru-RU" altLang="ru-RU" sz="1400">
              <a:solidFill>
                <a:srgbClr val="211E1E"/>
              </a:solidFill>
              <a:cs typeface="Times New Roman" pitchFamily="18" charset="0"/>
            </a:endParaRPr>
          </a:p>
          <a:p>
            <a:pPr>
              <a:buSzPts val="1000"/>
              <a:buFont typeface="Wingdings" pitchFamily="2" charset="2"/>
              <a:buChar char="ü"/>
            </a:pPr>
            <a:r>
              <a:rPr lang="ru-RU" altLang="ru-RU" sz="1400">
                <a:solidFill>
                  <a:srgbClr val="211E1E"/>
                </a:solidFill>
                <a:cs typeface="Times New Roman" pitchFamily="18" charset="0"/>
              </a:rPr>
              <a:t>Карл у Клары украл кораллы, </a:t>
            </a:r>
            <a:endParaRPr lang="ru-RU" alt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Aft>
                <a:spcPts val="1125"/>
              </a:spcAft>
            </a:pPr>
            <a:r>
              <a:rPr lang="ru-RU" altLang="ru-RU" sz="1400">
                <a:solidFill>
                  <a:srgbClr val="211E1E"/>
                </a:solidFill>
                <a:cs typeface="Times New Roman" pitchFamily="18" charset="0"/>
              </a:rPr>
              <a:t>          А Клара у Карла украла кларнет.</a:t>
            </a:r>
            <a:endParaRPr lang="ru-RU" alt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SzPts val="1000"/>
              <a:buFont typeface="Wingdings" pitchFamily="2" charset="2"/>
              <a:buChar char="ü"/>
            </a:pPr>
            <a:r>
              <a:rPr lang="ru-RU" altLang="ru-RU" sz="1400">
                <a:solidFill>
                  <a:srgbClr val="211E1E"/>
                </a:solidFill>
                <a:cs typeface="Times New Roman" pitchFamily="18" charset="0"/>
              </a:rPr>
              <a:t>Расскажите про покупки </a:t>
            </a:r>
            <a:endParaRPr lang="ru-RU" alt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Aft>
                <a:spcPts val="1125"/>
              </a:spcAft>
            </a:pPr>
            <a:r>
              <a:rPr lang="ru-RU" altLang="ru-RU" sz="1400">
                <a:solidFill>
                  <a:srgbClr val="211E1E"/>
                </a:solidFill>
                <a:cs typeface="Times New Roman" pitchFamily="18" charset="0"/>
              </a:rPr>
              <a:t>             Про какие, про покупки? Про покупки, про покупки, про покупочки мои.</a:t>
            </a:r>
          </a:p>
          <a:p>
            <a:pPr>
              <a:spcAft>
                <a:spcPts val="1125"/>
              </a:spcAft>
            </a:pPr>
            <a:endParaRPr lang="ru-RU" altLang="ru-RU" sz="1400">
              <a:solidFill>
                <a:srgbClr val="211E1E"/>
              </a:solidFill>
              <a:cs typeface="Times New Roman" pitchFamily="18" charset="0"/>
            </a:endParaRPr>
          </a:p>
          <a:p>
            <a:pPr algn="ctr">
              <a:spcAft>
                <a:spcPts val="1125"/>
              </a:spcAft>
            </a:pPr>
            <a:endParaRPr lang="ru-RU" altLang="ru-RU" sz="1400">
              <a:solidFill>
                <a:srgbClr val="211E1E"/>
              </a:solidFill>
              <a:cs typeface="Times New Roman" pitchFamily="18" charset="0"/>
            </a:endParaRPr>
          </a:p>
          <a:p>
            <a:pPr>
              <a:spcAft>
                <a:spcPts val="1125"/>
              </a:spcAft>
            </a:pPr>
            <a:r>
              <a:rPr lang="ru-RU" altLang="ru-RU" sz="1400">
                <a:solidFill>
                  <a:srgbClr val="211E1E"/>
                </a:solidFill>
                <a:cs typeface="Times New Roman" pitchFamily="18" charset="0"/>
              </a:rPr>
              <a:t>.</a:t>
            </a:r>
            <a:endParaRPr lang="ru-RU" alt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2080" y="3140968"/>
            <a:ext cx="3995936" cy="2661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913"/>
            <a:ext cx="9144000" cy="452596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«Мои пальчики расскажут»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Ученые считают: чем активнее и точнее движения пальцев рук ребенка, тем </a:t>
            </a:r>
            <a:r>
              <a:rPr lang="ru-RU" sz="1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быстрее </a:t>
            </a:r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развивается его речь. Дети лучше усваивают текст, если связывают его с жестами и мимикой. Этому их должны научить взрослые, но сначала они должны освоить такие приемы сами.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Рисуем стихи»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пара получает поднос (30х40см) с манкой. Надо нарисовать зайца под дождем по стихотворению А.Л.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Барто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«Зайка». Сначала стихи читает взрослый, а ребенок рисует, затем ребенок читает текст, а взрослый дорисовывает детали к изображению.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«Мой мишка»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Доказано, что между речевой функцией и моторикой существует тесная связь. Совокупность движений рук и речевых органов ускоряет запоминание стихотворного текста. Сначала текст читает воспитатель, а «играет» ребенок, потом наоборот.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рубашку сшила мишке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Показывает мишку и гладит его.)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сошью ему штанишки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Показывает штанишки.)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к ним карман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пришить 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(Показывает 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карман.)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платочек положить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Вкладывает в карман платочек.)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плите сварилась каша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Берет кастрюлю с плиты.)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-Где большая ложка наша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Ищет ложку.)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тебе перед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едой руки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вымою водой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Моет» мишке лапки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вытирает и усаживает его за стол.)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Повяжу тебе салфетку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Завязывает салфетку.)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Ешь котлетку, ешь конфетку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 на тарелочке конфету.)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Молоко свое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допей 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Поит» молоком.)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гулять пойдем скорей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Берет мишку за лапку и идет гулять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295128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i="1" dirty="0" smtClean="0">
                <a:solidFill>
                  <a:srgbClr val="483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Уважаемые </a:t>
            </a:r>
            <a:r>
              <a:rPr lang="ru-RU" sz="1800" i="1" dirty="0">
                <a:solidFill>
                  <a:srgbClr val="483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родители!</a:t>
            </a:r>
            <a:br>
              <a:rPr lang="ru-RU" sz="1800" i="1" dirty="0">
                <a:solidFill>
                  <a:srgbClr val="483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i="1" dirty="0">
                <a:solidFill>
                  <a:srgbClr val="483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надо думать, что «в школе научат», позаботьтесь, чтобы ваш ребенок пришел в школу с уже хорошо развитой речью – это намного облегчит ему вступление в школьную жизнь. И вовсе не обязательно устраивать для это школу на дому. Просто почаще играйте с ребенком в развивающие речь, мышление, </a:t>
            </a:r>
            <a:r>
              <a:rPr lang="ru-RU" sz="1800" i="1" dirty="0" smtClean="0">
                <a:solidFill>
                  <a:srgbClr val="483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фантазию</a:t>
            </a:r>
            <a:r>
              <a:rPr lang="en-US" sz="1800" i="1" dirty="0" smtClean="0">
                <a:solidFill>
                  <a:srgbClr val="483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ru-RU" sz="1800" i="1" dirty="0" smtClean="0">
                <a:solidFill>
                  <a:srgbClr val="483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i="1" dirty="0">
                <a:solidFill>
                  <a:srgbClr val="483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игры. Ведь игра – основной вид деятельности детей. В игре </a:t>
            </a:r>
            <a:r>
              <a:rPr lang="ru-RU" sz="1800" i="1" dirty="0" smtClean="0">
                <a:solidFill>
                  <a:srgbClr val="483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часто </a:t>
            </a:r>
            <a:r>
              <a:rPr lang="ru-RU" sz="1800" i="1" dirty="0">
                <a:solidFill>
                  <a:srgbClr val="483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сложное становится доступным. Не отвечайте отказом на просьбу детей поиграть, предложите игру сами. Игра с ребенком, несомненно, доставит радость и удовольствие  и вам, оживит </a:t>
            </a:r>
            <a:r>
              <a:rPr lang="ru-RU" sz="1800" i="1" dirty="0" smtClean="0">
                <a:solidFill>
                  <a:srgbClr val="483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ваш </a:t>
            </a:r>
            <a:r>
              <a:rPr lang="ru-RU" sz="1800" i="1" dirty="0">
                <a:solidFill>
                  <a:srgbClr val="483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интерес к владению бесценным даром слова</a:t>
            </a:r>
            <a:r>
              <a:rPr lang="ru-RU" sz="1800" i="1" dirty="0">
                <a:solidFill>
                  <a:srgbClr val="483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3732909"/>
            <a:ext cx="3600400" cy="281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 flipV="1">
            <a:off x="4427984" y="3732909"/>
            <a:ext cx="4355976" cy="2776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 bwMode="auto">
          <a:xfrm>
            <a:off x="395288" y="274638"/>
            <a:ext cx="4897437" cy="11430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smtClean="0">
                <a:effectLst/>
              </a:rPr>
              <a:t>Родителям в первую очередь следует обратить внимание на:</a:t>
            </a:r>
            <a:r>
              <a:rPr lang="ru-RU" altLang="ru-RU" sz="3600" smtClean="0">
                <a:effectLst/>
              </a:rPr>
              <a:t> </a:t>
            </a:r>
          </a:p>
        </p:txBody>
      </p:sp>
      <p:sp>
        <p:nvSpPr>
          <p:cNvPr id="9219" name="Rectangle 3"/>
          <p:cNvSpPr>
            <a:spLocks noGrp="1"/>
          </p:cNvSpPr>
          <p:nvPr>
            <p:ph sz="quarter" idx="13"/>
          </p:nvPr>
        </p:nvSpPr>
        <p:spPr>
          <a:xfrm>
            <a:off x="-107950" y="1446213"/>
            <a:ext cx="3914775" cy="4525962"/>
          </a:xfrm>
        </p:spPr>
        <p:txBody>
          <a:bodyPr rtlCol="0">
            <a:normAutofit fontScale="92500" lnSpcReduction="10000"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Правильное произношение всех звуков.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различать звуки речи на слух.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Владение элементарными навыками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звукового анализа.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Словарный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запас.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Грамматический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строй речи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Связную речь.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Речевую коммуникацию.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Мелкую моторику рук.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8988" y="2276475"/>
            <a:ext cx="4572000" cy="42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ru-RU" sz="2000" dirty="0">
                <a:solidFill>
                  <a:srgbClr val="483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ребенок хорошо говорил, с ним надо разговаривать: так задаются образцы устной речи.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ru-RU" sz="2000" dirty="0">
                <a:solidFill>
                  <a:srgbClr val="483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ребенок научился быть внимательным, ему надо читать и рассказывать сказки: так задаются образцы восприятия слова.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ru-RU" sz="2000" dirty="0">
                <a:solidFill>
                  <a:srgbClr val="483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книга воспринималась как необходимый элемент жизни, она должна жить в доме и быть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srgbClr val="483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востребованной взрослым.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ru-RU" sz="2000" dirty="0">
                <a:solidFill>
                  <a:srgbClr val="483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Так задаются образцы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srgbClr val="483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определенного жизненного стиля. </a:t>
            </a:r>
          </a:p>
        </p:txBody>
      </p:sp>
      <p:pic>
        <p:nvPicPr>
          <p:cNvPr id="9221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5263"/>
            <a:ext cx="3097213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98850"/>
            <a:ext cx="217963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539552" y="260648"/>
            <a:ext cx="5472311" cy="90299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Звукопроизношение 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1" name="Rectangle 3"/>
          <p:cNvSpPr>
            <a:spLocks noGrp="1"/>
          </p:cNvSpPr>
          <p:nvPr>
            <p:ph sz="quarter" idx="13"/>
          </p:nvPr>
        </p:nvSpPr>
        <p:spPr>
          <a:xfrm>
            <a:off x="-180975" y="1196975"/>
            <a:ext cx="3513138" cy="3455988"/>
          </a:xfrm>
        </p:spPr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   </a:t>
            </a:r>
            <a:r>
              <a:rPr lang="ru-RU" altLang="ru-RU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В норме вся звуковая сторона речи должна быть усвоена ребёнком полностью к 3 – 4 годам,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   к 5 – 6 годам он должен уметь различать звуки на слух и в произношении. Приходя в школу, ребёнок должен отчётливо произносить звуки в различных словах, во фразовой речи. Он не должен их пропускать, искажать, заменять другими.</a:t>
            </a:r>
          </a:p>
        </p:txBody>
      </p:sp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6011863" y="1163638"/>
            <a:ext cx="31321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altLang="ru-RU" sz="2000" b="1">
                <a:solidFill>
                  <a:srgbClr val="483226"/>
                </a:solidFill>
                <a:cs typeface="Arial" charset="0"/>
              </a:rPr>
              <a:t>Полезны занятия, которые заставляют работать фантазию, воображение, самостоятельную смекалку: рисование, лепка, конструирование.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59832" y="1470169"/>
            <a:ext cx="3468751" cy="2313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288" y="3943350"/>
            <a:ext cx="57007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5145088"/>
          </a:xfrm>
          <a:extLst/>
        </p:spPr>
        <p:txBody>
          <a:bodyPr rtlCol="0">
            <a:normAutofit fontScale="92500" lnSpcReduction="20000"/>
          </a:bodyPr>
          <a:lstStyle/>
          <a:p>
            <a:pPr lvl="8" algn="ctr">
              <a:lnSpc>
                <a:spcPct val="90000"/>
              </a:lnSpc>
              <a:defRPr/>
            </a:pPr>
            <a:r>
              <a:rPr lang="ru-RU" sz="200" b="1" dirty="0">
                <a:latin typeface="Arial" panose="020B0604020202020204" pitchFamily="34" charset="0"/>
                <a:cs typeface="Arial" panose="020B0604020202020204" pitchFamily="34" charset="0"/>
              </a:rPr>
              <a:t>Артикуляционная гимнастика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      Рекомендации для </a:t>
            </a:r>
            <a:r>
              <a:rPr lang="ru-RU" sz="20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родителей детей дошкольного возраста</a:t>
            </a:r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i="1" dirty="0" smtClean="0">
                <a:solidFill>
                  <a:srgbClr val="111111"/>
                </a:solidFill>
                <a:latin typeface="Arial" panose="020B0604020202020204" pitchFamily="34" charset="0"/>
              </a:rPr>
              <a:t>              «</a:t>
            </a:r>
            <a:r>
              <a:rPr lang="ru-RU" sz="2000" b="1" i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БУДЕМ С ЯЗЫЧКОМ ДРУЖИТЬ</a:t>
            </a:r>
            <a:r>
              <a:rPr lang="ru-RU" sz="2000" i="1" dirty="0" smtClean="0">
                <a:solidFill>
                  <a:srgbClr val="111111"/>
                </a:solidFill>
                <a:latin typeface="Arial" panose="020B0604020202020204" pitchFamily="34" charset="0"/>
              </a:rPr>
              <a:t>»</a:t>
            </a:r>
            <a:endParaRPr lang="ru-RU" sz="2000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i="1" dirty="0" smtClean="0">
                <a:solidFill>
                  <a:srgbClr val="111111"/>
                </a:solidFill>
                <a:latin typeface="Arial" panose="020B0604020202020204" pitchFamily="34" charset="0"/>
              </a:rPr>
              <a:t>          (</a:t>
            </a:r>
            <a:r>
              <a:rPr lang="ru-RU" sz="2000" b="1" i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артикуляционная гимнастика для малышей</a:t>
            </a:r>
            <a:r>
              <a:rPr lang="ru-RU" sz="2000" i="1" dirty="0" smtClean="0">
                <a:solidFill>
                  <a:srgbClr val="111111"/>
                </a:solidFill>
                <a:latin typeface="Arial" panose="020B0604020202020204" pitchFamily="34" charset="0"/>
              </a:rPr>
              <a:t>)</a:t>
            </a:r>
            <a:endParaRPr lang="ru-RU" sz="2000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Правильная речь ребенка – это всегда радость для </a:t>
            </a: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родителей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На самом деле, от первого прозвучавшего слова из уст малыша до полноценно поставленной речи должен пройти немалый период времени, который порой требует существенных усилий, как от ребенка, так и от его </a:t>
            </a: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родителей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 Ведь для того, чтобы научиться выговаривать более сложные звуки и произносить слова, губы и язык ребенка должны быть сильными и гибкими.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Гимнастика для рук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, ног - дело нам привычное и знакомое. Понятно ведь, для чего мы тренируем мышцы, - чтобы они стали ловкими, сильными, подвижными. А вот зачем язык тренировать, ведь он и так "без костей"? Оказывается, язык - главная мышца органов речи. И для него, как и для всякой мышцы, </a:t>
            </a: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гимнастика просто необходима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 Ведь язык должен быть достаточно хорошо развит, чтобы выполнять тонкие целенаправленные движения, именуемые звукопроизношением.</a:t>
            </a:r>
            <a:r>
              <a:rPr lang="ru-RU" sz="1800" dirty="0">
                <a:solidFill>
                  <a:srgbClr val="111111"/>
                </a:solidFill>
                <a:latin typeface="Arial" panose="020B0604020202020204" pitchFamily="34" charset="0"/>
              </a:rPr>
              <a:t> Правильное речевое развитие является главным в дальнейшем развитии ребенка и его умении общаться со сверстниками и взрослыми.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>
                <a:solidFill>
                  <a:srgbClr val="111111"/>
                </a:solidFill>
                <a:latin typeface="Arial" panose="020B0604020202020204" pitchFamily="34" charset="0"/>
              </a:rPr>
              <a:t>Чтобы помочь Вам в этом, предлагаем познакомиться с упражнениями для языка и губ, так называемой </a:t>
            </a:r>
            <a:r>
              <a:rPr lang="ru-RU" sz="1800" b="1" dirty="0">
                <a:solidFill>
                  <a:srgbClr val="111111"/>
                </a:solidFill>
                <a:latin typeface="Arial" panose="020B0604020202020204" pitchFamily="34" charset="0"/>
              </a:rPr>
              <a:t>артикуляционной гимнастикой</a:t>
            </a:r>
            <a:r>
              <a:rPr lang="ru-RU" sz="1800" dirty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1800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000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sz="quarter" idx="13"/>
          </p:nvPr>
        </p:nvSpPr>
        <p:spPr>
          <a:xfrm>
            <a:off x="0" y="188913"/>
            <a:ext cx="9144000" cy="5145087"/>
          </a:xfrm>
        </p:spPr>
        <p:txBody>
          <a:bodyPr rtlCol="0">
            <a:normAutofit lnSpcReduction="10000"/>
          </a:bodyPr>
          <a:lstStyle/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Рекомендации к проведению артикуляционной гимнастики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           Сначала упражнения надо выполнять медленно, перед зеркалом, так как   ребенку необходим зрительный контроль. После того как малыш немного освоится, зеркало можно убрать. Полезно задавать ребенку наводящие вопросы. </a:t>
            </a:r>
            <a:r>
              <a:rPr lang="ru-RU" sz="1800" u="sng" dirty="0" smtClean="0">
                <a:solidFill>
                  <a:srgbClr val="111111"/>
                </a:solidFill>
                <a:latin typeface="Arial" panose="020B0604020202020204" pitchFamily="34" charset="0"/>
              </a:rPr>
              <a:t>Например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: что делают губы? Что делает </a:t>
            </a: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язычок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?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*Затем темп упражнений можно увеличить и выполнять их под счет. При этом следите за тем, чтобы упражнения выполнялись точно и плавно.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*Лучше заниматься 2 раза в день </a:t>
            </a:r>
            <a:r>
              <a:rPr lang="ru-RU" sz="1800" i="1" dirty="0" smtClean="0">
                <a:solidFill>
                  <a:srgbClr val="111111"/>
                </a:solidFill>
                <a:latin typeface="Arial" panose="020B0604020202020204" pitchFamily="34" charset="0"/>
              </a:rPr>
              <a:t>(утром и вечером)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 в течение 5-7 минут, в зависимости от </a:t>
            </a: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возраста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 и усидчивости ребенка.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*Занимаясь с детьми 3-4 – летнего </a:t>
            </a: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возраста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, следите, чтобы они усвоили основные движения.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*К детям 4-5 лет требования </a:t>
            </a:r>
            <a:r>
              <a:rPr lang="ru-RU" sz="1800" u="sng" dirty="0" smtClean="0">
                <a:solidFill>
                  <a:srgbClr val="111111"/>
                </a:solidFill>
                <a:latin typeface="Arial" panose="020B0604020202020204" pitchFamily="34" charset="0"/>
              </a:rPr>
              <a:t>повышаются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: движения должны быть более четкими и плавными, без подергиваний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*Старайтесь придерживаться следующих советов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• Маленьким детям целесообразно выполнять </a:t>
            </a: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артикуляционную гимнастику перед зеркалом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, им нужно видеть, результаты своих действий – куда класть </a:t>
            </a: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язычок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, например, получается ли действие, как на </a:t>
            </a: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картинке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27082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97425"/>
            <a:ext cx="18430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sz="quarter" idx="13"/>
          </p:nvPr>
        </p:nvSpPr>
        <p:spPr>
          <a:xfrm>
            <a:off x="827088" y="188913"/>
            <a:ext cx="8424862" cy="3311525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Артикуляционную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 зарядку нужно проводить каждый день, чтобы навыки закреплялись.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• Длительность занятия – 3-5 минут, но можно делать 2-3 раза за день.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• После еды </a:t>
            </a: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артикуляционной гимнастикой заниматься нельзя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• Упражнения лучше проделывать сидя.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Помогайте детям в развитии чистой и отчетливой речи, а </a:t>
            </a: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артикуляционная гимнастика в картинках поможет вам в этом</a:t>
            </a: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Поможем вместе детям научиться правильно и четко говорить.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Будем с язычком дружить,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Звуки внятно говорить!</a:t>
            </a:r>
            <a:endPara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07950" y="3500438"/>
            <a:ext cx="42116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УВАЖАЕМЫЕ РОДИТЕЛИ!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>
                <a:solidFill>
                  <a:srgbClr val="000000"/>
                </a:solidFill>
                <a:cs typeface="Arial" charset="0"/>
              </a:rPr>
              <a:t>Если ваш ребенок имеет трудности в речевом развитии и нуждается специальной помощи, не стоит надеяться на то, что он «вырастет, и сам научиться говорить». 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b="1">
                <a:solidFill>
                  <a:srgbClr val="000000"/>
                </a:solidFill>
                <a:cs typeface="Arial" charset="0"/>
              </a:rPr>
              <a:t>Необходимо обратиться к логопеду!</a:t>
            </a:r>
          </a:p>
        </p:txBody>
      </p:sp>
      <p:pic>
        <p:nvPicPr>
          <p:cNvPr id="13316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588" y="2924175"/>
            <a:ext cx="4824412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1071</Words>
  <Application>Microsoft Office PowerPoint</Application>
  <PresentationFormat>Экран (4:3)</PresentationFormat>
  <Paragraphs>168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Слайд 2</vt:lpstr>
      <vt:lpstr>Слайд 3</vt:lpstr>
      <vt:lpstr>Слайд 4</vt:lpstr>
      <vt:lpstr>Родителям в первую очередь следует обратить внимание на: </vt:lpstr>
      <vt:lpstr>Звукопроизношение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Уважаемые родители! Не надо думать, что «в школе научат», позаботьтесь, чтобы ваш ребенок пришел в школу с уже хорошо развитой речью – это намного облегчит ему вступление в школьную жизнь. И вовсе не обязательно устраивать для это школу на дому. Просто почаще играйте с ребенком в развивающие речь, мышление, фантазию, игры. Ведь игра – основной вид деятельности детей. В игре часто и сложное становится доступным. Не отвечайте отказом на просьбу детей поиграть, предложите игру сами. Игра с ребенком, несомненно, доставит радость и удовольствие  и вам, оживит ваш интерес к владению бесценным даром слова.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готовность к школе</dc:title>
  <dc:creator/>
  <cp:lastModifiedBy/>
  <cp:revision>22</cp:revision>
  <dcterms:modified xsi:type="dcterms:W3CDTF">2022-05-22T20:38:13Z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