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4660"/>
  </p:normalViewPr>
  <p:slideViewPr>
    <p:cSldViewPr>
      <p:cViewPr varScale="1">
        <p:scale>
          <a:sx n="57" d="100"/>
          <a:sy n="57" d="100"/>
        </p:scale>
        <p:origin x="-88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A0AE9-3D3B-4B9C-B2AA-82F5D15E34B8}" type="datetimeFigureOut">
              <a:rPr lang="ru-RU" smtClean="0"/>
              <a:pPr/>
              <a:t>17.04.2021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5838-7781-4AC4-8A90-565F4030D1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0079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A0AE9-3D3B-4B9C-B2AA-82F5D15E34B8}" type="datetimeFigureOut">
              <a:rPr lang="ru-RU" smtClean="0"/>
              <a:pPr/>
              <a:t>17.04.2021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5838-7781-4AC4-8A90-565F4030D1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9178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A0AE9-3D3B-4B9C-B2AA-82F5D15E34B8}" type="datetimeFigureOut">
              <a:rPr lang="ru-RU" smtClean="0"/>
              <a:pPr/>
              <a:t>17.04.2021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5838-7781-4AC4-8A90-565F4030D1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2661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A0AE9-3D3B-4B9C-B2AA-82F5D15E34B8}" type="datetimeFigureOut">
              <a:rPr lang="ru-RU" smtClean="0"/>
              <a:pPr/>
              <a:t>17.04.2021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5838-7781-4AC4-8A90-565F4030D1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9753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A0AE9-3D3B-4B9C-B2AA-82F5D15E34B8}" type="datetimeFigureOut">
              <a:rPr lang="ru-RU" smtClean="0"/>
              <a:pPr/>
              <a:t>17.04.2021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5838-7781-4AC4-8A90-565F4030D1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1262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A0AE9-3D3B-4B9C-B2AA-82F5D15E34B8}" type="datetimeFigureOut">
              <a:rPr lang="ru-RU" smtClean="0"/>
              <a:pPr/>
              <a:t>17.04.2021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5838-7781-4AC4-8A90-565F4030D1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487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A0AE9-3D3B-4B9C-B2AA-82F5D15E34B8}" type="datetimeFigureOut">
              <a:rPr lang="ru-RU" smtClean="0"/>
              <a:pPr/>
              <a:t>17.04.2021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5838-7781-4AC4-8A90-565F4030D1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3206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A0AE9-3D3B-4B9C-B2AA-82F5D15E34B8}" type="datetimeFigureOut">
              <a:rPr lang="ru-RU" smtClean="0"/>
              <a:pPr/>
              <a:t>17.04.2021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5838-7781-4AC4-8A90-565F4030D1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9071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A0AE9-3D3B-4B9C-B2AA-82F5D15E34B8}" type="datetimeFigureOut">
              <a:rPr lang="ru-RU" smtClean="0"/>
              <a:pPr/>
              <a:t>17.04.2021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5838-7781-4AC4-8A90-565F4030D1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6907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A0AE9-3D3B-4B9C-B2AA-82F5D15E34B8}" type="datetimeFigureOut">
              <a:rPr lang="ru-RU" smtClean="0"/>
              <a:pPr/>
              <a:t>17.04.2021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5838-7781-4AC4-8A90-565F4030D1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1531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A0AE9-3D3B-4B9C-B2AA-82F5D15E34B8}" type="datetimeFigureOut">
              <a:rPr lang="ru-RU" smtClean="0"/>
              <a:pPr/>
              <a:t>17.04.2021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5838-7781-4AC4-8A90-565F4030D1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968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A0AE9-3D3B-4B9C-B2AA-82F5D15E34B8}" type="datetimeFigureOut">
              <a:rPr lang="ru-RU" smtClean="0"/>
              <a:pPr/>
              <a:t>17.04.2021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D5838-7781-4AC4-8A90-565F4030D1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3817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23728" y="1916832"/>
            <a:ext cx="49502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Использование робота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Bee-Bot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работе.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Музыкотерапия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69818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7964" y="598418"/>
            <a:ext cx="7704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Происходящие в современном обществе изменения способствуют появлению множества проблем, связанных с воспитанием </a:t>
            </a:r>
            <a:r>
              <a:rPr lang="ru-RU" sz="2800" b="1" dirty="0"/>
              <a:t>детей</a:t>
            </a:r>
            <a:r>
              <a:rPr lang="ru-RU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832050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76641"/>
            <a:ext cx="820891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Если говорить о маленьких детях, тех, кто еще не учится в школе, то лучшее средство </a:t>
            </a:r>
            <a:r>
              <a:rPr lang="ru-RU" sz="2800" dirty="0" smtClean="0"/>
              <a:t>обучения </a:t>
            </a:r>
            <a:r>
              <a:rPr lang="ru-RU" sz="2800" dirty="0"/>
              <a:t>для них является игра. Именно она способна превратить этот рутинный и не всегда лёгкий процесс обучения детей в динамичное, увлекательное действо.</a:t>
            </a:r>
          </a:p>
          <a:p>
            <a:r>
              <a:rPr lang="ru-RU" sz="2800" dirty="0"/>
              <a:t>Для того, что бы игра состоялась необходимо продумать игровое оборудование. Игрушке принадлежит важная роль в развитии дошкольника. От того, какие игры и игрушки окружают ребенка, во многом зависит его интеллектуальное и личностное формирование, развитие способностей, воображения и творчества, эмоциональной сферы, нравственных ценностей, смыслов и установок.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061950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836712"/>
            <a:ext cx="6264696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dirty="0" smtClean="0"/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r>
              <a:rPr lang="ru-RU" sz="2800" dirty="0" err="1" smtClean="0"/>
              <a:t>Вее</a:t>
            </a:r>
            <a:r>
              <a:rPr lang="ru-RU" sz="2800" dirty="0" smtClean="0"/>
              <a:t>- </a:t>
            </a:r>
            <a:r>
              <a:rPr lang="ru-RU" sz="2800" dirty="0" err="1"/>
              <a:t>Воt</a:t>
            </a:r>
            <a:r>
              <a:rPr lang="ru-RU" sz="2800" dirty="0"/>
              <a:t> это разработка, основанная на передовых цифровых и проекционных технологиях, позволяет использовать напольное покрытие, как игровую поверхность.</a:t>
            </a:r>
          </a:p>
          <a:p>
            <a:endParaRPr lang="ru-RU" dirty="0"/>
          </a:p>
        </p:txBody>
      </p:sp>
      <p:pic>
        <p:nvPicPr>
          <p:cNvPr id="1027" name="Picture 3" descr="D:\Старшая группа\СТЕМ\beebotimage7d9c6752-720e-4f37-b204-9dbc9eaaa03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208912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35554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692696"/>
            <a:ext cx="8496944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dirty="0" smtClean="0"/>
          </a:p>
          <a:p>
            <a:pPr algn="r"/>
            <a:endParaRPr lang="ru-RU" sz="2800" dirty="0"/>
          </a:p>
          <a:p>
            <a:pPr algn="r"/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r>
              <a:rPr lang="ru-RU" sz="2800" dirty="0" smtClean="0"/>
              <a:t>Такое </a:t>
            </a:r>
            <a:r>
              <a:rPr lang="ru-RU" sz="2800" dirty="0"/>
              <a:t>оборудование помогает детям раскрепоститься, эмоционально разгрузиться. Создавая программы для робота «</a:t>
            </a:r>
            <a:r>
              <a:rPr lang="ru-RU" sz="2800" dirty="0" err="1"/>
              <a:t>Bee-Bot</a:t>
            </a:r>
            <a:r>
              <a:rPr lang="ru-RU" sz="2800" dirty="0"/>
              <a:t>», выполняя игровые задания, ребенок учится ориентироваться в окружающем его пространстве, тем самым развивается пространственная ориентация дошкольника.</a:t>
            </a:r>
          </a:p>
          <a:p>
            <a:endParaRPr lang="ru-RU" dirty="0"/>
          </a:p>
        </p:txBody>
      </p:sp>
      <p:pic>
        <p:nvPicPr>
          <p:cNvPr id="5" name="Рисунок 4" descr="Универсальная STEAM-лаборатория | Купить, цена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332656"/>
            <a:ext cx="2954739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814104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628800"/>
            <a:ext cx="8568952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r>
              <a:rPr lang="ru-RU" sz="2400" dirty="0" smtClean="0"/>
              <a:t>Овладев </a:t>
            </a:r>
            <a:r>
              <a:rPr lang="ru-RU" sz="2400" dirty="0"/>
              <a:t>логическими операциями, ребенок станет более внимательным, научится мыслить ясно и четко, сумеет в нужный момент сконцентрироваться на сути проблемы, убедить других в своей правоте.</a:t>
            </a:r>
          </a:p>
          <a:p>
            <a:endParaRPr lang="ru-RU" sz="2800" dirty="0"/>
          </a:p>
        </p:txBody>
      </p:sp>
      <p:pic>
        <p:nvPicPr>
          <p:cNvPr id="4" name="Рисунок 3" descr="Универсальная STEAM-лаборатория | Купить, цена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332656"/>
            <a:ext cx="3609737" cy="350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37663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404664"/>
            <a:ext cx="8784975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/>
              <a:t>Использование робота </a:t>
            </a:r>
            <a:r>
              <a:rPr lang="en-US" sz="2600" b="1" dirty="0" smtClean="0"/>
              <a:t>Bee-</a:t>
            </a:r>
            <a:r>
              <a:rPr lang="en-US" sz="2600" b="1" dirty="0" err="1" smtClean="0"/>
              <a:t>Bot</a:t>
            </a:r>
            <a:r>
              <a:rPr lang="en-US" sz="2600" b="1" dirty="0" smtClean="0"/>
              <a:t> </a:t>
            </a:r>
            <a:r>
              <a:rPr lang="ru-RU" sz="2600" b="1" dirty="0" smtClean="0"/>
              <a:t> </a:t>
            </a:r>
            <a:r>
              <a:rPr lang="ru-RU" sz="2600" b="1" dirty="0" smtClean="0"/>
              <a:t>на </a:t>
            </a:r>
            <a:r>
              <a:rPr lang="ru-RU" sz="2600" b="1" dirty="0" smtClean="0"/>
              <a:t>занятиях.</a:t>
            </a:r>
          </a:p>
          <a:p>
            <a:r>
              <a:rPr lang="ru-RU" sz="2200" b="1" dirty="0" smtClean="0"/>
              <a:t>Цель: </a:t>
            </a:r>
          </a:p>
          <a:p>
            <a:r>
              <a:rPr lang="ru-RU" sz="2200" dirty="0" smtClean="0"/>
              <a:t>-создание условия для развития познавательных и творческих способностей детей с использованием высокотехнологических игрушек. </a:t>
            </a:r>
          </a:p>
          <a:p>
            <a:pPr marL="342900" indent="-342900">
              <a:buFontTx/>
              <a:buChar char="-"/>
            </a:pPr>
            <a:r>
              <a:rPr lang="ru-RU" sz="2200" dirty="0" smtClean="0"/>
              <a:t>формирование эмоциональной сферы дошкольников, увеличение познаний об эмоциональных чувствах, способности положительного миропонимания, </a:t>
            </a:r>
            <a:r>
              <a:rPr lang="ru-RU" sz="2200" dirty="0" err="1" smtClean="0"/>
              <a:t>эмпатии</a:t>
            </a:r>
            <a:r>
              <a:rPr lang="ru-RU" sz="2200" dirty="0" smtClean="0"/>
              <a:t>, толерантности.</a:t>
            </a:r>
          </a:p>
          <a:p>
            <a:r>
              <a:rPr lang="ru-RU" sz="2200" b="1" dirty="0" smtClean="0"/>
              <a:t>Задачи:</a:t>
            </a:r>
          </a:p>
          <a:p>
            <a:r>
              <a:rPr lang="ru-RU" sz="2200" dirty="0" smtClean="0"/>
              <a:t>-    развитие логического мышления.</a:t>
            </a:r>
          </a:p>
          <a:p>
            <a:pPr marL="342900" indent="-342900">
              <a:buFontTx/>
              <a:buChar char="-"/>
            </a:pPr>
            <a:r>
              <a:rPr lang="ru-RU" sz="2200" dirty="0"/>
              <a:t>р</a:t>
            </a:r>
            <a:r>
              <a:rPr lang="ru-RU" sz="2200" dirty="0" smtClean="0"/>
              <a:t>азвитие мелкой моторики.</a:t>
            </a:r>
          </a:p>
          <a:p>
            <a:pPr marL="342900" indent="-342900">
              <a:buFontTx/>
              <a:buChar char="-"/>
            </a:pPr>
            <a:r>
              <a:rPr lang="ru-RU" sz="2200" dirty="0"/>
              <a:t>р</a:t>
            </a:r>
            <a:r>
              <a:rPr lang="ru-RU" sz="2200" dirty="0" smtClean="0"/>
              <a:t>азвитие умения работать в команде.</a:t>
            </a:r>
          </a:p>
          <a:p>
            <a:pPr marL="342900" indent="-342900">
              <a:buFontTx/>
              <a:buChar char="-"/>
            </a:pPr>
            <a:r>
              <a:rPr lang="ru-RU" sz="2200" dirty="0"/>
              <a:t>р</a:t>
            </a:r>
            <a:r>
              <a:rPr lang="ru-RU" sz="2200" dirty="0" smtClean="0"/>
              <a:t>азвитие коммуникативных навыков.</a:t>
            </a:r>
          </a:p>
          <a:p>
            <a:pPr marL="342900" indent="-342900">
              <a:buFontTx/>
              <a:buChar char="-"/>
            </a:pPr>
            <a:r>
              <a:rPr lang="ru-RU" sz="2200" dirty="0"/>
              <a:t>р</a:t>
            </a:r>
            <a:r>
              <a:rPr lang="ru-RU" sz="2200" dirty="0" smtClean="0"/>
              <a:t>азвитие умения составлять алгоритмы, умение ставить цель и выбирать маршрут движения.</a:t>
            </a:r>
          </a:p>
          <a:p>
            <a:pPr marL="342900" indent="-342900">
              <a:buFontTx/>
              <a:buChar char="-"/>
            </a:pPr>
            <a:r>
              <a:rPr lang="ru-RU" sz="2200" dirty="0"/>
              <a:t>р</a:t>
            </a:r>
            <a:r>
              <a:rPr lang="ru-RU" sz="2200" dirty="0" smtClean="0"/>
              <a:t>азвитие пространственной ориентации.</a:t>
            </a:r>
          </a:p>
          <a:p>
            <a:pPr marL="342900" indent="-342900">
              <a:buFontTx/>
              <a:buChar char="-"/>
            </a:pPr>
            <a:endParaRPr lang="ru-RU" sz="2200" dirty="0" smtClean="0"/>
          </a:p>
          <a:p>
            <a:pPr marL="457200" indent="-457200">
              <a:buFontTx/>
              <a:buChar char="-"/>
            </a:pP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1904136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76672"/>
            <a:ext cx="7344816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 smtClean="0"/>
              <a:t>Методы:</a:t>
            </a:r>
          </a:p>
          <a:p>
            <a:pPr marL="285750" indent="-285750">
              <a:buFontTx/>
              <a:buChar char="-"/>
            </a:pPr>
            <a:r>
              <a:rPr lang="ru-RU" sz="2200" dirty="0" err="1" smtClean="0"/>
              <a:t>Сказкотерапия</a:t>
            </a:r>
            <a:r>
              <a:rPr lang="ru-RU" sz="2200" dirty="0" smtClean="0"/>
              <a:t>.</a:t>
            </a:r>
          </a:p>
          <a:p>
            <a:pPr marL="285750" indent="-285750">
              <a:buFontTx/>
              <a:buChar char="-"/>
            </a:pPr>
            <a:r>
              <a:rPr lang="ru-RU" sz="2200" dirty="0" smtClean="0"/>
              <a:t>Музыкотерапия.</a:t>
            </a:r>
          </a:p>
          <a:p>
            <a:pPr marL="285750" indent="-285750">
              <a:buFontTx/>
              <a:buChar char="-"/>
            </a:pPr>
            <a:r>
              <a:rPr lang="ru-RU" sz="2200" dirty="0" smtClean="0"/>
              <a:t>Робототехника.</a:t>
            </a:r>
          </a:p>
          <a:p>
            <a:pPr marL="285750" indent="-285750">
              <a:buFontTx/>
              <a:buChar char="-"/>
            </a:pPr>
            <a:endParaRPr lang="ru-RU" sz="2200" dirty="0" smtClean="0"/>
          </a:p>
          <a:p>
            <a:r>
              <a:rPr lang="ru-RU" sz="2600" b="1" dirty="0" smtClean="0"/>
              <a:t>Ожидаемые результаты:</a:t>
            </a:r>
          </a:p>
          <a:p>
            <a:pPr marL="342900" indent="-342900">
              <a:buFontTx/>
              <a:buChar char="-"/>
            </a:pPr>
            <a:r>
              <a:rPr lang="ru-RU" sz="2200" dirty="0" smtClean="0"/>
              <a:t>Формирование эмпатических, позитивных взаимоотношений в малых группах.</a:t>
            </a:r>
          </a:p>
          <a:p>
            <a:pPr marL="342900" indent="-342900">
              <a:buFontTx/>
              <a:buChar char="-"/>
            </a:pPr>
            <a:r>
              <a:rPr lang="ru-RU" sz="2200" dirty="0" smtClean="0"/>
              <a:t>Развитие «Я-образа».</a:t>
            </a:r>
          </a:p>
          <a:p>
            <a:pPr marL="342900" indent="-342900">
              <a:buFontTx/>
              <a:buChar char="-"/>
            </a:pPr>
            <a:r>
              <a:rPr lang="ru-RU" sz="2200" dirty="0" smtClean="0"/>
              <a:t>Социально-психологическое изменения действия на подрастающую личность.</a:t>
            </a:r>
          </a:p>
          <a:p>
            <a:pPr marL="342900" indent="-342900">
              <a:buFontTx/>
              <a:buChar char="-"/>
            </a:pPr>
            <a:r>
              <a:rPr lang="ru-RU" sz="2200" dirty="0" smtClean="0"/>
              <a:t>Овладение морально-нравственным общепризнанным меркам поведения.</a:t>
            </a:r>
          </a:p>
          <a:p>
            <a:r>
              <a:rPr lang="ru-RU" sz="2600" b="1" dirty="0" smtClean="0"/>
              <a:t>Преимущества робота </a:t>
            </a:r>
            <a:r>
              <a:rPr lang="en-US" sz="2600" b="1" dirty="0" smtClean="0"/>
              <a:t>Bee-bot</a:t>
            </a:r>
            <a:r>
              <a:rPr lang="ru-RU" sz="2600" b="1" dirty="0" smtClean="0"/>
              <a:t>.</a:t>
            </a:r>
          </a:p>
          <a:p>
            <a:r>
              <a:rPr lang="ru-RU" sz="2200" dirty="0" smtClean="0"/>
              <a:t>Может использоваться как в групповой, так и в индивидуальной работе.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3777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1700808"/>
            <a:ext cx="51845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b="1" dirty="0" smtClean="0"/>
          </a:p>
          <a:p>
            <a:pPr algn="ctr"/>
            <a:endParaRPr lang="ru-RU" sz="3200" b="1" dirty="0"/>
          </a:p>
          <a:p>
            <a:pPr algn="ctr"/>
            <a:endParaRPr lang="ru-RU" sz="3200" b="1" dirty="0" smtClean="0"/>
          </a:p>
          <a:p>
            <a:pPr algn="ctr"/>
            <a:r>
              <a:rPr lang="ru-RU" sz="3200" b="1" dirty="0" smtClean="0"/>
              <a:t>Спасибо </a:t>
            </a:r>
            <a:r>
              <a:rPr lang="ru-RU" sz="3200" b="1" dirty="0"/>
              <a:t>за внимание!</a:t>
            </a:r>
          </a:p>
          <a:p>
            <a:pPr algn="ctr"/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22508635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350</TotalTime>
  <Words>346</Words>
  <Application>Microsoft Office PowerPoint</Application>
  <PresentationFormat>Экран (4:3)</PresentationFormat>
  <Paragraphs>56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робота Bee-Bot в работе с детьми, имеющими отклонения в поведении. Музыкотерапия.</dc:title>
  <dc:creator>User</dc:creator>
  <cp:lastModifiedBy>1</cp:lastModifiedBy>
  <cp:revision>15</cp:revision>
  <dcterms:created xsi:type="dcterms:W3CDTF">2020-03-16T03:27:59Z</dcterms:created>
  <dcterms:modified xsi:type="dcterms:W3CDTF">2021-04-17T20:32:05Z</dcterms:modified>
</cp:coreProperties>
</file>