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7" r:id="rId11"/>
    <p:sldId id="274" r:id="rId12"/>
    <p:sldId id="268" r:id="rId13"/>
    <p:sldId id="269" r:id="rId14"/>
    <p:sldId id="270" r:id="rId15"/>
    <p:sldId id="271" r:id="rId16"/>
    <p:sldId id="265" r:id="rId17"/>
    <p:sldId id="266" r:id="rId18"/>
    <p:sldId id="272" r:id="rId19"/>
    <p:sldId id="273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3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3C551-5F22-4A0E-A5FF-89591EFCAC0E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73933-A2B8-4ED0-9CC6-E3F9F7D5F4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3C551-5F22-4A0E-A5FF-89591EFCAC0E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73933-A2B8-4ED0-9CC6-E3F9F7D5F4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3C551-5F22-4A0E-A5FF-89591EFCAC0E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73933-A2B8-4ED0-9CC6-E3F9F7D5F4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3C551-5F22-4A0E-A5FF-89591EFCAC0E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73933-A2B8-4ED0-9CC6-E3F9F7D5F4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3C551-5F22-4A0E-A5FF-89591EFCAC0E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73933-A2B8-4ED0-9CC6-E3F9F7D5F4A4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4456516.png"/>
          <p:cNvPicPr>
            <a:picLocks noChangeAspect="1"/>
          </p:cNvPicPr>
          <p:nvPr userDrawn="1"/>
        </p:nvPicPr>
        <p:blipFill>
          <a:blip r:embed="rId2" cstate="email">
            <a:duotone>
              <a:prstClr val="black"/>
              <a:schemeClr val="accent4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85720" y="285729"/>
            <a:ext cx="8572560" cy="6572272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3C551-5F22-4A0E-A5FF-89591EFCAC0E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73933-A2B8-4ED0-9CC6-E3F9F7D5F4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3C551-5F22-4A0E-A5FF-89591EFCAC0E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73933-A2B8-4ED0-9CC6-E3F9F7D5F4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3C551-5F22-4A0E-A5FF-89591EFCAC0E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73933-A2B8-4ED0-9CC6-E3F9F7D5F4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3C551-5F22-4A0E-A5FF-89591EFCAC0E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73933-A2B8-4ED0-9CC6-E3F9F7D5F4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3C551-5F22-4A0E-A5FF-89591EFCAC0E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73933-A2B8-4ED0-9CC6-E3F9F7D5F4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23C551-5F22-4A0E-A5FF-89591EFCAC0E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6D73933-A2B8-4ED0-9CC6-E3F9F7D5F4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23C551-5F22-4A0E-A5FF-89591EFCAC0E}" type="datetimeFigureOut">
              <a:rPr lang="ru-RU" smtClean="0"/>
              <a:pPr/>
              <a:t>02.10.2014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6D73933-A2B8-4ED0-9CC6-E3F9F7D5F4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hyperlink" Target="&#1042;&#1080;&#1076;&#1099;%20&#1088;&#1072;&#1073;&#1086;&#1090;%20&#1080;%20&#1089;&#1086;&#1076;&#1077;&#1088;&#1078;&#1072;&#1085;&#1080;&#1077;%20&#1076;&#1077;&#1103;&#1090;&#1077;&#1083;&#1100;&#1085;&#1086;&#1089;&#1090;&#1080;%20&#1082;&#1086;&#1088;&#1088;&#1077;&#1082;&#1094;&#1080;&#1086;&#1085;&#1085;&#1086;&#1075;&#1086;%20&#1087;&#1089;&#1080;&#1093;&#1086;&#1083;&#1086;&#1075;&#1086;-&#1087;&#1077;&#1076;&#1072;&#1075;&#1086;&#1075;&#1080;&#1095;&#1077;&#1089;&#1082;&#1086;&#1075;&#1086;.docx" TargetMode="Externa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&#1088;&#1077;&#1082;&#1086;&#1084;&#1077;&#1085;&#1076;&#1072;&#1094;&#1080;&#1080;%20&#1089;&#1087;&#1077;&#1094;&#1080;&#1072;&#1083;&#1080;&#1089;&#1090;&#1086;&#1074;.docx" TargetMode="External"/><Relationship Id="rId2" Type="http://schemas.openxmlformats.org/officeDocument/2006/relationships/hyperlink" Target="&#1083;&#1080;&#1089;&#1090;%20&#1079;&#1076;&#1086;&#1088;&#1086;&#1074;&#1100;&#1103;.docx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&#1089;&#1086;&#1074;&#1084;.%20&#1087;&#1083;&#1072;&#1085;%20&#1082;&#1086;&#1088;&#1088;&#1077;&#1082;&#1094;.&#1088;&#1072;&#1073;&#1086;&#1090;&#1099;.docx" TargetMode="External"/><Relationship Id="rId4" Type="http://schemas.openxmlformats.org/officeDocument/2006/relationships/hyperlink" Target="&#1087;&#1083;&#1072;&#1085;%20&#1074;&#1079;&#1072;&#1080;&#1084;&#1086;&#1076;&#1077;&#1081;&#1089;&#1090;&#1074;&#1080;&#1103;.doc" TargetMode="Externa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&#1101;&#1090;&#1072;&#1087;&#1099;.docx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85787" y="500042"/>
            <a:ext cx="7429552" cy="87716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Муниципальное бюджетное дошкольное образовательное учреждение детский сад № 10 «Белочка»</a:t>
            </a:r>
          </a:p>
          <a:p>
            <a:pPr algn="ctr"/>
            <a:endParaRPr lang="ru-RU" sz="3200" dirty="0" smtClean="0">
              <a:solidFill>
                <a:srgbClr val="FF000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Взаимодействие специалистов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   дошкольного образовательного учреждения при работе </a:t>
            </a:r>
          </a:p>
          <a:p>
            <a:pPr algn="ctr"/>
            <a:r>
              <a:rPr lang="ru-RU" sz="32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с детьми с нарушением зрения.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					</a:t>
            </a:r>
          </a:p>
          <a:p>
            <a:pPr algn="just"/>
            <a:r>
              <a:rPr lang="ru-RU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					Подготовила: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		 		         учитель-дефектолог</a:t>
            </a:r>
          </a:p>
          <a:p>
            <a:pPr algn="ctr"/>
            <a:r>
              <a:rPr lang="ru-RU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			         Волкова А.Е.</a:t>
            </a:r>
          </a:p>
          <a:p>
            <a:pPr algn="ctr"/>
            <a:endParaRPr lang="ru-RU" sz="3200" dirty="0" smtClean="0">
              <a:solidFill>
                <a:srgbClr val="002060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algn="ctr"/>
            <a:r>
              <a:rPr lang="ru-RU" sz="2400" dirty="0" smtClean="0">
                <a:solidFill>
                  <a:srgbClr val="002060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2014 г</a:t>
            </a:r>
          </a:p>
          <a:p>
            <a:pPr algn="ctr"/>
            <a:endParaRPr lang="ru-RU" sz="3200" b="1" dirty="0" smtClean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 smtClean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 smtClean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 smtClean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 smtClean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3200" b="1" dirty="0" smtClean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2000" b="1" dirty="0">
              <a:ln w="19050">
                <a:solidFill>
                  <a:prstClr val="white"/>
                </a:solidFill>
                <a:prstDash val="solid"/>
              </a:ln>
              <a:solidFill>
                <a:srgbClr val="7030A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785755" y="1928804"/>
            <a:ext cx="8358247" cy="4353957"/>
            <a:chOff x="607488" y="1344094"/>
            <a:chExt cx="7925326" cy="5189402"/>
          </a:xfrm>
        </p:grpSpPr>
        <p:grpSp>
          <p:nvGrpSpPr>
            <p:cNvPr id="3" name="Группа 1"/>
            <p:cNvGrpSpPr>
              <a:grpSpLocks/>
            </p:cNvGrpSpPr>
            <p:nvPr/>
          </p:nvGrpSpPr>
          <p:grpSpPr bwMode="auto">
            <a:xfrm>
              <a:off x="607488" y="1344094"/>
              <a:ext cx="7925326" cy="4486216"/>
              <a:chOff x="607288" y="-815361"/>
              <a:chExt cx="7925152" cy="5608007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607288" y="-815361"/>
                <a:ext cx="7925152" cy="550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endParaRPr lang="ru-RU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6" name="Прямоугольник 3"/>
              <p:cNvSpPr>
                <a:spLocks noChangeArrowheads="1"/>
              </p:cNvSpPr>
              <p:nvPr/>
            </p:nvSpPr>
            <p:spPr bwMode="auto">
              <a:xfrm>
                <a:off x="2699547" y="4196516"/>
                <a:ext cx="3628502" cy="596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endParaRPr lang="ru-RU" sz="2000" b="1" dirty="0">
                  <a:solidFill>
                    <a:prstClr val="black"/>
                  </a:solidFill>
                  <a:latin typeface="Monotype Corsiva" pitchFamily="66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2411760" y="6093296"/>
              <a:ext cx="175163" cy="440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142985"/>
            <a:ext cx="8229600" cy="4983180"/>
          </a:xfrm>
        </p:spPr>
        <p:txBody>
          <a:bodyPr/>
          <a:lstStyle/>
          <a:p>
            <a:pPr algn="just">
              <a:buNone/>
            </a:pPr>
            <a:endParaRPr lang="ru-RU" sz="28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r>
              <a:rPr lang="ru-RU" dirty="0" smtClean="0">
                <a:solidFill>
                  <a:srgbClr val="002060"/>
                </a:solidFill>
                <a:latin typeface="Constantia" pitchFamily="18" charset="0"/>
              </a:rPr>
              <a:t>	</a:t>
            </a:r>
            <a:endParaRPr lang="ru-RU" sz="11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sz="1100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643998" cy="101122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Учитель-дефектолог           воспитатель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1" name="Двойная стрелка влево/вправо 30"/>
          <p:cNvSpPr/>
          <p:nvPr/>
        </p:nvSpPr>
        <p:spPr>
          <a:xfrm>
            <a:off x="4929190" y="785794"/>
            <a:ext cx="642942" cy="21431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2" name="Таблица 31"/>
          <p:cNvGraphicFramePr>
            <a:graphicFrameLocks noGrp="1"/>
          </p:cNvGraphicFramePr>
          <p:nvPr/>
        </p:nvGraphicFramePr>
        <p:xfrm>
          <a:off x="571472" y="1571612"/>
          <a:ext cx="8219256" cy="455537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219256"/>
              </a:tblGrid>
              <a:tr h="97799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</a:rPr>
                        <a:t>  Совместное составление перспективного планирования работы на текущий период по всем направлениям</a:t>
                      </a:r>
                      <a:endParaRPr lang="ru-RU" sz="2400" b="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97799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400" dirty="0" smtClean="0"/>
                        <a:t> 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b="0" baseline="0" dirty="0" smtClean="0"/>
                        <a:t>О</a:t>
                      </a:r>
                      <a:r>
                        <a:rPr lang="ru-RU" sz="2400" b="0" dirty="0" smtClean="0"/>
                        <a:t>бсуждение и выбор форм, методов и приёмов коррекционно-развивающей работы</a:t>
                      </a:r>
                      <a:endParaRPr lang="ru-RU" sz="2400" b="0" dirty="0"/>
                    </a:p>
                  </a:txBody>
                  <a:tcPr/>
                </a:tc>
              </a:tr>
              <a:tr h="878038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400" dirty="0" smtClean="0"/>
                        <a:t>  Оснащение развивающего</a:t>
                      </a:r>
                      <a:r>
                        <a:rPr lang="ru-RU" sz="2400" baseline="0" dirty="0" smtClean="0"/>
                        <a:t> предметного пространства в группе</a:t>
                      </a:r>
                      <a:endParaRPr lang="ru-RU" sz="2400" dirty="0"/>
                    </a:p>
                  </a:txBody>
                  <a:tcPr/>
                </a:tc>
              </a:tr>
              <a:tr h="97799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400" dirty="0" smtClean="0"/>
                        <a:t>  </a:t>
                      </a:r>
                      <a:r>
                        <a:rPr lang="ru-RU" sz="2400" dirty="0" err="1" smtClean="0"/>
                        <a:t>Взаимопосещение</a:t>
                      </a:r>
                      <a:r>
                        <a:rPr lang="ru-RU" sz="2400" baseline="0" dirty="0" smtClean="0"/>
                        <a:t> занятий и совместное проведение интегрированных комплексных занятий</a:t>
                      </a:r>
                      <a:endParaRPr lang="ru-RU" sz="2400" dirty="0"/>
                    </a:p>
                  </a:txBody>
                  <a:tcPr/>
                </a:tc>
              </a:tr>
              <a:tr h="743369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400" dirty="0" smtClean="0"/>
                        <a:t>  Ежедневные задания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785755" y="1928804"/>
            <a:ext cx="8358247" cy="4353957"/>
            <a:chOff x="607488" y="1344094"/>
            <a:chExt cx="7925326" cy="5189402"/>
          </a:xfrm>
        </p:grpSpPr>
        <p:grpSp>
          <p:nvGrpSpPr>
            <p:cNvPr id="3" name="Группа 1"/>
            <p:cNvGrpSpPr>
              <a:grpSpLocks/>
            </p:cNvGrpSpPr>
            <p:nvPr/>
          </p:nvGrpSpPr>
          <p:grpSpPr bwMode="auto">
            <a:xfrm>
              <a:off x="607488" y="1344094"/>
              <a:ext cx="7925326" cy="4486216"/>
              <a:chOff x="607288" y="-815361"/>
              <a:chExt cx="7925152" cy="5608007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607288" y="-815361"/>
                <a:ext cx="7925152" cy="550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endParaRPr lang="ru-RU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6" name="Прямоугольник 3"/>
              <p:cNvSpPr>
                <a:spLocks noChangeArrowheads="1"/>
              </p:cNvSpPr>
              <p:nvPr/>
            </p:nvSpPr>
            <p:spPr bwMode="auto">
              <a:xfrm>
                <a:off x="2699547" y="4196516"/>
                <a:ext cx="3628502" cy="596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endParaRPr lang="ru-RU" sz="2000" b="1" dirty="0">
                  <a:solidFill>
                    <a:prstClr val="black"/>
                  </a:solidFill>
                  <a:latin typeface="Monotype Corsiva" pitchFamily="66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2411760" y="6093296"/>
              <a:ext cx="175163" cy="440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142985"/>
            <a:ext cx="8229600" cy="4983180"/>
          </a:xfrm>
        </p:spPr>
        <p:txBody>
          <a:bodyPr/>
          <a:lstStyle/>
          <a:p>
            <a:pPr algn="just">
              <a:buNone/>
            </a:pPr>
            <a:endParaRPr lang="ru-RU" sz="28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r>
              <a:rPr lang="ru-RU" dirty="0" smtClean="0">
                <a:solidFill>
                  <a:srgbClr val="002060"/>
                </a:solidFill>
                <a:latin typeface="Constantia" pitchFamily="18" charset="0"/>
              </a:rPr>
              <a:t>	</a:t>
            </a:r>
            <a:endParaRPr lang="ru-RU" sz="11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sz="1100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643998" cy="101122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Учитель-дефектолог           </a:t>
            </a:r>
            <a:r>
              <a:rPr lang="ru-RU" sz="4000" b="1" dirty="0" smtClean="0">
                <a:solidFill>
                  <a:srgbClr val="002060"/>
                </a:solidFill>
              </a:rPr>
              <a:t>учитель-логопед</a:t>
            </a:r>
            <a:endParaRPr lang="ru-RU" sz="4000" b="1" dirty="0">
              <a:solidFill>
                <a:srgbClr val="002060"/>
              </a:solidFill>
            </a:endParaRPr>
          </a:p>
        </p:txBody>
      </p:sp>
      <p:sp>
        <p:nvSpPr>
          <p:cNvPr id="31" name="Двойная стрелка влево/вправо 30"/>
          <p:cNvSpPr/>
          <p:nvPr/>
        </p:nvSpPr>
        <p:spPr>
          <a:xfrm>
            <a:off x="5429256" y="428604"/>
            <a:ext cx="642942" cy="21431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32" name="Таблица 31"/>
          <p:cNvGraphicFramePr>
            <a:graphicFrameLocks noGrp="1"/>
          </p:cNvGraphicFramePr>
          <p:nvPr/>
        </p:nvGraphicFramePr>
        <p:xfrm>
          <a:off x="571472" y="1571612"/>
          <a:ext cx="8219256" cy="4555377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219256"/>
              </a:tblGrid>
              <a:tr h="97799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400" b="1" dirty="0" smtClean="0">
                          <a:solidFill>
                            <a:schemeClr val="tx1"/>
                          </a:solidFill>
                        </a:rPr>
                        <a:t> Коррекция речевых нарушений</a:t>
                      </a:r>
                      <a:endParaRPr lang="ru-RU" sz="2400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97799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400" b="1" dirty="0" smtClean="0"/>
                        <a:t> </a:t>
                      </a:r>
                      <a:r>
                        <a:rPr lang="ru-RU" sz="2400" b="1" baseline="0" dirty="0" smtClean="0"/>
                        <a:t> </a:t>
                      </a:r>
                      <a:r>
                        <a:rPr lang="ru-RU" sz="2400" b="1" baseline="0" dirty="0" smtClean="0"/>
                        <a:t>Развитие познавательной деятельности</a:t>
                      </a:r>
                      <a:endParaRPr lang="ru-RU" sz="2400" b="1" dirty="0"/>
                    </a:p>
                  </a:txBody>
                  <a:tcPr/>
                </a:tc>
              </a:tr>
              <a:tr h="878038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400" b="1" dirty="0" smtClean="0"/>
                        <a:t>  </a:t>
                      </a:r>
                      <a:r>
                        <a:rPr lang="ru-RU" sz="2400" b="1" dirty="0" smtClean="0"/>
                        <a:t>Активизация двигательной сферы детей</a:t>
                      </a:r>
                      <a:endParaRPr lang="ru-RU" sz="2400" b="1" dirty="0"/>
                    </a:p>
                  </a:txBody>
                  <a:tcPr/>
                </a:tc>
              </a:tr>
              <a:tr h="977990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400" b="1" dirty="0" smtClean="0"/>
                        <a:t>  </a:t>
                      </a:r>
                      <a:r>
                        <a:rPr lang="ru-RU" sz="2400" b="1" dirty="0" smtClean="0"/>
                        <a:t>Развитие артикуляционной</a:t>
                      </a:r>
                      <a:r>
                        <a:rPr lang="ru-RU" sz="2400" b="1" baseline="0" dirty="0" smtClean="0"/>
                        <a:t> моторики</a:t>
                      </a:r>
                      <a:endParaRPr lang="ru-RU" sz="2400" b="1" dirty="0"/>
                    </a:p>
                  </a:txBody>
                  <a:tcPr/>
                </a:tc>
              </a:tr>
              <a:tr h="743369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§"/>
                      </a:pPr>
                      <a:r>
                        <a:rPr lang="ru-RU" sz="2400" b="1" dirty="0" smtClean="0"/>
                        <a:t>  </a:t>
                      </a:r>
                      <a:r>
                        <a:rPr lang="ru-RU" sz="2400" b="1" dirty="0" smtClean="0"/>
                        <a:t>Развитие мелкой  и общей моторики</a:t>
                      </a:r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785755" y="1928804"/>
            <a:ext cx="8358247" cy="4353957"/>
            <a:chOff x="607488" y="1344094"/>
            <a:chExt cx="7925326" cy="5189402"/>
          </a:xfrm>
        </p:grpSpPr>
        <p:grpSp>
          <p:nvGrpSpPr>
            <p:cNvPr id="3" name="Группа 1"/>
            <p:cNvGrpSpPr>
              <a:grpSpLocks/>
            </p:cNvGrpSpPr>
            <p:nvPr/>
          </p:nvGrpSpPr>
          <p:grpSpPr bwMode="auto">
            <a:xfrm>
              <a:off x="607488" y="1344094"/>
              <a:ext cx="7925326" cy="4486216"/>
              <a:chOff x="607288" y="-815361"/>
              <a:chExt cx="7925152" cy="5608007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607288" y="-815361"/>
                <a:ext cx="7925152" cy="550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endParaRPr lang="ru-RU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6" name="Прямоугольник 3"/>
              <p:cNvSpPr>
                <a:spLocks noChangeArrowheads="1"/>
              </p:cNvSpPr>
              <p:nvPr/>
            </p:nvSpPr>
            <p:spPr bwMode="auto">
              <a:xfrm>
                <a:off x="2699547" y="4196516"/>
                <a:ext cx="3628502" cy="596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endParaRPr lang="ru-RU" sz="2000" b="1" dirty="0">
                  <a:solidFill>
                    <a:prstClr val="black"/>
                  </a:solidFill>
                  <a:latin typeface="Monotype Corsiva" pitchFamily="66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2411760" y="6093296"/>
              <a:ext cx="175163" cy="440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00173"/>
            <a:ext cx="8229600" cy="4625991"/>
          </a:xfrm>
        </p:spPr>
        <p:txBody>
          <a:bodyPr/>
          <a:lstStyle/>
          <a:p>
            <a:pPr algn="just">
              <a:buNone/>
            </a:pPr>
            <a:endParaRPr lang="ru-RU" sz="28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r>
              <a:rPr lang="ru-RU" dirty="0" smtClean="0">
                <a:solidFill>
                  <a:srgbClr val="002060"/>
                </a:solidFill>
                <a:latin typeface="Constantia" pitchFamily="18" charset="0"/>
              </a:rPr>
              <a:t>	</a:t>
            </a:r>
            <a:endParaRPr lang="ru-RU" sz="11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sz="1100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643998" cy="101122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Учитель-дефектолог</a:t>
            </a:r>
            <a:r>
              <a:rPr lang="ru-RU" sz="4000" dirty="0" smtClean="0">
                <a:solidFill>
                  <a:srgbClr val="002060"/>
                </a:solidFill>
              </a:rPr>
              <a:t>           </a:t>
            </a:r>
            <a:r>
              <a:rPr lang="ru-RU" sz="4000" b="1" dirty="0" smtClean="0">
                <a:solidFill>
                  <a:srgbClr val="002060"/>
                </a:solidFill>
              </a:rPr>
              <a:t>музыкальный руководитель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1" name="Двойная стрелка влево/вправо 30"/>
          <p:cNvSpPr/>
          <p:nvPr/>
        </p:nvSpPr>
        <p:spPr>
          <a:xfrm>
            <a:off x="4786314" y="500042"/>
            <a:ext cx="642942" cy="21431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1" name="Содержимое 6"/>
          <p:cNvGraphicFramePr>
            <a:graphicFrameLocks/>
          </p:cNvGraphicFramePr>
          <p:nvPr/>
        </p:nvGraphicFramePr>
        <p:xfrm>
          <a:off x="428596" y="1714488"/>
          <a:ext cx="8219256" cy="40719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19256"/>
              </a:tblGrid>
              <a:tr h="569509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400" dirty="0" smtClean="0">
                          <a:solidFill>
                            <a:schemeClr val="tx1"/>
                          </a:solidFill>
                        </a:rPr>
                        <a:t>Развитие всех компонентов речи</a:t>
                      </a:r>
                      <a:endParaRPr lang="ru-RU" sz="24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69509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2400" b="1" dirty="0" smtClean="0"/>
                        <a:t> Развитие слуховых функций</a:t>
                      </a:r>
                      <a:endParaRPr lang="ru-RU" sz="24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654911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b="1" dirty="0" smtClean="0"/>
                        <a:t> </a:t>
                      </a:r>
                      <a:r>
                        <a:rPr lang="ru-RU" sz="2400" b="1" dirty="0" smtClean="0"/>
                        <a:t>Развитие речевой функциональной системы</a:t>
                      </a:r>
                      <a:endParaRPr lang="ru-RU" sz="24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69509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sz="2400" b="1" dirty="0" smtClean="0"/>
                        <a:t> Двигательной сферы</a:t>
                      </a:r>
                      <a:endParaRPr lang="ru-RU" sz="24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69509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b="1" dirty="0" smtClean="0"/>
                        <a:t> </a:t>
                      </a:r>
                      <a:r>
                        <a:rPr lang="ru-RU" sz="2400" b="1" dirty="0" smtClean="0"/>
                        <a:t>Ручной и артикуляционной моторики</a:t>
                      </a:r>
                      <a:endParaRPr lang="ru-RU" sz="24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569509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b="1" dirty="0" smtClean="0"/>
                        <a:t> </a:t>
                      </a:r>
                      <a:r>
                        <a:rPr lang="ru-RU" sz="2400" b="1" dirty="0" smtClean="0"/>
                        <a:t>Высших психических функций</a:t>
                      </a:r>
                      <a:endParaRPr lang="ru-RU" sz="2400" b="1" dirty="0"/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69509">
                <a:tc>
                  <a:txBody>
                    <a:bodyPr/>
                    <a:lstStyle/>
                    <a:p>
                      <a:pPr>
                        <a:buFont typeface="Wingdings" pitchFamily="2" charset="2"/>
                        <a:buChar char="Ø"/>
                      </a:pPr>
                      <a:r>
                        <a:rPr lang="ru-RU" b="1" dirty="0" smtClean="0"/>
                        <a:t> </a:t>
                      </a:r>
                      <a:r>
                        <a:rPr lang="ru-RU" sz="2400" b="1" dirty="0" smtClean="0"/>
                        <a:t>Творческих способностей детей</a:t>
                      </a:r>
                      <a:endParaRPr lang="ru-RU" sz="2400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785755" y="1928804"/>
            <a:ext cx="8358247" cy="4353957"/>
            <a:chOff x="607488" y="1344094"/>
            <a:chExt cx="7925326" cy="5189402"/>
          </a:xfrm>
        </p:grpSpPr>
        <p:grpSp>
          <p:nvGrpSpPr>
            <p:cNvPr id="3" name="Группа 1"/>
            <p:cNvGrpSpPr>
              <a:grpSpLocks/>
            </p:cNvGrpSpPr>
            <p:nvPr/>
          </p:nvGrpSpPr>
          <p:grpSpPr bwMode="auto">
            <a:xfrm>
              <a:off x="607488" y="1344094"/>
              <a:ext cx="7925326" cy="4486216"/>
              <a:chOff x="607288" y="-815361"/>
              <a:chExt cx="7925152" cy="5608007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607288" y="-815361"/>
                <a:ext cx="7925152" cy="550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endParaRPr lang="ru-RU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6" name="Прямоугольник 3"/>
              <p:cNvSpPr>
                <a:spLocks noChangeArrowheads="1"/>
              </p:cNvSpPr>
              <p:nvPr/>
            </p:nvSpPr>
            <p:spPr bwMode="auto">
              <a:xfrm>
                <a:off x="2699547" y="4196516"/>
                <a:ext cx="3628502" cy="596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endParaRPr lang="ru-RU" sz="2000" b="1" dirty="0">
                  <a:solidFill>
                    <a:prstClr val="black"/>
                  </a:solidFill>
                  <a:latin typeface="Monotype Corsiva" pitchFamily="66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2411760" y="6093296"/>
              <a:ext cx="175163" cy="440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00173"/>
            <a:ext cx="8229600" cy="4625991"/>
          </a:xfrm>
        </p:spPr>
        <p:txBody>
          <a:bodyPr/>
          <a:lstStyle/>
          <a:p>
            <a:pPr algn="just">
              <a:buNone/>
            </a:pPr>
            <a:endParaRPr lang="ru-RU" sz="28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r>
              <a:rPr lang="ru-RU" dirty="0" smtClean="0">
                <a:solidFill>
                  <a:srgbClr val="002060"/>
                </a:solidFill>
                <a:latin typeface="Constantia" pitchFamily="18" charset="0"/>
              </a:rPr>
              <a:t>	</a:t>
            </a:r>
            <a:endParaRPr lang="ru-RU" sz="11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sz="1100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643998" cy="101122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Учитель-дефектолог</a:t>
            </a:r>
            <a:r>
              <a:rPr lang="ru-RU" sz="4000" dirty="0" smtClean="0">
                <a:solidFill>
                  <a:srgbClr val="002060"/>
                </a:solidFill>
              </a:rPr>
              <a:t>           </a:t>
            </a:r>
            <a:r>
              <a:rPr lang="ru-RU" sz="4000" b="1" dirty="0" smtClean="0">
                <a:solidFill>
                  <a:srgbClr val="002060"/>
                </a:solidFill>
              </a:rPr>
              <a:t>педагог-психолог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1" name="Двойная стрелка влево/вправо 30"/>
          <p:cNvSpPr/>
          <p:nvPr/>
        </p:nvSpPr>
        <p:spPr>
          <a:xfrm>
            <a:off x="5429256" y="428604"/>
            <a:ext cx="642942" cy="21431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3" name="Содержимое 8"/>
          <p:cNvGraphicFramePr>
            <a:graphicFrameLocks/>
          </p:cNvGraphicFramePr>
          <p:nvPr/>
        </p:nvGraphicFramePr>
        <p:xfrm>
          <a:off x="500034" y="1500174"/>
          <a:ext cx="8229600" cy="500066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29600"/>
              </a:tblGrid>
              <a:tr h="798173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 Планирование и организация интеграции  детей с отклонениями в группе</a:t>
                      </a:r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790319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b="1" dirty="0" smtClean="0">
                          <a:solidFill>
                            <a:schemeClr val="tx1"/>
                          </a:solidFill>
                        </a:rPr>
                        <a:t> Оказание помощи детям в овладении учебными навыками и умениями, в развитии их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b="1" baseline="0" dirty="0" err="1" smtClean="0">
                          <a:solidFill>
                            <a:schemeClr val="tx1"/>
                          </a:solidFill>
                        </a:rPr>
                        <a:t>саморегуляции</a:t>
                      </a:r>
                      <a:r>
                        <a:rPr lang="ru-RU" b="1" baseline="0" dirty="0" smtClean="0">
                          <a:solidFill>
                            <a:schemeClr val="tx1"/>
                          </a:solidFill>
                        </a:rPr>
                        <a:t> и самоконтроля  детей на занятиях 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90319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b="1" dirty="0" smtClean="0"/>
                        <a:t> Подбор материала</a:t>
                      </a:r>
                      <a:r>
                        <a:rPr lang="ru-RU" b="1" baseline="0" dirty="0" smtClean="0"/>
                        <a:t> для закрепления в разных видах деятельности полученных  знаний</a:t>
                      </a:r>
                      <a:endParaRPr lang="ru-RU" b="1" dirty="0"/>
                    </a:p>
                  </a:txBody>
                  <a:tcPr/>
                </a:tc>
              </a:tr>
              <a:tr h="790319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b="1" dirty="0" smtClean="0"/>
                        <a:t> Развитие эмоционально-волевой сферы</a:t>
                      </a:r>
                      <a:endParaRPr lang="ru-RU" b="1" dirty="0"/>
                    </a:p>
                  </a:txBody>
                  <a:tcPr/>
                </a:tc>
              </a:tr>
              <a:tr h="457883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b="1" dirty="0" smtClean="0"/>
                        <a:t> Развитие</a:t>
                      </a:r>
                      <a:r>
                        <a:rPr lang="ru-RU" b="1" baseline="0" dirty="0" smtClean="0"/>
                        <a:t> памяти, внимания, мышления,  пространственной ориентации</a:t>
                      </a:r>
                      <a:endParaRPr lang="ru-RU" b="1" dirty="0"/>
                    </a:p>
                  </a:txBody>
                  <a:tcPr/>
                </a:tc>
              </a:tr>
              <a:tr h="457883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b="1" dirty="0" smtClean="0"/>
                        <a:t> Развитие мимики и</a:t>
                      </a:r>
                      <a:r>
                        <a:rPr lang="ru-RU" b="1" baseline="0" dirty="0" smtClean="0"/>
                        <a:t> пантомимики </a:t>
                      </a:r>
                      <a:r>
                        <a:rPr lang="ru-RU" b="1" baseline="0" smtClean="0"/>
                        <a:t>(коммуникации)</a:t>
                      </a:r>
                      <a:endParaRPr lang="ru-RU" b="1" dirty="0"/>
                    </a:p>
                  </a:txBody>
                  <a:tcPr/>
                </a:tc>
              </a:tr>
              <a:tr h="457883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b="1" dirty="0" smtClean="0"/>
                        <a:t> Активизация речи</a:t>
                      </a:r>
                      <a:endParaRPr lang="ru-RU" b="1" dirty="0"/>
                    </a:p>
                  </a:txBody>
                  <a:tcPr/>
                </a:tc>
              </a:tr>
              <a:tr h="457883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b="1" dirty="0" smtClean="0"/>
                        <a:t> Участие в интегративной образовательно-воспитательной деятельности</a:t>
                      </a:r>
                      <a:endParaRPr lang="ru-RU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785755" y="1928804"/>
            <a:ext cx="8358247" cy="4353957"/>
            <a:chOff x="607488" y="1344094"/>
            <a:chExt cx="7925326" cy="5189402"/>
          </a:xfrm>
        </p:grpSpPr>
        <p:grpSp>
          <p:nvGrpSpPr>
            <p:cNvPr id="3" name="Группа 1"/>
            <p:cNvGrpSpPr>
              <a:grpSpLocks/>
            </p:cNvGrpSpPr>
            <p:nvPr/>
          </p:nvGrpSpPr>
          <p:grpSpPr bwMode="auto">
            <a:xfrm>
              <a:off x="607488" y="1344094"/>
              <a:ext cx="7925326" cy="4486216"/>
              <a:chOff x="607288" y="-815361"/>
              <a:chExt cx="7925152" cy="5608007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607288" y="-815361"/>
                <a:ext cx="7925152" cy="550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endParaRPr lang="ru-RU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6" name="Прямоугольник 3"/>
              <p:cNvSpPr>
                <a:spLocks noChangeArrowheads="1"/>
              </p:cNvSpPr>
              <p:nvPr/>
            </p:nvSpPr>
            <p:spPr bwMode="auto">
              <a:xfrm>
                <a:off x="2699547" y="4196516"/>
                <a:ext cx="3628502" cy="596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endParaRPr lang="ru-RU" sz="2000" b="1" dirty="0">
                  <a:solidFill>
                    <a:prstClr val="black"/>
                  </a:solidFill>
                  <a:latin typeface="Monotype Corsiva" pitchFamily="66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2411760" y="6093296"/>
              <a:ext cx="175163" cy="440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00173"/>
            <a:ext cx="8229600" cy="4625991"/>
          </a:xfrm>
        </p:spPr>
        <p:txBody>
          <a:bodyPr/>
          <a:lstStyle/>
          <a:p>
            <a:pPr algn="just">
              <a:buNone/>
            </a:pPr>
            <a:endParaRPr lang="ru-RU" sz="28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r>
              <a:rPr lang="ru-RU" dirty="0" smtClean="0">
                <a:solidFill>
                  <a:srgbClr val="002060"/>
                </a:solidFill>
                <a:latin typeface="Constantia" pitchFamily="18" charset="0"/>
              </a:rPr>
              <a:t>	</a:t>
            </a:r>
            <a:endParaRPr lang="ru-RU" sz="11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sz="1100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643998" cy="101122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Учитель-дефектолог</a:t>
            </a:r>
            <a:r>
              <a:rPr lang="ru-RU" sz="4000" dirty="0" smtClean="0">
                <a:solidFill>
                  <a:srgbClr val="002060"/>
                </a:solidFill>
              </a:rPr>
              <a:t>             </a:t>
            </a:r>
            <a:r>
              <a:rPr lang="ru-RU" sz="4000" b="1" dirty="0" smtClean="0">
                <a:solidFill>
                  <a:srgbClr val="002060"/>
                </a:solidFill>
              </a:rPr>
              <a:t>инструктор по </a:t>
            </a:r>
            <a:r>
              <a:rPr lang="ru-RU" sz="4000" b="1" dirty="0" err="1" smtClean="0">
                <a:solidFill>
                  <a:srgbClr val="002060"/>
                </a:solidFill>
              </a:rPr>
              <a:t>физо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1" name="Двойная стрелка влево/вправо 30"/>
          <p:cNvSpPr/>
          <p:nvPr/>
        </p:nvSpPr>
        <p:spPr>
          <a:xfrm>
            <a:off x="4714876" y="428604"/>
            <a:ext cx="642942" cy="21431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1" name="Содержимое 14"/>
          <p:cNvGraphicFramePr>
            <a:graphicFrameLocks/>
          </p:cNvGraphicFramePr>
          <p:nvPr/>
        </p:nvGraphicFramePr>
        <p:xfrm>
          <a:off x="428596" y="1500174"/>
          <a:ext cx="8291264" cy="4572031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8291264"/>
              </a:tblGrid>
              <a:tr h="1005847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endParaRPr lang="ru-RU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Нормализация мышечного тонуса  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94364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b="1" dirty="0" smtClean="0"/>
                        <a:t> </a:t>
                      </a:r>
                      <a:r>
                        <a:rPr lang="ru-RU" sz="2000" b="1" dirty="0" smtClean="0"/>
                        <a:t>Исправление неправильных</a:t>
                      </a:r>
                      <a:r>
                        <a:rPr lang="ru-RU" sz="2000" b="1" baseline="0" dirty="0" smtClean="0"/>
                        <a:t> поз</a:t>
                      </a:r>
                      <a:endParaRPr lang="ru-RU" sz="2000" b="1" dirty="0"/>
                    </a:p>
                  </a:txBody>
                  <a:tcPr/>
                </a:tc>
              </a:tr>
              <a:tr h="594364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b="1" dirty="0" smtClean="0"/>
                        <a:t> </a:t>
                      </a:r>
                      <a:r>
                        <a:rPr lang="ru-RU" sz="2000" b="1" dirty="0" smtClean="0"/>
                        <a:t>Развитие статической выносливости, равновесия</a:t>
                      </a:r>
                      <a:endParaRPr lang="ru-RU" sz="2000" b="1" dirty="0"/>
                    </a:p>
                  </a:txBody>
                  <a:tcPr/>
                </a:tc>
              </a:tr>
              <a:tr h="594364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b="1" dirty="0" smtClean="0"/>
                        <a:t> </a:t>
                      </a:r>
                      <a:r>
                        <a:rPr lang="ru-RU" sz="2000" b="1" dirty="0" smtClean="0"/>
                        <a:t>Упорядочения темпа движений</a:t>
                      </a:r>
                      <a:endParaRPr lang="ru-RU" sz="2000" b="1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94364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b="1" dirty="0" smtClean="0"/>
                        <a:t> </a:t>
                      </a:r>
                      <a:r>
                        <a:rPr lang="ru-RU" sz="2000" b="1" dirty="0" smtClean="0"/>
                        <a:t>Запоминание серии двигательных актов</a:t>
                      </a:r>
                      <a:endParaRPr lang="ru-RU" sz="2000" b="1" dirty="0"/>
                    </a:p>
                  </a:txBody>
                  <a:tcPr/>
                </a:tc>
              </a:tr>
              <a:tr h="594364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000" b="1" dirty="0" smtClean="0"/>
                        <a:t> Воспитание быстроты реакции на словесные инструкции</a:t>
                      </a:r>
                      <a:endParaRPr lang="ru-RU" sz="2000" b="1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94364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000" b="1" dirty="0" smtClean="0"/>
                        <a:t> Развитие тонкой двигательной координации</a:t>
                      </a:r>
                      <a:endParaRPr lang="ru-RU" sz="20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785755" y="1928804"/>
            <a:ext cx="8358247" cy="4353957"/>
            <a:chOff x="607488" y="1344094"/>
            <a:chExt cx="7925326" cy="5189402"/>
          </a:xfrm>
        </p:grpSpPr>
        <p:grpSp>
          <p:nvGrpSpPr>
            <p:cNvPr id="3" name="Группа 1"/>
            <p:cNvGrpSpPr>
              <a:grpSpLocks/>
            </p:cNvGrpSpPr>
            <p:nvPr/>
          </p:nvGrpSpPr>
          <p:grpSpPr bwMode="auto">
            <a:xfrm>
              <a:off x="607488" y="1344094"/>
              <a:ext cx="7925326" cy="4486216"/>
              <a:chOff x="607288" y="-815361"/>
              <a:chExt cx="7925152" cy="5608007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607288" y="-815361"/>
                <a:ext cx="7925152" cy="550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endParaRPr lang="ru-RU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6" name="Прямоугольник 3"/>
              <p:cNvSpPr>
                <a:spLocks noChangeArrowheads="1"/>
              </p:cNvSpPr>
              <p:nvPr/>
            </p:nvSpPr>
            <p:spPr bwMode="auto">
              <a:xfrm>
                <a:off x="2699547" y="4196516"/>
                <a:ext cx="3628502" cy="596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endParaRPr lang="ru-RU" sz="2000" b="1" dirty="0">
                  <a:solidFill>
                    <a:prstClr val="black"/>
                  </a:solidFill>
                  <a:latin typeface="Monotype Corsiva" pitchFamily="66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2411760" y="6093296"/>
              <a:ext cx="175163" cy="440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500173"/>
            <a:ext cx="8229600" cy="4625991"/>
          </a:xfrm>
        </p:spPr>
        <p:txBody>
          <a:bodyPr/>
          <a:lstStyle/>
          <a:p>
            <a:pPr algn="just">
              <a:buNone/>
            </a:pPr>
            <a:endParaRPr lang="ru-RU" sz="28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r>
              <a:rPr lang="ru-RU" dirty="0" smtClean="0">
                <a:solidFill>
                  <a:srgbClr val="002060"/>
                </a:solidFill>
                <a:latin typeface="Constantia" pitchFamily="18" charset="0"/>
              </a:rPr>
              <a:t>	</a:t>
            </a:r>
            <a:endParaRPr lang="ru-RU" sz="11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sz="1100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214282" y="274638"/>
            <a:ext cx="8643998" cy="1011222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>
                <a:solidFill>
                  <a:srgbClr val="002060"/>
                </a:solidFill>
              </a:rPr>
              <a:t>Учитель-дефектолог</a:t>
            </a:r>
            <a:r>
              <a:rPr lang="ru-RU" sz="4000" dirty="0" smtClean="0">
                <a:solidFill>
                  <a:srgbClr val="002060"/>
                </a:solidFill>
              </a:rPr>
              <a:t>             </a:t>
            </a:r>
            <a:r>
              <a:rPr lang="ru-RU" sz="4000" b="1" dirty="0" smtClean="0">
                <a:solidFill>
                  <a:srgbClr val="002060"/>
                </a:solidFill>
              </a:rPr>
              <a:t>педагог по изо</a:t>
            </a:r>
            <a:endParaRPr lang="ru-RU" sz="4000" dirty="0">
              <a:solidFill>
                <a:srgbClr val="002060"/>
              </a:solidFill>
            </a:endParaRPr>
          </a:p>
        </p:txBody>
      </p:sp>
      <p:sp>
        <p:nvSpPr>
          <p:cNvPr id="31" name="Двойная стрелка влево/вправо 30"/>
          <p:cNvSpPr/>
          <p:nvPr/>
        </p:nvSpPr>
        <p:spPr>
          <a:xfrm>
            <a:off x="4786314" y="714356"/>
            <a:ext cx="642942" cy="214314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1" name="Содержимое 14"/>
          <p:cNvGraphicFramePr>
            <a:graphicFrameLocks/>
          </p:cNvGraphicFramePr>
          <p:nvPr/>
        </p:nvGraphicFramePr>
        <p:xfrm>
          <a:off x="428596" y="1500174"/>
          <a:ext cx="8291264" cy="3489979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8291264"/>
              </a:tblGrid>
              <a:tr h="1005847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endParaRPr lang="ru-RU" dirty="0" smtClean="0"/>
                    </a:p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Развитие эмоционального</a:t>
                      </a:r>
                      <a:r>
                        <a:rPr lang="ru-RU" sz="2000" baseline="0" dirty="0" smtClean="0">
                          <a:solidFill>
                            <a:schemeClr val="tx1"/>
                          </a:solidFill>
                        </a:rPr>
                        <a:t> мира</a:t>
                      </a:r>
                      <a:r>
                        <a:rPr lang="ru-RU" sz="2000" dirty="0" smtClean="0">
                          <a:solidFill>
                            <a:schemeClr val="tx1"/>
                          </a:solidFill>
                        </a:rPr>
                        <a:t> </a:t>
                      </a:r>
                      <a:endParaRPr lang="ru-RU" sz="2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94364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b="1" dirty="0" smtClean="0"/>
                        <a:t> </a:t>
                      </a:r>
                      <a:r>
                        <a:rPr lang="ru-RU" sz="2000" b="1" dirty="0" smtClean="0"/>
                        <a:t>Развитие</a:t>
                      </a:r>
                      <a:r>
                        <a:rPr lang="ru-RU" sz="2000" b="1" baseline="0" dirty="0" smtClean="0"/>
                        <a:t> мелкой моторики</a:t>
                      </a:r>
                      <a:endParaRPr lang="ru-RU" sz="2000" b="1" dirty="0"/>
                    </a:p>
                  </a:txBody>
                  <a:tcPr/>
                </a:tc>
              </a:tr>
              <a:tr h="594364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b="1" dirty="0" smtClean="0"/>
                        <a:t> </a:t>
                      </a:r>
                      <a:r>
                        <a:rPr lang="ru-RU" sz="2000" b="1" dirty="0" smtClean="0"/>
                        <a:t>Развитие творческих способностей</a:t>
                      </a:r>
                      <a:endParaRPr lang="ru-RU" sz="2000" b="1" dirty="0"/>
                    </a:p>
                  </a:txBody>
                  <a:tcPr/>
                </a:tc>
              </a:tr>
              <a:tr h="594364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b="1" dirty="0" smtClean="0"/>
                        <a:t> </a:t>
                      </a:r>
                      <a:r>
                        <a:rPr lang="ru-RU" sz="2000" b="1" dirty="0" smtClean="0"/>
                        <a:t>Развитие</a:t>
                      </a:r>
                      <a:r>
                        <a:rPr lang="ru-RU" sz="2000" b="1" baseline="0" dirty="0" smtClean="0"/>
                        <a:t> зрительного восприятия посредством изобразительного искусства</a:t>
                      </a:r>
                      <a:endParaRPr lang="ru-RU" sz="2000" b="1" dirty="0"/>
                    </a:p>
                  </a:txBody>
                  <a:tcPr>
                    <a:solidFill>
                      <a:schemeClr val="accent5">
                        <a:lumMod val="40000"/>
                        <a:lumOff val="60000"/>
                      </a:schemeClr>
                    </a:solidFill>
                  </a:tcPr>
                </a:tc>
              </a:tr>
              <a:tr h="594364">
                <a:tc>
                  <a:txBody>
                    <a:bodyPr/>
                    <a:lstStyle/>
                    <a:p>
                      <a:pPr>
                        <a:buFont typeface="Arial" pitchFamily="34" charset="0"/>
                        <a:buChar char="•"/>
                      </a:pPr>
                      <a:r>
                        <a:rPr lang="ru-RU" sz="2000" b="1" dirty="0" smtClean="0"/>
                        <a:t> Развитие тонкой двигательной координации</a:t>
                      </a:r>
                      <a:endParaRPr lang="ru-RU" sz="20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428596" y="571480"/>
            <a:ext cx="8358247" cy="5643602"/>
            <a:chOff x="607488" y="1344094"/>
            <a:chExt cx="7925326" cy="5189402"/>
          </a:xfrm>
        </p:grpSpPr>
        <p:grpSp>
          <p:nvGrpSpPr>
            <p:cNvPr id="3" name="Группа 1"/>
            <p:cNvGrpSpPr>
              <a:grpSpLocks/>
            </p:cNvGrpSpPr>
            <p:nvPr/>
          </p:nvGrpSpPr>
          <p:grpSpPr bwMode="auto">
            <a:xfrm>
              <a:off x="607488" y="1344094"/>
              <a:ext cx="7925326" cy="4486216"/>
              <a:chOff x="607288" y="-815361"/>
              <a:chExt cx="7925152" cy="5608007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607288" y="-815361"/>
                <a:ext cx="7925152" cy="550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endParaRPr lang="ru-RU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6" name="Прямоугольник 3"/>
              <p:cNvSpPr>
                <a:spLocks noChangeArrowheads="1"/>
              </p:cNvSpPr>
              <p:nvPr/>
            </p:nvSpPr>
            <p:spPr bwMode="auto">
              <a:xfrm>
                <a:off x="2699547" y="4196516"/>
                <a:ext cx="3628502" cy="596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endParaRPr lang="ru-RU" sz="2000" b="1" dirty="0">
                  <a:solidFill>
                    <a:prstClr val="black"/>
                  </a:solidFill>
                  <a:latin typeface="Monotype Corsiva" pitchFamily="66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2411760" y="6093296"/>
              <a:ext cx="175163" cy="440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9" name="Содержимое 8"/>
          <p:cNvSpPr>
            <a:spLocks noGrp="1"/>
          </p:cNvSpPr>
          <p:nvPr>
            <p:ph idx="4294967295"/>
          </p:nvPr>
        </p:nvSpPr>
        <p:spPr>
          <a:xfrm>
            <a:off x="500034" y="500042"/>
            <a:ext cx="8229600" cy="4697413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sz="2000" dirty="0" smtClean="0">
                <a:solidFill>
                  <a:srgbClr val="002060"/>
                </a:solidFill>
                <a:latin typeface="Constantia" pitchFamily="18" charset="0"/>
              </a:rPr>
              <a:t>	</a:t>
            </a:r>
            <a:r>
              <a:rPr lang="ru-RU" sz="3000" i="1" dirty="0" smtClean="0">
                <a:solidFill>
                  <a:srgbClr val="002060"/>
                </a:solidFill>
                <a:latin typeface="Constantia" pitchFamily="18" charset="0"/>
              </a:rPr>
              <a:t>Коррекционно-педагогическое сопровождение направлено на обеспечение двух согласованных процессов</a:t>
            </a:r>
            <a:r>
              <a:rPr lang="ru-RU" sz="2400" dirty="0" smtClean="0">
                <a:solidFill>
                  <a:srgbClr val="002060"/>
                </a:solidFill>
                <a:latin typeface="Constantia" pitchFamily="18" charset="0"/>
              </a:rPr>
              <a:t>:</a:t>
            </a:r>
          </a:p>
          <a:p>
            <a:pPr algn="just">
              <a:buNone/>
            </a:pPr>
            <a:endParaRPr lang="ru-RU" sz="24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002060"/>
                </a:solidFill>
                <a:latin typeface="Constantia" pitchFamily="18" charset="0"/>
              </a:rPr>
              <a:t>Сопровождение развития ребёнка с нарушением зрения,</a:t>
            </a:r>
          </a:p>
          <a:p>
            <a:pPr algn="just">
              <a:buFont typeface="Wingdings" pitchFamily="2" charset="2"/>
              <a:buChar char="v"/>
            </a:pPr>
            <a:r>
              <a:rPr lang="ru-RU" sz="2400" dirty="0" smtClean="0">
                <a:solidFill>
                  <a:srgbClr val="002060"/>
                </a:solidFill>
                <a:latin typeface="Constantia" pitchFamily="18" charset="0"/>
              </a:rPr>
              <a:t>Сопровождение процесса его обучения, воспитания, коррекции имеющихся отклонений</a:t>
            </a:r>
          </a:p>
          <a:p>
            <a:pPr algn="just">
              <a:buNone/>
            </a:pPr>
            <a:endParaRPr lang="ru-RU" sz="24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r>
              <a:rPr lang="ru-RU" sz="2400" dirty="0" smtClean="0">
                <a:solidFill>
                  <a:srgbClr val="002060"/>
                </a:solidFill>
                <a:latin typeface="Constantia" pitchFamily="18" charset="0"/>
              </a:rPr>
              <a:t>	</a:t>
            </a: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Т.е.  это комплексная технология, особый путь поддержки ребёнка с особыми зрительными возможностями, помощи ему в решении задач развития, обучения, воспитания, социализации.</a:t>
            </a:r>
          </a:p>
          <a:p>
            <a:pPr algn="just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	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428596" y="571480"/>
            <a:ext cx="8358247" cy="5643602"/>
            <a:chOff x="607488" y="1344094"/>
            <a:chExt cx="7925326" cy="5189402"/>
          </a:xfrm>
        </p:grpSpPr>
        <p:grpSp>
          <p:nvGrpSpPr>
            <p:cNvPr id="3" name="Группа 1"/>
            <p:cNvGrpSpPr>
              <a:grpSpLocks/>
            </p:cNvGrpSpPr>
            <p:nvPr/>
          </p:nvGrpSpPr>
          <p:grpSpPr bwMode="auto">
            <a:xfrm>
              <a:off x="607488" y="1344094"/>
              <a:ext cx="7925326" cy="4486216"/>
              <a:chOff x="607288" y="-815361"/>
              <a:chExt cx="7925152" cy="5608007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607288" y="-815361"/>
                <a:ext cx="7925152" cy="550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endParaRPr lang="ru-RU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6" name="Прямоугольник 3"/>
              <p:cNvSpPr>
                <a:spLocks noChangeArrowheads="1"/>
              </p:cNvSpPr>
              <p:nvPr/>
            </p:nvSpPr>
            <p:spPr bwMode="auto">
              <a:xfrm>
                <a:off x="2699547" y="4196516"/>
                <a:ext cx="3628502" cy="596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endParaRPr lang="ru-RU" sz="2000" b="1" dirty="0">
                  <a:solidFill>
                    <a:prstClr val="black"/>
                  </a:solidFill>
                  <a:latin typeface="Monotype Corsiva" pitchFamily="66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2411760" y="6093296"/>
              <a:ext cx="175163" cy="440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9" name="Содержимое 8"/>
          <p:cNvSpPr>
            <a:spLocks noGrp="1"/>
          </p:cNvSpPr>
          <p:nvPr>
            <p:ph idx="4294967295"/>
          </p:nvPr>
        </p:nvSpPr>
        <p:spPr>
          <a:xfrm>
            <a:off x="214282" y="1600200"/>
            <a:ext cx="8501122" cy="4829196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2000" dirty="0" smtClean="0">
                <a:solidFill>
                  <a:srgbClr val="002060"/>
                </a:solidFill>
                <a:latin typeface="Constantia" pitchFamily="18" charset="0"/>
              </a:rPr>
              <a:t>	</a:t>
            </a:r>
            <a:endParaRPr lang="ru-RU" sz="2400" b="1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8" name="Заголовок 7"/>
          <p:cNvSpPr>
            <a:spLocks noGrp="1"/>
          </p:cNvSpPr>
          <p:nvPr>
            <p:ph type="title" idx="4294967295"/>
          </p:nvPr>
        </p:nvSpPr>
        <p:spPr>
          <a:xfrm>
            <a:off x="357158" y="274638"/>
            <a:ext cx="8429684" cy="6154758"/>
          </a:xfrm>
        </p:spPr>
        <p:txBody>
          <a:bodyPr>
            <a:normAutofit/>
          </a:bodyPr>
          <a:lstStyle/>
          <a:p>
            <a:pPr algn="l"/>
            <a:r>
              <a:rPr lang="ru-RU" sz="2400" b="1" dirty="0" smtClean="0">
                <a:solidFill>
                  <a:srgbClr val="002060"/>
                </a:solidFill>
              </a:rPr>
              <a:t/>
            </a:r>
            <a:br>
              <a:rPr lang="ru-RU" sz="2400" b="1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3600" dirty="0" smtClean="0">
                <a:solidFill>
                  <a:srgbClr val="002060"/>
                </a:solidFill>
              </a:rPr>
              <a:t/>
            </a:r>
            <a:br>
              <a:rPr lang="ru-RU" sz="3600" dirty="0" smtClean="0">
                <a:solidFill>
                  <a:srgbClr val="002060"/>
                </a:solidFill>
              </a:rPr>
            </a:br>
            <a:r>
              <a:rPr lang="ru-RU" sz="1300" dirty="0" smtClean="0">
                <a:hlinkClick r:id="rId2" action="ppaction://hlinkfile"/>
              </a:rPr>
              <a:t>Виды работ и содержание деятельности коррекционного </a:t>
            </a:r>
            <a:r>
              <a:rPr lang="ru-RU" sz="1300" dirty="0" err="1" smtClean="0">
                <a:hlinkClick r:id="rId2" action="ppaction://hlinkfile"/>
              </a:rPr>
              <a:t>психолого-педагогического.docx</a:t>
            </a:r>
            <a:endParaRPr lang="ru-RU" sz="1300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42910" y="428604"/>
            <a:ext cx="7858180" cy="92869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002060"/>
                </a:solidFill>
              </a:rPr>
              <a:t>Виды работ и содержание деятельности коррекционного педагогического сопровождения</a:t>
            </a:r>
            <a:endParaRPr lang="ru-RU" sz="2400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28596" y="2643182"/>
            <a:ext cx="500066" cy="314327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Профилактика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1357290" y="2643182"/>
            <a:ext cx="571504" cy="314327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Диагностика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2357422" y="2643182"/>
            <a:ext cx="642942" cy="314327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Консультирование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3286116" y="2643182"/>
            <a:ext cx="571504" cy="314327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Развивающая работа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214810" y="2643182"/>
            <a:ext cx="714380" cy="314327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Составление инд. маршрута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5214942" y="2643182"/>
            <a:ext cx="785818" cy="314327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Коррекционная работа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6357950" y="2643182"/>
            <a:ext cx="714380" cy="314327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Психологическое просвещение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7429520" y="2643182"/>
            <a:ext cx="1000132" cy="314327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</a:rPr>
              <a:t>Экспертиза образовательных и учебных программ</a:t>
            </a:r>
            <a:endParaRPr lang="ru-RU" sz="2400" b="1" dirty="0">
              <a:solidFill>
                <a:srgbClr val="FF0000"/>
              </a:solidFill>
            </a:endParaRPr>
          </a:p>
        </p:txBody>
      </p:sp>
      <p:cxnSp>
        <p:nvCxnSpPr>
          <p:cNvPr id="20" name="Прямая со стрелкой 19"/>
          <p:cNvCxnSpPr>
            <a:stCxn id="10" idx="2"/>
            <a:endCxn id="11" idx="0"/>
          </p:cNvCxnSpPr>
          <p:nvPr/>
        </p:nvCxnSpPr>
        <p:spPr>
          <a:xfrm rot="5400000">
            <a:off x="1982373" y="53555"/>
            <a:ext cx="1285884" cy="3893371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>
            <a:stCxn id="10" idx="2"/>
            <a:endCxn id="12" idx="0"/>
          </p:cNvCxnSpPr>
          <p:nvPr/>
        </p:nvCxnSpPr>
        <p:spPr>
          <a:xfrm rot="5400000">
            <a:off x="2464579" y="535761"/>
            <a:ext cx="1285884" cy="292895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10" idx="2"/>
            <a:endCxn id="13" idx="0"/>
          </p:cNvCxnSpPr>
          <p:nvPr/>
        </p:nvCxnSpPr>
        <p:spPr>
          <a:xfrm rot="5400000">
            <a:off x="2982505" y="1053687"/>
            <a:ext cx="1285884" cy="189310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10" idx="2"/>
            <a:endCxn id="14" idx="0"/>
          </p:cNvCxnSpPr>
          <p:nvPr/>
        </p:nvCxnSpPr>
        <p:spPr>
          <a:xfrm rot="5400000">
            <a:off x="3428992" y="1500174"/>
            <a:ext cx="1285884" cy="100013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>
            <a:stCxn id="10" idx="2"/>
            <a:endCxn id="15" idx="0"/>
          </p:cNvCxnSpPr>
          <p:nvPr/>
        </p:nvCxnSpPr>
        <p:spPr>
          <a:xfrm rot="5400000">
            <a:off x="3929058" y="2000240"/>
            <a:ext cx="1285884" cy="15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 стрелкой 29"/>
          <p:cNvCxnSpPr>
            <a:stCxn id="10" idx="2"/>
            <a:endCxn id="16" idx="0"/>
          </p:cNvCxnSpPr>
          <p:nvPr/>
        </p:nvCxnSpPr>
        <p:spPr>
          <a:xfrm rot="16200000" flipH="1">
            <a:off x="4446983" y="1482314"/>
            <a:ext cx="1285884" cy="1035851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>
            <a:stCxn id="10" idx="2"/>
            <a:endCxn id="17" idx="0"/>
          </p:cNvCxnSpPr>
          <p:nvPr/>
        </p:nvCxnSpPr>
        <p:spPr>
          <a:xfrm rot="16200000" flipH="1">
            <a:off x="5000628" y="928670"/>
            <a:ext cx="1285884" cy="214314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 стрелкой 33"/>
          <p:cNvCxnSpPr>
            <a:stCxn id="10" idx="2"/>
            <a:endCxn id="18" idx="0"/>
          </p:cNvCxnSpPr>
          <p:nvPr/>
        </p:nvCxnSpPr>
        <p:spPr>
          <a:xfrm rot="16200000" flipH="1">
            <a:off x="5607851" y="321447"/>
            <a:ext cx="1285884" cy="335758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428596" y="571480"/>
            <a:ext cx="8358247" cy="5643602"/>
            <a:chOff x="607488" y="1344094"/>
            <a:chExt cx="7925326" cy="5189402"/>
          </a:xfrm>
        </p:grpSpPr>
        <p:grpSp>
          <p:nvGrpSpPr>
            <p:cNvPr id="3" name="Группа 1"/>
            <p:cNvGrpSpPr>
              <a:grpSpLocks/>
            </p:cNvGrpSpPr>
            <p:nvPr/>
          </p:nvGrpSpPr>
          <p:grpSpPr bwMode="auto">
            <a:xfrm>
              <a:off x="607488" y="1344094"/>
              <a:ext cx="7925326" cy="4486216"/>
              <a:chOff x="607288" y="-815361"/>
              <a:chExt cx="7925152" cy="5608007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607288" y="-815361"/>
                <a:ext cx="7925152" cy="550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endParaRPr lang="ru-RU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6" name="Прямоугольник 3"/>
              <p:cNvSpPr>
                <a:spLocks noChangeArrowheads="1"/>
              </p:cNvSpPr>
              <p:nvPr/>
            </p:nvSpPr>
            <p:spPr bwMode="auto">
              <a:xfrm>
                <a:off x="2699547" y="4196516"/>
                <a:ext cx="3628502" cy="596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endParaRPr lang="ru-RU" sz="2000" b="1" dirty="0">
                  <a:solidFill>
                    <a:prstClr val="black"/>
                  </a:solidFill>
                  <a:latin typeface="Monotype Corsiva" pitchFamily="66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2411760" y="6093296"/>
              <a:ext cx="175163" cy="440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9" name="Содержимое 8"/>
          <p:cNvSpPr>
            <a:spLocks noGrp="1"/>
          </p:cNvSpPr>
          <p:nvPr>
            <p:ph idx="4294967295"/>
          </p:nvPr>
        </p:nvSpPr>
        <p:spPr>
          <a:xfrm>
            <a:off x="500034" y="500042"/>
            <a:ext cx="8229600" cy="5429288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	Документация для осуществления взаимодействия.</a:t>
            </a:r>
          </a:p>
          <a:p>
            <a:pPr algn="ctr">
              <a:buNone/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Лист здоровья детей. </a:t>
            </a:r>
            <a:r>
              <a:rPr lang="ru-RU" sz="1600" b="1" dirty="0" smtClean="0">
                <a:solidFill>
                  <a:srgbClr val="002060"/>
                </a:solidFill>
                <a:latin typeface="Constantia" pitchFamily="18" charset="0"/>
                <a:hlinkClick r:id="rId2" action="ppaction://hlinkfile"/>
              </a:rPr>
              <a:t>лист здоровья.</a:t>
            </a:r>
            <a:r>
              <a:rPr lang="en-US" sz="1600" b="1" dirty="0" err="1" smtClean="0">
                <a:solidFill>
                  <a:srgbClr val="002060"/>
                </a:solidFill>
                <a:latin typeface="Constantia" pitchFamily="18" charset="0"/>
                <a:hlinkClick r:id="rId2" action="ppaction://hlinkfile"/>
              </a:rPr>
              <a:t>docx</a:t>
            </a:r>
            <a:endParaRPr lang="ru-RU" sz="16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marL="457200" indent="-457200" algn="just">
              <a:buNone/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Карта индивидуального маршрута. </a:t>
            </a:r>
            <a:r>
              <a:rPr lang="ru-RU" sz="1600" b="1" dirty="0" smtClean="0">
                <a:solidFill>
                  <a:srgbClr val="002060"/>
                </a:solidFill>
                <a:latin typeface="Constantia" pitchFamily="18" charset="0"/>
                <a:hlinkClick r:id="rId3" action="ppaction://hlinkfile"/>
              </a:rPr>
              <a:t>рекомендации специалистов.</a:t>
            </a:r>
            <a:r>
              <a:rPr lang="en-US" sz="1600" b="1" dirty="0" err="1" smtClean="0">
                <a:solidFill>
                  <a:srgbClr val="002060"/>
                </a:solidFill>
                <a:latin typeface="Constantia" pitchFamily="18" charset="0"/>
                <a:hlinkClick r:id="rId3" action="ppaction://hlinkfile"/>
              </a:rPr>
              <a:t>docx</a:t>
            </a:r>
            <a:endParaRPr lang="ru-RU" sz="16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marL="457200" indent="-457200" algn="just">
              <a:buNone/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План взаимодействия специалистов ДОУ. </a:t>
            </a:r>
            <a:r>
              <a:rPr lang="ru-RU" sz="1600" b="1" dirty="0" smtClean="0">
                <a:solidFill>
                  <a:srgbClr val="002060"/>
                </a:solidFill>
                <a:latin typeface="Constantia" pitchFamily="18" charset="0"/>
                <a:hlinkClick r:id="rId4" action="ppaction://hlinkfile"/>
              </a:rPr>
              <a:t>план взаимодействия.</a:t>
            </a:r>
            <a:r>
              <a:rPr lang="en-US" sz="1600" b="1" dirty="0" smtClean="0">
                <a:solidFill>
                  <a:srgbClr val="002060"/>
                </a:solidFill>
                <a:latin typeface="Constantia" pitchFamily="18" charset="0"/>
                <a:hlinkClick r:id="rId4" action="ppaction://hlinkfile"/>
              </a:rPr>
              <a:t>doc</a:t>
            </a:r>
            <a:endParaRPr lang="ru-RU" sz="16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marL="457200" indent="-457200" algn="just">
              <a:buNone/>
            </a:pPr>
            <a:endParaRPr lang="ru-RU" sz="24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marL="457200" indent="-457200" algn="just">
              <a:buAutoNum type="arabicPeriod"/>
            </a:pPr>
            <a:r>
              <a:rPr lang="ru-RU" sz="2400" b="1" dirty="0" smtClean="0">
                <a:solidFill>
                  <a:srgbClr val="002060"/>
                </a:solidFill>
                <a:latin typeface="Constantia" pitchFamily="18" charset="0"/>
              </a:rPr>
              <a:t>План совместной коррекционной работы. </a:t>
            </a:r>
            <a:r>
              <a:rPr lang="ru-RU" sz="1600" b="1" dirty="0" err="1" smtClean="0">
                <a:solidFill>
                  <a:srgbClr val="002060"/>
                </a:solidFill>
                <a:latin typeface="Constantia" pitchFamily="18" charset="0"/>
                <a:hlinkClick r:id="rId5" action="ppaction://hlinkfile"/>
              </a:rPr>
              <a:t>совм</a:t>
            </a:r>
            <a:r>
              <a:rPr lang="ru-RU" sz="1600" b="1" dirty="0" smtClean="0">
                <a:solidFill>
                  <a:srgbClr val="002060"/>
                </a:solidFill>
                <a:latin typeface="Constantia" pitchFamily="18" charset="0"/>
                <a:hlinkClick r:id="rId5" action="ppaction://hlinkfile"/>
              </a:rPr>
              <a:t>. план </a:t>
            </a:r>
            <a:r>
              <a:rPr lang="ru-RU" sz="1600" b="1" dirty="0" err="1" smtClean="0">
                <a:solidFill>
                  <a:srgbClr val="002060"/>
                </a:solidFill>
                <a:latin typeface="Constantia" pitchFamily="18" charset="0"/>
                <a:hlinkClick r:id="rId5" action="ppaction://hlinkfile"/>
              </a:rPr>
              <a:t>коррекц.работы</a:t>
            </a:r>
            <a:r>
              <a:rPr lang="ru-RU" sz="1600" b="1" dirty="0" smtClean="0">
                <a:solidFill>
                  <a:srgbClr val="002060"/>
                </a:solidFill>
                <a:latin typeface="Constantia" pitchFamily="18" charset="0"/>
                <a:hlinkClick r:id="rId5" action="ppaction://hlinkfile"/>
              </a:rPr>
              <a:t>.</a:t>
            </a:r>
            <a:r>
              <a:rPr lang="en-US" sz="1600" b="1" dirty="0" err="1" smtClean="0">
                <a:solidFill>
                  <a:srgbClr val="002060"/>
                </a:solidFill>
                <a:latin typeface="Constantia" pitchFamily="18" charset="0"/>
                <a:hlinkClick r:id="rId5" action="ppaction://hlinkfile"/>
              </a:rPr>
              <a:t>docx</a:t>
            </a:r>
            <a:endParaRPr lang="ru-RU" sz="1600" b="1" dirty="0">
              <a:solidFill>
                <a:srgbClr val="00206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428596" y="571480"/>
            <a:ext cx="8358247" cy="5643602"/>
            <a:chOff x="607488" y="1344094"/>
            <a:chExt cx="7925326" cy="5189402"/>
          </a:xfrm>
        </p:grpSpPr>
        <p:grpSp>
          <p:nvGrpSpPr>
            <p:cNvPr id="3" name="Группа 1"/>
            <p:cNvGrpSpPr>
              <a:grpSpLocks/>
            </p:cNvGrpSpPr>
            <p:nvPr/>
          </p:nvGrpSpPr>
          <p:grpSpPr bwMode="auto">
            <a:xfrm>
              <a:off x="607488" y="1344094"/>
              <a:ext cx="7925326" cy="4486216"/>
              <a:chOff x="607288" y="-815361"/>
              <a:chExt cx="7925152" cy="5608007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607288" y="-815361"/>
                <a:ext cx="7925152" cy="550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endParaRPr lang="ru-RU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6" name="Прямоугольник 3"/>
              <p:cNvSpPr>
                <a:spLocks noChangeArrowheads="1"/>
              </p:cNvSpPr>
              <p:nvPr/>
            </p:nvSpPr>
            <p:spPr bwMode="auto">
              <a:xfrm>
                <a:off x="2699547" y="4196516"/>
                <a:ext cx="3628502" cy="596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endParaRPr lang="ru-RU" sz="2000" b="1" dirty="0">
                  <a:solidFill>
                    <a:prstClr val="black"/>
                  </a:solidFill>
                  <a:latin typeface="Monotype Corsiva" pitchFamily="66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2411760" y="6093296"/>
              <a:ext cx="175163" cy="440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9" name="Содержимое 8"/>
          <p:cNvSpPr>
            <a:spLocks noGrp="1"/>
          </p:cNvSpPr>
          <p:nvPr>
            <p:ph idx="4294967295"/>
          </p:nvPr>
        </p:nvSpPr>
        <p:spPr>
          <a:xfrm>
            <a:off x="500034" y="500042"/>
            <a:ext cx="8229600" cy="5715040"/>
          </a:xfrm>
        </p:spPr>
        <p:txBody>
          <a:bodyPr>
            <a:normAutofit fontScale="92500" lnSpcReduction="10000"/>
          </a:bodyPr>
          <a:lstStyle/>
          <a:p>
            <a:pPr algn="just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Constantia" pitchFamily="18" charset="0"/>
              </a:rPr>
              <a:t>	Вывод:</a:t>
            </a:r>
          </a:p>
          <a:p>
            <a:pPr algn="just">
              <a:buNone/>
            </a:pPr>
            <a:r>
              <a:rPr lang="ru-RU" sz="2600" dirty="0" smtClean="0"/>
              <a:t>	</a:t>
            </a:r>
            <a:r>
              <a:rPr lang="ru-RU" sz="2600" b="1" dirty="0" smtClean="0">
                <a:solidFill>
                  <a:srgbClr val="7030A0"/>
                </a:solidFill>
              </a:rPr>
              <a:t>Единообразие подходов к работе с детьми, преемственность в требованиях, а также в содержании и методах коррекционной, учебной и воспитательной работы, комплексность и многообразие средств развития детей и устранения имеющихся у них недостатков, использование ведущего вида деятельности – залог успеха в работе.</a:t>
            </a:r>
          </a:p>
          <a:p>
            <a:pPr algn="just">
              <a:buNone/>
            </a:pPr>
            <a:endParaRPr lang="ru-RU" sz="2600" b="1" dirty="0" smtClean="0">
              <a:solidFill>
                <a:srgbClr val="7030A0"/>
              </a:solidFill>
            </a:endParaRPr>
          </a:p>
          <a:p>
            <a:pPr algn="just">
              <a:buNone/>
            </a:pPr>
            <a:r>
              <a:rPr lang="ru-RU" sz="2800" b="1" dirty="0" smtClean="0"/>
              <a:t>	Только в тесном взаимодействии всех участников педагогического процесса возможно успешное формирование личностной готовности детей с нарушениями развития к школьному обучению, социализации и адаптации их в обществе.</a:t>
            </a:r>
            <a:endParaRPr lang="ru-RU" sz="2800" dirty="0" smtClean="0"/>
          </a:p>
          <a:p>
            <a:pPr algn="just">
              <a:buNone/>
            </a:pPr>
            <a:r>
              <a:rPr lang="ru-RU" sz="2600" b="1" dirty="0" smtClean="0">
                <a:solidFill>
                  <a:srgbClr val="7030A0"/>
                </a:solidFill>
                <a:latin typeface="Constantia" pitchFamily="18" charset="0"/>
              </a:rPr>
              <a:t> </a:t>
            </a:r>
            <a:endParaRPr lang="ru-RU" sz="2600" b="1" dirty="0">
              <a:solidFill>
                <a:srgbClr val="7030A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1115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357300"/>
            <a:ext cx="8229600" cy="4768865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000" dirty="0" smtClean="0">
                <a:solidFill>
                  <a:srgbClr val="FF0000"/>
                </a:solidFill>
                <a:latin typeface="Constantia" pitchFamily="18" charset="0"/>
              </a:rPr>
              <a:t>«Вот они – главные истины эти:</a:t>
            </a:r>
          </a:p>
          <a:p>
            <a:pPr algn="ctr">
              <a:buNone/>
            </a:pPr>
            <a:r>
              <a:rPr lang="ru-RU" sz="4000" dirty="0" smtClean="0">
                <a:solidFill>
                  <a:srgbClr val="FF0000"/>
                </a:solidFill>
                <a:latin typeface="Constantia" pitchFamily="18" charset="0"/>
              </a:rPr>
              <a:t>   Поздно заметили, поздно учли.</a:t>
            </a:r>
          </a:p>
          <a:p>
            <a:pPr algn="ctr">
              <a:buNone/>
            </a:pPr>
            <a:r>
              <a:rPr lang="ru-RU" sz="4000" dirty="0" smtClean="0">
                <a:solidFill>
                  <a:srgbClr val="FF0000"/>
                </a:solidFill>
                <a:latin typeface="Constantia" pitchFamily="18" charset="0"/>
              </a:rPr>
              <a:t>Нет, не рождаются «трудные»  дети – </a:t>
            </a:r>
          </a:p>
          <a:p>
            <a:pPr algn="ctr">
              <a:buNone/>
            </a:pPr>
            <a:r>
              <a:rPr lang="ru-RU" sz="4000" dirty="0" smtClean="0">
                <a:solidFill>
                  <a:srgbClr val="FF0000"/>
                </a:solidFill>
                <a:latin typeface="Constantia" pitchFamily="18" charset="0"/>
              </a:rPr>
              <a:t>  Просто им вовремя не помогли…»</a:t>
            </a:r>
          </a:p>
          <a:p>
            <a:pPr>
              <a:buNone/>
            </a:pP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428596" y="571480"/>
            <a:ext cx="8358247" cy="5643602"/>
            <a:chOff x="607488" y="1344094"/>
            <a:chExt cx="7925326" cy="5189402"/>
          </a:xfrm>
        </p:grpSpPr>
        <p:grpSp>
          <p:nvGrpSpPr>
            <p:cNvPr id="3" name="Группа 1"/>
            <p:cNvGrpSpPr>
              <a:grpSpLocks/>
            </p:cNvGrpSpPr>
            <p:nvPr/>
          </p:nvGrpSpPr>
          <p:grpSpPr bwMode="auto">
            <a:xfrm>
              <a:off x="607488" y="1344094"/>
              <a:ext cx="7925326" cy="4486216"/>
              <a:chOff x="607288" y="-815361"/>
              <a:chExt cx="7925152" cy="5608007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607288" y="-815361"/>
                <a:ext cx="7925152" cy="550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endParaRPr lang="ru-RU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6" name="Прямоугольник 3"/>
              <p:cNvSpPr>
                <a:spLocks noChangeArrowheads="1"/>
              </p:cNvSpPr>
              <p:nvPr/>
            </p:nvSpPr>
            <p:spPr bwMode="auto">
              <a:xfrm>
                <a:off x="2699547" y="4196516"/>
                <a:ext cx="3628502" cy="596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endParaRPr lang="ru-RU" sz="2000" b="1" dirty="0">
                  <a:solidFill>
                    <a:prstClr val="black"/>
                  </a:solidFill>
                  <a:latin typeface="Monotype Corsiva" pitchFamily="66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2411760" y="6093296"/>
              <a:ext cx="175163" cy="440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9" name="Содержимое 8"/>
          <p:cNvSpPr>
            <a:spLocks noGrp="1"/>
          </p:cNvSpPr>
          <p:nvPr>
            <p:ph idx="4294967295"/>
          </p:nvPr>
        </p:nvSpPr>
        <p:spPr>
          <a:xfrm>
            <a:off x="500034" y="500042"/>
            <a:ext cx="8229600" cy="6000792"/>
          </a:xfrm>
        </p:spPr>
        <p:txBody>
          <a:bodyPr>
            <a:normAutofit fontScale="55000" lnSpcReduction="20000"/>
          </a:bodyPr>
          <a:lstStyle/>
          <a:p>
            <a:pPr algn="just">
              <a:buNone/>
            </a:pPr>
            <a:r>
              <a:rPr lang="ru-RU" sz="4000" b="1" dirty="0" smtClean="0">
                <a:solidFill>
                  <a:srgbClr val="002060"/>
                </a:solidFill>
                <a:latin typeface="Constantia" pitchFamily="18" charset="0"/>
              </a:rPr>
              <a:t>	</a:t>
            </a:r>
            <a:r>
              <a:rPr lang="ru-RU" sz="4000" b="1" dirty="0" smtClean="0">
                <a:solidFill>
                  <a:srgbClr val="002060"/>
                </a:solidFill>
                <a:latin typeface="Constantia" pitchFamily="18" charset="0"/>
              </a:rPr>
              <a:t>Л</a:t>
            </a:r>
            <a:r>
              <a:rPr lang="ru-RU" sz="4000" b="1" dirty="0" smtClean="0">
                <a:solidFill>
                  <a:srgbClr val="002060"/>
                </a:solidFill>
                <a:latin typeface="Constantia" pitchFamily="18" charset="0"/>
              </a:rPr>
              <a:t>итература:</a:t>
            </a:r>
          </a:p>
          <a:p>
            <a:pPr algn="just">
              <a:buNone/>
            </a:pPr>
            <a:endParaRPr lang="ru-RU" sz="4000" b="1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lvl="1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900" i="1" dirty="0" err="1" smtClean="0">
                <a:latin typeface="Times New Roman" pitchFamily="18" charset="0"/>
                <a:cs typeface="Times New Roman" pitchFamily="18" charset="0"/>
              </a:rPr>
              <a:t>Одинокова</a:t>
            </a:r>
            <a:r>
              <a:rPr lang="ru-RU" sz="2900" i="1" dirty="0" smtClean="0">
                <a:latin typeface="Times New Roman" pitchFamily="18" charset="0"/>
                <a:cs typeface="Times New Roman" pitchFamily="18" charset="0"/>
              </a:rPr>
              <a:t> Н.А.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Коррекционно-педагогическое сопровождение детей с нарушением зрения.</a:t>
            </a:r>
          </a:p>
          <a:p>
            <a:pPr lvl="1"/>
            <a:r>
              <a:rPr lang="ru-RU" sz="2900" i="1" dirty="0" smtClean="0">
                <a:latin typeface="Times New Roman" pitchFamily="18" charset="0"/>
                <a:cs typeface="Times New Roman" pitchFamily="18" charset="0"/>
              </a:rPr>
              <a:t>Дружинина Л.А.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Коррекционная работа в детском саду для детей с нарушением зрения.</a:t>
            </a:r>
          </a:p>
          <a:p>
            <a:pPr lvl="1"/>
            <a:r>
              <a:rPr lang="ru-RU" sz="2900" i="1" dirty="0" smtClean="0">
                <a:latin typeface="Times New Roman" pitchFamily="18" charset="0"/>
                <a:cs typeface="Times New Roman" pitchFamily="18" charset="0"/>
              </a:rPr>
              <a:t>Тихонова Т.М., </a:t>
            </a:r>
            <a:r>
              <a:rPr lang="ru-RU" sz="2900" i="1" dirty="0" err="1" smtClean="0">
                <a:latin typeface="Times New Roman" pitchFamily="18" charset="0"/>
                <a:cs typeface="Times New Roman" pitchFamily="18" charset="0"/>
              </a:rPr>
              <a:t>Торгова</a:t>
            </a:r>
            <a:r>
              <a:rPr lang="ru-RU" sz="2900" i="1" dirty="0" smtClean="0">
                <a:latin typeface="Times New Roman" pitchFamily="18" charset="0"/>
                <a:cs typeface="Times New Roman" pitchFamily="18" charset="0"/>
              </a:rPr>
              <a:t> Н.Ю.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Системный подход в организации лечебно-восстановительной и коррекционно-педагогической работы детского сада для детей с проблемами в развитии (с нарушением зрения).</a:t>
            </a:r>
          </a:p>
          <a:p>
            <a:pPr lvl="1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Сборник материалов Международной научно-практической конференции «коррекционно-развивающая среда ДОУ компенсирующего вида как условие социализации детей дошкольного возраста» </a:t>
            </a:r>
            <a:r>
              <a:rPr lang="ru-RU" sz="2900" i="1" dirty="0" smtClean="0">
                <a:latin typeface="Times New Roman" pitchFamily="18" charset="0"/>
                <a:cs typeface="Times New Roman" pitchFamily="18" charset="0"/>
              </a:rPr>
              <a:t>ст. Дружининой Л.А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. Создание условий и перестроение структуры в детском саду для детей с нарушением зрения, </a:t>
            </a:r>
            <a:r>
              <a:rPr lang="ru-RU" sz="2900" i="1" dirty="0" smtClean="0">
                <a:latin typeface="Times New Roman" pitchFamily="18" charset="0"/>
                <a:cs typeface="Times New Roman" pitchFamily="18" charset="0"/>
              </a:rPr>
              <a:t>ст. Лукиной В.Ф.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Дифференцированный подход к развитию зрительного пространственного восприятия дошкольников с нарушением зрения как средство успешной социализации.</a:t>
            </a:r>
          </a:p>
          <a:p>
            <a:pPr lvl="1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Ж. Воспитание и обучение детей с нарушением развития. 2004 г № 2</a:t>
            </a:r>
          </a:p>
          <a:p>
            <a:pPr lvl="1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Развёрнутое тематическое планирование по программе под редакцией Л.И. Плаксиной (средняя группа).</a:t>
            </a:r>
          </a:p>
          <a:p>
            <a:pPr lvl="1"/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Интернет-ресурсы: Открытый урок 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Газизова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М.Л. «Взаимодействие специалистов в коррекционно-образовательном пространстве ДОУ, Мигунова Р.Р. «Коррекционно-педагогическая работа по развитию зрительному восприятию у детей с нарушением зрения»;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nsportal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ru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Доровских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С.В., </a:t>
            </a:r>
            <a:r>
              <a:rPr lang="ru-RU" sz="2900" dirty="0" err="1" smtClean="0">
                <a:latin typeface="Times New Roman" pitchFamily="18" charset="0"/>
                <a:cs typeface="Times New Roman" pitchFamily="18" charset="0"/>
              </a:rPr>
              <a:t>Лукьянчик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 О.Н. «Взаимодействие специалистов ДОУ в коррекционно-образовательном сопровождении детей с нарушением зрения». </a:t>
            </a:r>
          </a:p>
          <a:p>
            <a:pPr algn="just">
              <a:buNone/>
            </a:pPr>
            <a:endParaRPr lang="ru-RU" sz="29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96842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642920"/>
            <a:ext cx="8229600" cy="5483245"/>
          </a:xfrm>
        </p:spPr>
        <p:txBody>
          <a:bodyPr>
            <a:normAutofit fontScale="70000" lnSpcReduction="20000"/>
          </a:bodyPr>
          <a:lstStyle/>
          <a:p>
            <a:pPr algn="just">
              <a:buNone/>
            </a:pPr>
            <a:r>
              <a:rPr lang="ru-RU" dirty="0" smtClean="0"/>
              <a:t>	</a:t>
            </a:r>
            <a:r>
              <a:rPr lang="ru-RU" sz="3400" dirty="0" smtClean="0"/>
              <a:t>Проблема воспитания и обучения детей дошкольного возраста с особыми образовательными потребностями  является весьма острой и актуальной на сегодняшний день. Как показывают исследования ученых, этот процесс должен быть комплексным, проходить с участием специалистов различного профиля. Успешное преодоление различных психических отклонений у детей в специальных (коррекционных) группах возможно при создании личностно-ориентированного взаимодействия всех специалистов дошкольного учреждения на интегративной основе, т.е. ребёнку с особенностями развития зрительного анализатора необходима такая система сопровождения, которая помогла бы ему преодолеть существующие  ограничения жизнедеятельности и помогла, научила в последствии самостоятельно принимать решения, отвечать за них и в дальнейшем приобретать трудовые или профессионально-трудовые навыки.</a:t>
            </a:r>
          </a:p>
          <a:p>
            <a:pPr algn="just"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785755" y="2000242"/>
            <a:ext cx="8358247" cy="4353957"/>
            <a:chOff x="607488" y="1344094"/>
            <a:chExt cx="7925326" cy="5189402"/>
          </a:xfrm>
        </p:grpSpPr>
        <p:grpSp>
          <p:nvGrpSpPr>
            <p:cNvPr id="3" name="Группа 1"/>
            <p:cNvGrpSpPr>
              <a:grpSpLocks/>
            </p:cNvGrpSpPr>
            <p:nvPr/>
          </p:nvGrpSpPr>
          <p:grpSpPr bwMode="auto">
            <a:xfrm>
              <a:off x="607488" y="1344094"/>
              <a:ext cx="7925326" cy="4486216"/>
              <a:chOff x="607288" y="-815361"/>
              <a:chExt cx="7925152" cy="5608007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607288" y="-815361"/>
                <a:ext cx="7925152" cy="550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endParaRPr lang="ru-RU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6" name="Прямоугольник 3"/>
              <p:cNvSpPr>
                <a:spLocks noChangeArrowheads="1"/>
              </p:cNvSpPr>
              <p:nvPr/>
            </p:nvSpPr>
            <p:spPr bwMode="auto">
              <a:xfrm>
                <a:off x="2699547" y="4196516"/>
                <a:ext cx="3628502" cy="596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endParaRPr lang="ru-RU" sz="2000" b="1" dirty="0">
                  <a:solidFill>
                    <a:prstClr val="black"/>
                  </a:solidFill>
                  <a:latin typeface="Monotype Corsiva" pitchFamily="66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2411760" y="6093296"/>
              <a:ext cx="175163" cy="440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85720" y="274638"/>
            <a:ext cx="8401080" cy="582594"/>
          </a:xfrm>
        </p:spPr>
        <p:txBody>
          <a:bodyPr>
            <a:noAutofit/>
          </a:bodyPr>
          <a:lstStyle/>
          <a:p>
            <a:r>
              <a:rPr lang="ru-RU" sz="3600" dirty="0" smtClean="0"/>
              <a:t>Что означает понятие «сопровождение»?</a:t>
            </a:r>
            <a:endParaRPr lang="ru-RU" sz="3600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857234"/>
            <a:ext cx="8229600" cy="5268931"/>
          </a:xfrm>
        </p:spPr>
        <p:txBody>
          <a:bodyPr/>
          <a:lstStyle/>
          <a:p>
            <a:pPr>
              <a:buNone/>
            </a:pP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14350" y="1000108"/>
            <a:ext cx="2143140" cy="192882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М.Р.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Битянова-соединение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целей психологической и педагогической практики и фокусируется на личности ребёнка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3357555" y="1071546"/>
            <a:ext cx="2143140" cy="192882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И.И.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Мамайчук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деятельность психолога, направленная на создание комплексной системы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929323" y="1071546"/>
            <a:ext cx="2071703" cy="1928826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Ф.М. Фрумин и В.И. </a:t>
            </a:r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Слабодчиков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это помощь подростку в его личностном росте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1285854" y="3429001"/>
            <a:ext cx="2643207" cy="242889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А.В. Мудрик – деятельность педагога, направленная на приобщение подростка к социально-культурным ценностям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4572002" y="3500438"/>
            <a:ext cx="2643207" cy="2357454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Л.М. Шипицына, Е.И. Казакова – создание условий для принятия  субъектом  развития оптимальных решений в различных ситуациях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785755" y="1928804"/>
            <a:ext cx="8358247" cy="4353957"/>
            <a:chOff x="607488" y="1344094"/>
            <a:chExt cx="7925326" cy="5189402"/>
          </a:xfrm>
        </p:grpSpPr>
        <p:grpSp>
          <p:nvGrpSpPr>
            <p:cNvPr id="3" name="Группа 1"/>
            <p:cNvGrpSpPr>
              <a:grpSpLocks/>
            </p:cNvGrpSpPr>
            <p:nvPr/>
          </p:nvGrpSpPr>
          <p:grpSpPr bwMode="auto">
            <a:xfrm>
              <a:off x="607488" y="1344094"/>
              <a:ext cx="7925326" cy="4486216"/>
              <a:chOff x="607288" y="-815361"/>
              <a:chExt cx="7925152" cy="5608007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607288" y="-815361"/>
                <a:ext cx="7925152" cy="550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endParaRPr lang="ru-RU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6" name="Прямоугольник 3"/>
              <p:cNvSpPr>
                <a:spLocks noChangeArrowheads="1"/>
              </p:cNvSpPr>
              <p:nvPr/>
            </p:nvSpPr>
            <p:spPr bwMode="auto">
              <a:xfrm>
                <a:off x="2699547" y="4196516"/>
                <a:ext cx="3628502" cy="596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endParaRPr lang="ru-RU" sz="2000" b="1" dirty="0">
                  <a:solidFill>
                    <a:prstClr val="black"/>
                  </a:solidFill>
                  <a:latin typeface="Monotype Corsiva" pitchFamily="66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2411760" y="6093296"/>
              <a:ext cx="175163" cy="440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85720" y="274638"/>
            <a:ext cx="8401080" cy="582594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Что означает понятие «сопровождение»?</a:t>
            </a:r>
            <a:endParaRPr lang="ru-RU" sz="3600" dirty="0">
              <a:solidFill>
                <a:srgbClr val="002060"/>
              </a:solidFill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928672"/>
            <a:ext cx="8229600" cy="519749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сопровождение</a:t>
            </a:r>
            <a:endParaRPr lang="ru-RU" dirty="0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642911" y="2571745"/>
            <a:ext cx="2286016" cy="35004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Обеспечение –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это метод, обеспечивающий создание условий для принятия ребёнком оптимальных решений в различных ситуациях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</a:p>
          <a:p>
            <a:pPr algn="ctr"/>
            <a:endParaRPr lang="ru-RU" dirty="0" smtClean="0">
              <a:solidFill>
                <a:schemeClr val="tx1"/>
              </a:solidFill>
            </a:endParaRPr>
          </a:p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3286118" y="2571745"/>
            <a:ext cx="2357455" cy="3500462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Помощь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– это процесс, т.е. совокупность последовательных действий, позволяющих ребёнку определиться с принятием решения </a:t>
            </a:r>
          </a:p>
          <a:p>
            <a:pPr algn="ctr"/>
            <a:endParaRPr lang="ru-RU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6072199" y="2571744"/>
            <a:ext cx="2357455" cy="357190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Поддержка</a:t>
            </a:r>
            <a:r>
              <a:rPr lang="ru-RU" dirty="0" smtClean="0">
                <a:solidFill>
                  <a:schemeClr val="tx1"/>
                </a:solidFill>
              </a:rPr>
              <a:t> – 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деятельность, направленная на создание системы коррекционно-педагогических социально-психологических условий, способствующих успешному обучению и развитию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714614" y="1000108"/>
            <a:ext cx="4071967" cy="642942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5" name="Прямая со стрелкой 24"/>
          <p:cNvCxnSpPr>
            <a:stCxn id="23" idx="2"/>
            <a:endCxn id="18" idx="0"/>
          </p:cNvCxnSpPr>
          <p:nvPr/>
        </p:nvCxnSpPr>
        <p:spPr>
          <a:xfrm rot="5400000">
            <a:off x="2803910" y="625060"/>
            <a:ext cx="928694" cy="2964677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>
            <a:stCxn id="23" idx="2"/>
            <a:endCxn id="19" idx="0"/>
          </p:cNvCxnSpPr>
          <p:nvPr/>
        </p:nvCxnSpPr>
        <p:spPr>
          <a:xfrm rot="5400000">
            <a:off x="4143374" y="1964521"/>
            <a:ext cx="928694" cy="2857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>
            <a:stCxn id="23" idx="2"/>
            <a:endCxn id="20" idx="0"/>
          </p:cNvCxnSpPr>
          <p:nvPr/>
        </p:nvCxnSpPr>
        <p:spPr>
          <a:xfrm rot="16200000" flipH="1">
            <a:off x="5536414" y="857233"/>
            <a:ext cx="928694" cy="250033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785755" y="1928804"/>
            <a:ext cx="8358247" cy="4353957"/>
            <a:chOff x="607488" y="1344094"/>
            <a:chExt cx="7925326" cy="5189402"/>
          </a:xfrm>
        </p:grpSpPr>
        <p:grpSp>
          <p:nvGrpSpPr>
            <p:cNvPr id="3" name="Группа 1"/>
            <p:cNvGrpSpPr>
              <a:grpSpLocks/>
            </p:cNvGrpSpPr>
            <p:nvPr/>
          </p:nvGrpSpPr>
          <p:grpSpPr bwMode="auto">
            <a:xfrm>
              <a:off x="607488" y="1344094"/>
              <a:ext cx="7925326" cy="4486216"/>
              <a:chOff x="607288" y="-815361"/>
              <a:chExt cx="7925152" cy="5608007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607288" y="-815361"/>
                <a:ext cx="7925152" cy="550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endParaRPr lang="ru-RU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6" name="Прямоугольник 3"/>
              <p:cNvSpPr>
                <a:spLocks noChangeArrowheads="1"/>
              </p:cNvSpPr>
              <p:nvPr/>
            </p:nvSpPr>
            <p:spPr bwMode="auto">
              <a:xfrm>
                <a:off x="2699547" y="4196516"/>
                <a:ext cx="3628502" cy="596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endParaRPr lang="ru-RU" sz="2000" b="1" dirty="0">
                  <a:solidFill>
                    <a:prstClr val="black"/>
                  </a:solidFill>
                  <a:latin typeface="Monotype Corsiva" pitchFamily="66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2411760" y="6093296"/>
              <a:ext cx="175163" cy="440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72560" cy="92869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Constantia" pitchFamily="18" charset="0"/>
              </a:rPr>
              <a:t>Цель педагогического сопровождения</a:t>
            </a:r>
            <a:endParaRPr lang="ru-RU" sz="3600" b="1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428737"/>
            <a:ext cx="8229600" cy="4697427"/>
          </a:xfrm>
        </p:spPr>
        <p:txBody>
          <a:bodyPr/>
          <a:lstStyle/>
          <a:p>
            <a:pPr algn="just">
              <a:buNone/>
            </a:pPr>
            <a:endParaRPr lang="ru-RU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r>
              <a:rPr lang="ru-RU" dirty="0" smtClean="0">
                <a:solidFill>
                  <a:srgbClr val="002060"/>
                </a:solidFill>
                <a:latin typeface="Constantia" pitchFamily="18" charset="0"/>
              </a:rPr>
              <a:t>	Организация взаимосвязанной деятельности специалистов на основе интеграции воспитательного потенциала учебно-воспитательных учреждений и социальной среды.</a:t>
            </a:r>
            <a:endParaRPr lang="ru-RU" dirty="0">
              <a:solidFill>
                <a:srgbClr val="00206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785755" y="1928804"/>
            <a:ext cx="8358247" cy="4353957"/>
            <a:chOff x="607488" y="1344094"/>
            <a:chExt cx="7925326" cy="5189402"/>
          </a:xfrm>
        </p:grpSpPr>
        <p:grpSp>
          <p:nvGrpSpPr>
            <p:cNvPr id="3" name="Группа 1"/>
            <p:cNvGrpSpPr>
              <a:grpSpLocks/>
            </p:cNvGrpSpPr>
            <p:nvPr/>
          </p:nvGrpSpPr>
          <p:grpSpPr bwMode="auto">
            <a:xfrm>
              <a:off x="607488" y="1344094"/>
              <a:ext cx="7925326" cy="4486216"/>
              <a:chOff x="607288" y="-815361"/>
              <a:chExt cx="7925152" cy="5608007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607288" y="-815361"/>
                <a:ext cx="7925152" cy="550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endParaRPr lang="ru-RU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6" name="Прямоугольник 3"/>
              <p:cNvSpPr>
                <a:spLocks noChangeArrowheads="1"/>
              </p:cNvSpPr>
              <p:nvPr/>
            </p:nvSpPr>
            <p:spPr bwMode="auto">
              <a:xfrm>
                <a:off x="2699547" y="4196516"/>
                <a:ext cx="3628502" cy="596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endParaRPr lang="ru-RU" sz="2000" b="1" dirty="0">
                  <a:solidFill>
                    <a:prstClr val="black"/>
                  </a:solidFill>
                  <a:latin typeface="Monotype Corsiva" pitchFamily="66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2411760" y="6093296"/>
              <a:ext cx="175163" cy="440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72560" cy="928694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Constantia" pitchFamily="18" charset="0"/>
              </a:rPr>
              <a:t>Главный принцип сопровождения</a:t>
            </a:r>
            <a:endParaRPr lang="ru-RU" sz="3600" b="1" dirty="0">
              <a:solidFill>
                <a:srgbClr val="7030A0"/>
              </a:solidFill>
              <a:latin typeface="Constantia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428737"/>
            <a:ext cx="8229600" cy="4697427"/>
          </a:xfrm>
        </p:spPr>
        <p:txBody>
          <a:bodyPr/>
          <a:lstStyle/>
          <a:p>
            <a:pPr algn="just">
              <a:buNone/>
            </a:pPr>
            <a:endParaRPr lang="ru-RU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r>
              <a:rPr lang="ru-RU" dirty="0" smtClean="0">
                <a:solidFill>
                  <a:srgbClr val="002060"/>
                </a:solidFill>
                <a:latin typeface="Constantia" pitchFamily="18" charset="0"/>
              </a:rPr>
              <a:t>	В сопровождении надо «идти за ребёнком», направляя его развитие, не навязывая ему цели и пути, правильные с точки зрения педагога; помогая принимать самостоятельные решения, но оставляя за ребёнком сам выбор и ответственность за него.</a:t>
            </a:r>
            <a:endParaRPr lang="ru-RU" dirty="0">
              <a:solidFill>
                <a:srgbClr val="002060"/>
              </a:solidFill>
              <a:latin typeface="Constant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785755" y="1928804"/>
            <a:ext cx="8358247" cy="4353957"/>
            <a:chOff x="607488" y="1344094"/>
            <a:chExt cx="7925326" cy="5189402"/>
          </a:xfrm>
        </p:grpSpPr>
        <p:grpSp>
          <p:nvGrpSpPr>
            <p:cNvPr id="3" name="Группа 1"/>
            <p:cNvGrpSpPr>
              <a:grpSpLocks/>
            </p:cNvGrpSpPr>
            <p:nvPr/>
          </p:nvGrpSpPr>
          <p:grpSpPr bwMode="auto">
            <a:xfrm>
              <a:off x="607488" y="1344094"/>
              <a:ext cx="7925326" cy="4486216"/>
              <a:chOff x="607288" y="-815361"/>
              <a:chExt cx="7925152" cy="5608007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607288" y="-815361"/>
                <a:ext cx="7925152" cy="550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endParaRPr lang="ru-RU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6" name="Прямоугольник 3"/>
              <p:cNvSpPr>
                <a:spLocks noChangeArrowheads="1"/>
              </p:cNvSpPr>
              <p:nvPr/>
            </p:nvSpPr>
            <p:spPr bwMode="auto">
              <a:xfrm>
                <a:off x="2699547" y="4196516"/>
                <a:ext cx="3628502" cy="596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endParaRPr lang="ru-RU" sz="2000" b="1" dirty="0">
                  <a:solidFill>
                    <a:prstClr val="black"/>
                  </a:solidFill>
                  <a:latin typeface="Monotype Corsiva" pitchFamily="66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2411760" y="6093296"/>
              <a:ext cx="175163" cy="440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72560" cy="92869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Этапы коррекционно-педагогического сопровождения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457200" y="1357300"/>
            <a:ext cx="8229600" cy="4768865"/>
          </a:xfrm>
        </p:spPr>
        <p:txBody>
          <a:bodyPr/>
          <a:lstStyle/>
          <a:p>
            <a:pPr algn="just">
              <a:buNone/>
            </a:pPr>
            <a:endParaRPr lang="ru-RU" sz="28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r>
              <a:rPr lang="ru-RU" dirty="0" smtClean="0">
                <a:solidFill>
                  <a:srgbClr val="002060"/>
                </a:solidFill>
                <a:latin typeface="Constantia" pitchFamily="18" charset="0"/>
              </a:rPr>
              <a:t>	</a:t>
            </a:r>
            <a:endParaRPr lang="ru-RU" sz="11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sz="11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sz="11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sz="11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sz="11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sz="11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sz="11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sz="11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sz="11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sz="11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sz="11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sz="11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sz="11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sz="11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sz="11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r>
              <a:rPr lang="ru-RU" sz="1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этапы.</a:t>
            </a:r>
            <a:r>
              <a:rPr lang="en-US" sz="1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docx</a:t>
            </a:r>
            <a:endParaRPr lang="ru-RU" sz="14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85787" y="1500174"/>
            <a:ext cx="3214711" cy="571504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b="1" dirty="0" smtClean="0">
                <a:solidFill>
                  <a:sysClr val="windowText" lastClr="000000"/>
                </a:solidFill>
                <a:latin typeface="Constantia" pitchFamily="18" charset="0"/>
              </a:rPr>
              <a:t>. Подготовительный </a:t>
            </a:r>
            <a:endParaRPr lang="ru-RU" b="1" dirty="0">
              <a:solidFill>
                <a:sysClr val="windowText" lastClr="000000"/>
              </a:solidFill>
              <a:latin typeface="Constantia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786315" y="1500174"/>
            <a:ext cx="3214711" cy="571504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b="1" dirty="0" smtClean="0">
                <a:solidFill>
                  <a:sysClr val="windowText" lastClr="000000"/>
                </a:solidFill>
                <a:latin typeface="Constantia" pitchFamily="18" charset="0"/>
                <a:cs typeface="Times New Roman" pitchFamily="18" charset="0"/>
              </a:rPr>
              <a:t>риентировочный</a:t>
            </a:r>
            <a:r>
              <a:rPr lang="ru-RU" dirty="0" smtClean="0">
                <a:solidFill>
                  <a:sysClr val="windowText" lastClr="000000"/>
                </a:solidFill>
                <a:latin typeface="Constantia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4786313" y="2500308"/>
            <a:ext cx="3184571" cy="571504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b="1" dirty="0" smtClean="0">
                <a:solidFill>
                  <a:sysClr val="windowText" lastClr="000000"/>
                </a:solidFill>
                <a:latin typeface="Constantia" pitchFamily="18" charset="0"/>
              </a:rPr>
              <a:t>. Этап планирования</a:t>
            </a:r>
            <a:endParaRPr lang="ru-RU" b="1" dirty="0">
              <a:solidFill>
                <a:sysClr val="windowText" lastClr="000000"/>
              </a:solidFill>
              <a:latin typeface="Constantia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857224" y="2500308"/>
            <a:ext cx="3227872" cy="571504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b="1" dirty="0" smtClean="0">
                <a:solidFill>
                  <a:sysClr val="windowText" lastClr="000000"/>
                </a:solidFill>
                <a:latin typeface="Constantia" pitchFamily="18" charset="0"/>
              </a:rPr>
              <a:t>. Этап реализации</a:t>
            </a:r>
            <a:endParaRPr lang="ru-RU" b="1" dirty="0">
              <a:solidFill>
                <a:sysClr val="windowText" lastClr="000000"/>
              </a:solidFill>
              <a:latin typeface="Constantia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928663" y="3571877"/>
            <a:ext cx="3214711" cy="571504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dirty="0" smtClean="0">
                <a:solidFill>
                  <a:sysClr val="windowText" lastClr="000000"/>
                </a:solidFill>
              </a:rPr>
              <a:t>. </a:t>
            </a:r>
            <a:r>
              <a:rPr lang="ru-RU" b="1" dirty="0" err="1" smtClean="0">
                <a:solidFill>
                  <a:sysClr val="windowText" lastClr="000000"/>
                </a:solidFill>
                <a:latin typeface="Constantia" pitchFamily="18" charset="0"/>
              </a:rPr>
              <a:t>Деятельностный</a:t>
            </a:r>
            <a:r>
              <a:rPr lang="ru-RU" dirty="0" smtClean="0">
                <a:solidFill>
                  <a:sysClr val="windowText" lastClr="000000"/>
                </a:solidFill>
              </a:rPr>
              <a:t> 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4857752" y="3571877"/>
            <a:ext cx="3143272" cy="571504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dirty="0" smtClean="0">
                <a:solidFill>
                  <a:sysClr val="windowText" lastClr="000000"/>
                </a:solidFill>
              </a:rPr>
              <a:t>.</a:t>
            </a:r>
            <a:r>
              <a:rPr lang="ru-RU" b="1" dirty="0" smtClean="0">
                <a:solidFill>
                  <a:sysClr val="windowText" lastClr="000000"/>
                </a:solidFill>
                <a:latin typeface="Constantia" pitchFamily="18" charset="0"/>
                <a:cs typeface="Times New Roman" pitchFamily="18" charset="0"/>
              </a:rPr>
              <a:t> Заключительный </a:t>
            </a:r>
            <a:endParaRPr lang="ru-RU" b="1" dirty="0">
              <a:solidFill>
                <a:sysClr val="windowText" lastClr="000000"/>
              </a:solidFill>
              <a:latin typeface="Constantia" pitchFamily="18" charset="0"/>
              <a:cs typeface="Times New Roman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2857489" y="4857762"/>
            <a:ext cx="3357587" cy="571504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dirty="0" smtClean="0">
                <a:solidFill>
                  <a:sysClr val="windowText" lastClr="000000"/>
                </a:solidFill>
              </a:rPr>
              <a:t>. </a:t>
            </a:r>
            <a:r>
              <a:rPr lang="ru-RU" b="1" dirty="0" smtClean="0">
                <a:solidFill>
                  <a:sysClr val="windowText" lastClr="000000"/>
                </a:solidFill>
                <a:latin typeface="Constantia" pitchFamily="18" charset="0"/>
              </a:rPr>
              <a:t>Рефлексивный</a:t>
            </a:r>
            <a:r>
              <a:rPr lang="ru-RU" dirty="0" smtClean="0">
                <a:solidFill>
                  <a:sysClr val="windowText" lastClr="000000"/>
                </a:solidFill>
              </a:rPr>
              <a:t> 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17" name="Стрелка вправо 16"/>
          <p:cNvSpPr/>
          <p:nvPr/>
        </p:nvSpPr>
        <p:spPr>
          <a:xfrm>
            <a:off x="4000497" y="1714488"/>
            <a:ext cx="785819" cy="214314"/>
          </a:xfrm>
          <a:prstGeom prst="rightArrow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низ 17"/>
          <p:cNvSpPr/>
          <p:nvPr/>
        </p:nvSpPr>
        <p:spPr>
          <a:xfrm>
            <a:off x="6286514" y="2071678"/>
            <a:ext cx="142876" cy="428628"/>
          </a:xfrm>
          <a:prstGeom prst="downArrow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лево 18"/>
          <p:cNvSpPr/>
          <p:nvPr/>
        </p:nvSpPr>
        <p:spPr>
          <a:xfrm>
            <a:off x="4071935" y="2714620"/>
            <a:ext cx="714380" cy="214314"/>
          </a:xfrm>
          <a:prstGeom prst="leftArrow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низ 19"/>
          <p:cNvSpPr/>
          <p:nvPr/>
        </p:nvSpPr>
        <p:spPr>
          <a:xfrm>
            <a:off x="2285986" y="3071812"/>
            <a:ext cx="142876" cy="500066"/>
          </a:xfrm>
          <a:prstGeom prst="downArrow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право 20"/>
          <p:cNvSpPr/>
          <p:nvPr/>
        </p:nvSpPr>
        <p:spPr>
          <a:xfrm>
            <a:off x="4143374" y="3786191"/>
            <a:ext cx="714380" cy="142876"/>
          </a:xfrm>
          <a:prstGeom prst="rightArrow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Стрелка вниз 23"/>
          <p:cNvSpPr/>
          <p:nvPr/>
        </p:nvSpPr>
        <p:spPr>
          <a:xfrm>
            <a:off x="5929321" y="4143382"/>
            <a:ext cx="214315" cy="714380"/>
          </a:xfrm>
          <a:prstGeom prst="downArrow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6"/>
          <p:cNvGrpSpPr/>
          <p:nvPr/>
        </p:nvGrpSpPr>
        <p:grpSpPr>
          <a:xfrm>
            <a:off x="785755" y="1928804"/>
            <a:ext cx="8358247" cy="4353957"/>
            <a:chOff x="607488" y="1344094"/>
            <a:chExt cx="7925326" cy="5189402"/>
          </a:xfrm>
        </p:grpSpPr>
        <p:grpSp>
          <p:nvGrpSpPr>
            <p:cNvPr id="3" name="Группа 1"/>
            <p:cNvGrpSpPr>
              <a:grpSpLocks/>
            </p:cNvGrpSpPr>
            <p:nvPr/>
          </p:nvGrpSpPr>
          <p:grpSpPr bwMode="auto">
            <a:xfrm>
              <a:off x="607488" y="1344094"/>
              <a:ext cx="7925326" cy="4486216"/>
              <a:chOff x="607288" y="-815361"/>
              <a:chExt cx="7925152" cy="5608007"/>
            </a:xfrm>
          </p:grpSpPr>
          <p:sp>
            <p:nvSpPr>
              <p:cNvPr id="5" name="Прямоугольник 4"/>
              <p:cNvSpPr/>
              <p:nvPr/>
            </p:nvSpPr>
            <p:spPr>
              <a:xfrm>
                <a:off x="607288" y="-815361"/>
                <a:ext cx="7925152" cy="55027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defRPr/>
                </a:pPr>
                <a:endParaRPr lang="ru-RU" dirty="0">
                  <a:solidFill>
                    <a:srgbClr val="7030A0"/>
                  </a:solidFill>
                </a:endParaRPr>
              </a:p>
            </p:txBody>
          </p:sp>
          <p:sp>
            <p:nvSpPr>
              <p:cNvPr id="6" name="Прямоугольник 3"/>
              <p:cNvSpPr>
                <a:spLocks noChangeArrowheads="1"/>
              </p:cNvSpPr>
              <p:nvPr/>
            </p:nvSpPr>
            <p:spPr bwMode="auto">
              <a:xfrm>
                <a:off x="2699547" y="4196516"/>
                <a:ext cx="3628502" cy="5961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>
                <a:spAutoFit/>
              </a:bodyPr>
              <a:lstStyle/>
              <a:p>
                <a:pPr algn="ctr"/>
                <a:endParaRPr lang="ru-RU" sz="2000" b="1" dirty="0">
                  <a:solidFill>
                    <a:prstClr val="black"/>
                  </a:solidFill>
                  <a:latin typeface="Monotype Corsiva" pitchFamily="66" charset="0"/>
                </a:endParaRPr>
              </a:p>
            </p:txBody>
          </p:sp>
        </p:grpSp>
        <p:sp>
          <p:nvSpPr>
            <p:cNvPr id="4" name="TextBox 3"/>
            <p:cNvSpPr txBox="1"/>
            <p:nvPr/>
          </p:nvSpPr>
          <p:spPr>
            <a:xfrm>
              <a:off x="2411760" y="6093296"/>
              <a:ext cx="175163" cy="4402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endParaRPr lang="ru-RU" b="1" dirty="0">
                <a:solidFill>
                  <a:srgbClr val="7030A0"/>
                </a:solidFill>
              </a:endParaRPr>
            </a:p>
          </p:txBody>
        </p:sp>
      </p:grp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285720" y="357166"/>
            <a:ext cx="8572560" cy="928694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chemeClr val="accent2">
                    <a:lumMod val="75000"/>
                  </a:schemeClr>
                </a:solidFill>
                <a:latin typeface="Constantia" pitchFamily="18" charset="0"/>
              </a:rPr>
              <a:t>Модель взаимодействия специалистов</a:t>
            </a:r>
            <a:endParaRPr lang="ru-RU" sz="3200" b="1" dirty="0">
              <a:solidFill>
                <a:schemeClr val="accent2">
                  <a:lumMod val="75000"/>
                </a:schemeClr>
              </a:solidFill>
              <a:latin typeface="Constantia" pitchFamily="18" charset="0"/>
            </a:endParaRPr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>
          <a:xfrm>
            <a:off x="285720" y="1142985"/>
            <a:ext cx="8401080" cy="4983180"/>
          </a:xfrm>
        </p:spPr>
        <p:txBody>
          <a:bodyPr/>
          <a:lstStyle/>
          <a:p>
            <a:pPr algn="just">
              <a:buNone/>
            </a:pPr>
            <a:endParaRPr lang="ru-RU" sz="28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r>
              <a:rPr lang="ru-RU" dirty="0" smtClean="0">
                <a:solidFill>
                  <a:srgbClr val="002060"/>
                </a:solidFill>
                <a:latin typeface="Constantia" pitchFamily="18" charset="0"/>
              </a:rPr>
              <a:t>	</a:t>
            </a:r>
            <a:endParaRPr lang="ru-RU" sz="1100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dirty="0" smtClean="0">
              <a:solidFill>
                <a:srgbClr val="002060"/>
              </a:solidFill>
              <a:latin typeface="Constantia" pitchFamily="18" charset="0"/>
            </a:endParaRPr>
          </a:p>
          <a:p>
            <a:pPr algn="just">
              <a:buNone/>
            </a:pPr>
            <a:endParaRPr lang="ru-RU" sz="1100" dirty="0">
              <a:solidFill>
                <a:srgbClr val="002060"/>
              </a:solidFill>
              <a:latin typeface="Constantia" pitchFamily="18" charset="0"/>
            </a:endParaRP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2428860" y="1285860"/>
            <a:ext cx="4500594" cy="571504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  <a:latin typeface="Constantia" pitchFamily="18" charset="0"/>
              </a:rPr>
              <a:t>Врач-офтальмолог, м/с </a:t>
            </a:r>
            <a:r>
              <a:rPr lang="ru-RU" b="1" dirty="0" err="1" smtClean="0">
                <a:solidFill>
                  <a:sysClr val="windowText" lastClr="000000"/>
                </a:solidFill>
                <a:latin typeface="Constantia" pitchFamily="18" charset="0"/>
              </a:rPr>
              <a:t>ортоптистка</a:t>
            </a:r>
            <a:endParaRPr lang="ru-RU" b="1" dirty="0">
              <a:solidFill>
                <a:sysClr val="windowText" lastClr="000000"/>
              </a:solidFill>
              <a:latin typeface="Constantia" pitchFamily="18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1571604" y="2214554"/>
            <a:ext cx="6072230" cy="428628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  <a:latin typeface="Constantia" pitchFamily="18" charset="0"/>
              </a:rPr>
              <a:t>Тифлопедагог </a:t>
            </a:r>
            <a:endParaRPr lang="ru-RU" b="1" dirty="0">
              <a:solidFill>
                <a:sysClr val="windowText" lastClr="000000"/>
              </a:solidFill>
              <a:latin typeface="Constantia" pitchFamily="18" charset="0"/>
            </a:endParaRPr>
          </a:p>
        </p:txBody>
      </p:sp>
      <p:sp>
        <p:nvSpPr>
          <p:cNvPr id="26" name="Скругленный прямоугольник 25"/>
          <p:cNvSpPr/>
          <p:nvPr/>
        </p:nvSpPr>
        <p:spPr>
          <a:xfrm>
            <a:off x="1571604" y="3357562"/>
            <a:ext cx="1285884" cy="714380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  <a:latin typeface="Constantia" pitchFamily="18" charset="0"/>
              </a:rPr>
              <a:t>Логопед</a:t>
            </a:r>
            <a:r>
              <a:rPr lang="ru-RU" dirty="0" smtClean="0">
                <a:solidFill>
                  <a:sysClr val="windowText" lastClr="000000"/>
                </a:solidFill>
              </a:rPr>
              <a:t> </a:t>
            </a:r>
            <a:endParaRPr lang="ru-RU" dirty="0">
              <a:solidFill>
                <a:sysClr val="windowText" lastClr="000000"/>
              </a:solidFill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000364" y="3357562"/>
            <a:ext cx="1357322" cy="714380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  <a:latin typeface="Constantia" pitchFamily="18" charset="0"/>
              </a:rPr>
              <a:t>Педагог-психолог</a:t>
            </a:r>
            <a:endParaRPr lang="ru-RU" b="1" dirty="0">
              <a:solidFill>
                <a:sysClr val="windowText" lastClr="000000"/>
              </a:solidFill>
              <a:latin typeface="Constantia" pitchFamily="18" charset="0"/>
            </a:endParaRP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4500562" y="3357562"/>
            <a:ext cx="1357322" cy="714380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  <a:latin typeface="Constantia" pitchFamily="18" charset="0"/>
              </a:rPr>
              <a:t>Муз. </a:t>
            </a:r>
            <a:r>
              <a:rPr lang="ru-RU" b="1" dirty="0" err="1" smtClean="0">
                <a:solidFill>
                  <a:sysClr val="windowText" lastClr="000000"/>
                </a:solidFill>
                <a:latin typeface="Constantia" pitchFamily="18" charset="0"/>
              </a:rPr>
              <a:t>рук-ль</a:t>
            </a:r>
            <a:endParaRPr lang="ru-RU" b="1" dirty="0">
              <a:solidFill>
                <a:sysClr val="windowText" lastClr="000000"/>
              </a:solidFill>
              <a:latin typeface="Constantia" pitchFamily="18" charset="0"/>
            </a:endParaRP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6000760" y="3357562"/>
            <a:ext cx="1357322" cy="714380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  <a:latin typeface="Constantia" pitchFamily="18" charset="0"/>
              </a:rPr>
              <a:t>Педагог по изо</a:t>
            </a:r>
            <a:endParaRPr lang="ru-RU" b="1" dirty="0">
              <a:solidFill>
                <a:sysClr val="windowText" lastClr="000000"/>
              </a:solidFill>
              <a:latin typeface="Constantia" pitchFamily="18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7500958" y="3357562"/>
            <a:ext cx="1285884" cy="714380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err="1" smtClean="0">
                <a:solidFill>
                  <a:sysClr val="windowText" lastClr="000000"/>
                </a:solidFill>
                <a:latin typeface="Constantia" pitchFamily="18" charset="0"/>
              </a:rPr>
              <a:t>Инстр-р</a:t>
            </a:r>
            <a:r>
              <a:rPr lang="ru-RU" b="1" dirty="0" smtClean="0">
                <a:solidFill>
                  <a:sysClr val="windowText" lastClr="000000"/>
                </a:solidFill>
                <a:latin typeface="Constantia" pitchFamily="18" charset="0"/>
              </a:rPr>
              <a:t> по </a:t>
            </a:r>
            <a:r>
              <a:rPr lang="ru-RU" b="1" dirty="0" err="1" smtClean="0">
                <a:solidFill>
                  <a:sysClr val="windowText" lastClr="000000"/>
                </a:solidFill>
                <a:latin typeface="Constantia" pitchFamily="18" charset="0"/>
              </a:rPr>
              <a:t>физо</a:t>
            </a:r>
            <a:endParaRPr lang="ru-RU" b="1" dirty="0">
              <a:solidFill>
                <a:sysClr val="windowText" lastClr="000000"/>
              </a:solidFill>
              <a:latin typeface="Constantia" pitchFamily="18" charset="0"/>
            </a:endParaRPr>
          </a:p>
        </p:txBody>
      </p:sp>
      <p:sp>
        <p:nvSpPr>
          <p:cNvPr id="33" name="Стрелка вниз 32"/>
          <p:cNvSpPr/>
          <p:nvPr/>
        </p:nvSpPr>
        <p:spPr>
          <a:xfrm>
            <a:off x="4643438" y="1857364"/>
            <a:ext cx="142876" cy="357190"/>
          </a:xfrm>
          <a:prstGeom prst="downArrow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85720" y="3357562"/>
            <a:ext cx="1143008" cy="714380"/>
          </a:xfrm>
          <a:prstGeom prst="roundRect">
            <a:avLst/>
          </a:prstGeom>
          <a:noFill/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ysClr val="windowText" lastClr="000000"/>
                </a:solidFill>
                <a:latin typeface="Constantia" pitchFamily="18" charset="0"/>
              </a:rPr>
              <a:t>Воспитатель </a:t>
            </a:r>
            <a:endParaRPr lang="ru-RU" b="1" dirty="0">
              <a:solidFill>
                <a:sysClr val="windowText" lastClr="000000"/>
              </a:solidFill>
              <a:latin typeface="Constantia" pitchFamily="18" charset="0"/>
            </a:endParaRPr>
          </a:p>
        </p:txBody>
      </p:sp>
      <p:cxnSp>
        <p:nvCxnSpPr>
          <p:cNvPr id="42" name="Прямая со стрелкой 41"/>
          <p:cNvCxnSpPr/>
          <p:nvPr/>
        </p:nvCxnSpPr>
        <p:spPr>
          <a:xfrm rot="16200000" flipH="1">
            <a:off x="4714876" y="2714620"/>
            <a:ext cx="642942" cy="500066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 стрелкой 43"/>
          <p:cNvCxnSpPr/>
          <p:nvPr/>
        </p:nvCxnSpPr>
        <p:spPr>
          <a:xfrm>
            <a:off x="5000628" y="2643182"/>
            <a:ext cx="1500198" cy="64294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 стрелкой 48"/>
          <p:cNvCxnSpPr>
            <a:stCxn id="25" idx="2"/>
          </p:cNvCxnSpPr>
          <p:nvPr/>
        </p:nvCxnSpPr>
        <p:spPr>
          <a:xfrm rot="5400000">
            <a:off x="3946918" y="2625323"/>
            <a:ext cx="642942" cy="678661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 стрелкой 52"/>
          <p:cNvCxnSpPr/>
          <p:nvPr/>
        </p:nvCxnSpPr>
        <p:spPr>
          <a:xfrm rot="10800000" flipV="1">
            <a:off x="2357422" y="2714620"/>
            <a:ext cx="1857388" cy="571504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 стрелкой 54"/>
          <p:cNvCxnSpPr/>
          <p:nvPr/>
        </p:nvCxnSpPr>
        <p:spPr>
          <a:xfrm rot="10800000" flipV="1">
            <a:off x="1071538" y="2643182"/>
            <a:ext cx="2857520" cy="64294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 стрелкой 57"/>
          <p:cNvCxnSpPr/>
          <p:nvPr/>
        </p:nvCxnSpPr>
        <p:spPr>
          <a:xfrm>
            <a:off x="5500694" y="2643182"/>
            <a:ext cx="2500330" cy="642942"/>
          </a:xfrm>
          <a:prstGeom prst="straightConnector1">
            <a:avLst/>
          </a:prstGeom>
          <a:ln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95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7030A0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393</TotalTime>
  <Words>514</Words>
  <Application>Microsoft Office PowerPoint</Application>
  <PresentationFormat>Экран (4:3)</PresentationFormat>
  <Paragraphs>173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Что означает понятие «сопровождение»?</vt:lpstr>
      <vt:lpstr>Что означает понятие «сопровождение»?</vt:lpstr>
      <vt:lpstr>Цель педагогического сопровождения</vt:lpstr>
      <vt:lpstr>Главный принцип сопровождения</vt:lpstr>
      <vt:lpstr>Этапы коррекционно-педагогического сопровождения</vt:lpstr>
      <vt:lpstr>Модель взаимодействия специалистов</vt:lpstr>
      <vt:lpstr>Учитель-дефектолог           воспитатель</vt:lpstr>
      <vt:lpstr>Учитель-дефектолог           учитель-логопед</vt:lpstr>
      <vt:lpstr>Учитель-дефектолог           музыкальный руководитель</vt:lpstr>
      <vt:lpstr>Учитель-дефектолог           педагог-психолог</vt:lpstr>
      <vt:lpstr>Учитель-дефектолог             инструктор по физо</vt:lpstr>
      <vt:lpstr>Учитель-дефектолог             педагог по изо</vt:lpstr>
      <vt:lpstr>Слайд 16</vt:lpstr>
      <vt:lpstr>          Виды работ и содержание деятельности коррекционного психолого-педагогического.docx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45</cp:revision>
  <dcterms:created xsi:type="dcterms:W3CDTF">2014-06-25T06:46:58Z</dcterms:created>
  <dcterms:modified xsi:type="dcterms:W3CDTF">2014-10-02T10:17:10Z</dcterms:modified>
</cp:coreProperties>
</file>