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7" r:id="rId2"/>
    <p:sldId id="258" r:id="rId3"/>
    <p:sldId id="265" r:id="rId4"/>
    <p:sldId id="278" r:id="rId5"/>
    <p:sldId id="266" r:id="rId6"/>
    <p:sldId id="269" r:id="rId7"/>
    <p:sldId id="279" r:id="rId8"/>
    <p:sldId id="271" r:id="rId9"/>
    <p:sldId id="272" r:id="rId10"/>
    <p:sldId id="273" r:id="rId11"/>
    <p:sldId id="280" r:id="rId12"/>
    <p:sldId id="260" r:id="rId13"/>
    <p:sldId id="262" r:id="rId14"/>
    <p:sldId id="264" r:id="rId15"/>
    <p:sldId id="26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451B"/>
    <a:srgbClr val="DCFDD3"/>
    <a:srgbClr val="99FA7E"/>
    <a:srgbClr val="EEF187"/>
    <a:srgbClr val="FF5050"/>
    <a:srgbClr val="FFFF00"/>
    <a:srgbClr val="28321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42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0BFA6D-BBEE-4D93-B2AE-12F368FAE541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A9AFA7-AE70-45FE-BF64-D11FE096AFCA}">
      <dgm:prSet phldrT="[Текст]" custT="1"/>
      <dgm:spPr>
        <a:solidFill>
          <a:srgbClr val="FFFF00"/>
        </a:solidFill>
        <a:ln w="44450">
          <a:solidFill>
            <a:srgbClr val="00B050"/>
          </a:solidFill>
        </a:ln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На музыкальных занятиях используются следующие виды оздоровления</a:t>
          </a:r>
          <a:endParaRPr lang="ru-RU" sz="2000" b="1" dirty="0">
            <a:solidFill>
              <a:srgbClr val="C00000"/>
            </a:solidFill>
          </a:endParaRPr>
        </a:p>
      </dgm:t>
    </dgm:pt>
    <dgm:pt modelId="{0D2DE6A4-8421-4C7F-915F-8C681E9F8D91}" type="parTrans" cxnId="{BB7BD68D-0B18-4936-A029-77739FAC5CEA}">
      <dgm:prSet/>
      <dgm:spPr/>
      <dgm:t>
        <a:bodyPr/>
        <a:lstStyle/>
        <a:p>
          <a:endParaRPr lang="ru-RU"/>
        </a:p>
      </dgm:t>
    </dgm:pt>
    <dgm:pt modelId="{38070968-5467-4875-A96D-A27C818F40F5}" type="sibTrans" cxnId="{BB7BD68D-0B18-4936-A029-77739FAC5CEA}">
      <dgm:prSet/>
      <dgm:spPr/>
      <dgm:t>
        <a:bodyPr/>
        <a:lstStyle/>
        <a:p>
          <a:endParaRPr lang="ru-RU"/>
        </a:p>
      </dgm:t>
    </dgm:pt>
    <dgm:pt modelId="{91EB4C33-7FB5-45AE-9077-8CC930984D42}">
      <dgm:prSet phldrT="[Текст]" custT="1"/>
      <dgm:spPr>
        <a:solidFill>
          <a:srgbClr val="92D050"/>
        </a:solidFill>
        <a:ln w="44450">
          <a:solidFill>
            <a:srgbClr val="FFC000"/>
          </a:solidFill>
        </a:ln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Психогим-настика</a:t>
          </a:r>
          <a:endParaRPr lang="ru-RU" sz="2000" b="1" dirty="0">
            <a:solidFill>
              <a:srgbClr val="C00000"/>
            </a:solidFill>
          </a:endParaRPr>
        </a:p>
      </dgm:t>
    </dgm:pt>
    <dgm:pt modelId="{42161FFD-46F0-4C0B-B07F-F8820148EC81}" type="parTrans" cxnId="{10C51A0B-E732-4B7E-8CE2-1903A1D90A7D}">
      <dgm:prSet/>
      <dgm:spPr/>
      <dgm:t>
        <a:bodyPr/>
        <a:lstStyle/>
        <a:p>
          <a:endParaRPr lang="ru-RU"/>
        </a:p>
      </dgm:t>
    </dgm:pt>
    <dgm:pt modelId="{905DDB87-5B1A-4EB1-A9CB-975599AECBFA}" type="sibTrans" cxnId="{10C51A0B-E732-4B7E-8CE2-1903A1D90A7D}">
      <dgm:prSet/>
      <dgm:spPr/>
      <dgm:t>
        <a:bodyPr/>
        <a:lstStyle/>
        <a:p>
          <a:endParaRPr lang="ru-RU"/>
        </a:p>
      </dgm:t>
    </dgm:pt>
    <dgm:pt modelId="{B5D2D88F-C62B-43F1-9320-876F068F4A44}">
      <dgm:prSet phldrT="[Текст]" custT="1"/>
      <dgm:spPr>
        <a:solidFill>
          <a:srgbClr val="92D050"/>
        </a:solidFill>
        <a:ln w="44450">
          <a:solidFill>
            <a:srgbClr val="FFC000"/>
          </a:solidFill>
        </a:ln>
      </dgm:spPr>
      <dgm:t>
        <a:bodyPr/>
        <a:lstStyle/>
        <a:p>
          <a:r>
            <a:rPr lang="ru-RU" sz="1800" b="1" dirty="0" smtClean="0">
              <a:solidFill>
                <a:srgbClr val="C00000"/>
              </a:solidFill>
            </a:rPr>
            <a:t>Дыхательная гимнастика</a:t>
          </a:r>
          <a:endParaRPr lang="ru-RU" sz="1800" b="1" dirty="0">
            <a:solidFill>
              <a:srgbClr val="C00000"/>
            </a:solidFill>
          </a:endParaRPr>
        </a:p>
      </dgm:t>
    </dgm:pt>
    <dgm:pt modelId="{8D898374-D746-4A06-8AC0-2DE0CFF78684}" type="parTrans" cxnId="{0D766356-BD3A-4C22-8C3C-DBD79348623A}">
      <dgm:prSet/>
      <dgm:spPr/>
      <dgm:t>
        <a:bodyPr/>
        <a:lstStyle/>
        <a:p>
          <a:endParaRPr lang="ru-RU"/>
        </a:p>
      </dgm:t>
    </dgm:pt>
    <dgm:pt modelId="{4FCF20F6-ED89-49DA-B703-754A772959FC}" type="sibTrans" cxnId="{0D766356-BD3A-4C22-8C3C-DBD79348623A}">
      <dgm:prSet/>
      <dgm:spPr/>
      <dgm:t>
        <a:bodyPr/>
        <a:lstStyle/>
        <a:p>
          <a:endParaRPr lang="ru-RU"/>
        </a:p>
      </dgm:t>
    </dgm:pt>
    <dgm:pt modelId="{BC03CF14-21DA-4685-9C19-D3BF2CE333E1}">
      <dgm:prSet phldrT="[Текст]" custT="1"/>
      <dgm:spPr>
        <a:solidFill>
          <a:srgbClr val="92D050"/>
        </a:solidFill>
        <a:ln w="44450">
          <a:solidFill>
            <a:srgbClr val="FFC000"/>
          </a:solidFill>
        </a:ln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Фонопедичес-кие упражнения</a:t>
          </a:r>
          <a:endParaRPr lang="ru-RU" sz="2000" b="1" dirty="0">
            <a:solidFill>
              <a:srgbClr val="C00000"/>
            </a:solidFill>
          </a:endParaRPr>
        </a:p>
      </dgm:t>
    </dgm:pt>
    <dgm:pt modelId="{F75BDEE6-295C-40A7-8E3D-27931C6304C4}" type="parTrans" cxnId="{E0156E86-2E50-427D-B3A9-8B420C81908F}">
      <dgm:prSet/>
      <dgm:spPr/>
      <dgm:t>
        <a:bodyPr/>
        <a:lstStyle/>
        <a:p>
          <a:endParaRPr lang="ru-RU"/>
        </a:p>
      </dgm:t>
    </dgm:pt>
    <dgm:pt modelId="{762B4FCD-C108-4427-857E-2ADA6AF2E167}" type="sibTrans" cxnId="{E0156E86-2E50-427D-B3A9-8B420C81908F}">
      <dgm:prSet/>
      <dgm:spPr/>
      <dgm:t>
        <a:bodyPr/>
        <a:lstStyle/>
        <a:p>
          <a:endParaRPr lang="ru-RU"/>
        </a:p>
      </dgm:t>
    </dgm:pt>
    <dgm:pt modelId="{AB8A5D60-E43F-4F5E-BCCE-034A01E7F421}">
      <dgm:prSet phldrT="[Текст]" custT="1"/>
      <dgm:spPr>
        <a:solidFill>
          <a:srgbClr val="92D050"/>
        </a:solidFill>
        <a:ln w="44450">
          <a:solidFill>
            <a:srgbClr val="FFC000"/>
          </a:solidFill>
        </a:ln>
      </dgm:spPr>
      <dgm:t>
        <a:bodyPr/>
        <a:lstStyle/>
        <a:p>
          <a:endParaRPr lang="ru-RU" sz="2000" b="1" dirty="0" smtClean="0">
            <a:solidFill>
              <a:srgbClr val="C00000"/>
            </a:solidFill>
          </a:endParaRPr>
        </a:p>
        <a:p>
          <a:r>
            <a:rPr lang="ru-RU" sz="2000" b="1" dirty="0" smtClean="0">
              <a:solidFill>
                <a:srgbClr val="C00000"/>
              </a:solidFill>
            </a:rPr>
            <a:t>Ритмопластика</a:t>
          </a:r>
        </a:p>
        <a:p>
          <a:endParaRPr lang="ru-RU" sz="1600" dirty="0"/>
        </a:p>
      </dgm:t>
    </dgm:pt>
    <dgm:pt modelId="{82D5803E-A9DB-48CF-A115-FB75438BF53D}" type="parTrans" cxnId="{1A8061CB-CF90-403A-B7AA-822F1F00A8E5}">
      <dgm:prSet/>
      <dgm:spPr/>
      <dgm:t>
        <a:bodyPr/>
        <a:lstStyle/>
        <a:p>
          <a:endParaRPr lang="ru-RU"/>
        </a:p>
      </dgm:t>
    </dgm:pt>
    <dgm:pt modelId="{B9700828-D6C3-4A58-82EE-B2FFBF12CAAF}" type="sibTrans" cxnId="{1A8061CB-CF90-403A-B7AA-822F1F00A8E5}">
      <dgm:prSet/>
      <dgm:spPr/>
      <dgm:t>
        <a:bodyPr/>
        <a:lstStyle/>
        <a:p>
          <a:endParaRPr lang="ru-RU"/>
        </a:p>
      </dgm:t>
    </dgm:pt>
    <dgm:pt modelId="{1A86F132-18EA-44DF-AD9C-E40A78964352}">
      <dgm:prSet custT="1"/>
      <dgm:spPr>
        <a:solidFill>
          <a:srgbClr val="92D050"/>
        </a:solidFill>
        <a:ln w="44450">
          <a:solidFill>
            <a:srgbClr val="FFC000"/>
          </a:solidFill>
        </a:ln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Речь с движением</a:t>
          </a:r>
          <a:endParaRPr lang="ru-RU" sz="2000" b="1" dirty="0">
            <a:solidFill>
              <a:srgbClr val="C00000"/>
            </a:solidFill>
          </a:endParaRPr>
        </a:p>
      </dgm:t>
    </dgm:pt>
    <dgm:pt modelId="{8A702DEB-F5C1-430E-941E-8C2245DB53A6}" type="parTrans" cxnId="{5AE70616-5B3A-46FE-9070-3981657F12E3}">
      <dgm:prSet/>
      <dgm:spPr/>
      <dgm:t>
        <a:bodyPr/>
        <a:lstStyle/>
        <a:p>
          <a:endParaRPr lang="ru-RU"/>
        </a:p>
      </dgm:t>
    </dgm:pt>
    <dgm:pt modelId="{1C14A918-F1BE-4AEC-AA42-50B16D0DFE91}" type="sibTrans" cxnId="{5AE70616-5B3A-46FE-9070-3981657F12E3}">
      <dgm:prSet/>
      <dgm:spPr/>
      <dgm:t>
        <a:bodyPr/>
        <a:lstStyle/>
        <a:p>
          <a:endParaRPr lang="ru-RU"/>
        </a:p>
      </dgm:t>
    </dgm:pt>
    <dgm:pt modelId="{A4AD6EF9-4581-4722-B243-EBD09E2D2CF3}">
      <dgm:prSet custT="1"/>
      <dgm:spPr>
        <a:solidFill>
          <a:srgbClr val="92D050"/>
        </a:solidFill>
        <a:ln w="44450">
          <a:solidFill>
            <a:srgbClr val="FFC000"/>
          </a:solidFill>
        </a:ln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Пальчиковая гимнастика</a:t>
          </a:r>
          <a:endParaRPr lang="ru-RU" sz="2000" b="1" dirty="0">
            <a:solidFill>
              <a:srgbClr val="C00000"/>
            </a:solidFill>
          </a:endParaRPr>
        </a:p>
      </dgm:t>
    </dgm:pt>
    <dgm:pt modelId="{8D4C3B0B-A150-4721-8AF9-733DE5A74E3F}" type="parTrans" cxnId="{8532C76D-5D85-4AE7-B718-DC3A1CA25182}">
      <dgm:prSet/>
      <dgm:spPr/>
      <dgm:t>
        <a:bodyPr/>
        <a:lstStyle/>
        <a:p>
          <a:endParaRPr lang="ru-RU"/>
        </a:p>
      </dgm:t>
    </dgm:pt>
    <dgm:pt modelId="{7C570C2B-F6AF-4550-BE50-BB0DDF1D308D}" type="sibTrans" cxnId="{8532C76D-5D85-4AE7-B718-DC3A1CA25182}">
      <dgm:prSet/>
      <dgm:spPr/>
      <dgm:t>
        <a:bodyPr/>
        <a:lstStyle/>
        <a:p>
          <a:endParaRPr lang="ru-RU"/>
        </a:p>
      </dgm:t>
    </dgm:pt>
    <dgm:pt modelId="{1BDE6581-ADB1-4D53-929A-0D3AC4326725}">
      <dgm:prSet custT="1"/>
      <dgm:spPr>
        <a:solidFill>
          <a:srgbClr val="92D050"/>
        </a:solidFill>
        <a:ln w="44450">
          <a:solidFill>
            <a:srgbClr val="FFC000"/>
          </a:solidFill>
        </a:ln>
      </dgm:spPr>
      <dgm:t>
        <a:bodyPr/>
        <a:lstStyle/>
        <a:p>
          <a:r>
            <a:rPr lang="ru-RU" sz="1800" b="1" dirty="0" smtClean="0">
              <a:solidFill>
                <a:srgbClr val="C00000"/>
              </a:solidFill>
            </a:rPr>
            <a:t>Артикуляци-онная гимнастика</a:t>
          </a:r>
          <a:endParaRPr lang="ru-RU" sz="1800" dirty="0">
            <a:solidFill>
              <a:srgbClr val="C00000"/>
            </a:solidFill>
          </a:endParaRPr>
        </a:p>
      </dgm:t>
    </dgm:pt>
    <dgm:pt modelId="{5402643A-56A3-4AE6-9C37-7E74DE12366A}" type="parTrans" cxnId="{B1419BB8-84DE-44C5-9FDB-F81524EECBD6}">
      <dgm:prSet/>
      <dgm:spPr/>
      <dgm:t>
        <a:bodyPr/>
        <a:lstStyle/>
        <a:p>
          <a:endParaRPr lang="ru-RU"/>
        </a:p>
      </dgm:t>
    </dgm:pt>
    <dgm:pt modelId="{23C92554-8B02-4977-B2E7-A9CBA3C2FDEF}" type="sibTrans" cxnId="{B1419BB8-84DE-44C5-9FDB-F81524EECBD6}">
      <dgm:prSet/>
      <dgm:spPr/>
      <dgm:t>
        <a:bodyPr/>
        <a:lstStyle/>
        <a:p>
          <a:endParaRPr lang="ru-RU"/>
        </a:p>
      </dgm:t>
    </dgm:pt>
    <dgm:pt modelId="{2E891634-B61E-4759-B832-DCCD13D2168B}" type="pres">
      <dgm:prSet presAssocID="{B20BFA6D-BBEE-4D93-B2AE-12F368FAE54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940C03-22E0-4BFB-BBCE-0C414CFB4577}" type="pres">
      <dgm:prSet presAssocID="{31A9AFA7-AE70-45FE-BF64-D11FE096AFCA}" presName="centerShape" presStyleLbl="node0" presStyleIdx="0" presStyleCnt="1" custScaleX="153408" custLinFactNeighborX="-365" custLinFactNeighborY="-4660"/>
      <dgm:spPr/>
      <dgm:t>
        <a:bodyPr/>
        <a:lstStyle/>
        <a:p>
          <a:endParaRPr lang="ru-RU"/>
        </a:p>
      </dgm:t>
    </dgm:pt>
    <dgm:pt modelId="{F63CDC14-DDA6-411C-830C-2A37D082DD6A}" type="pres">
      <dgm:prSet presAssocID="{1A86F132-18EA-44DF-AD9C-E40A78964352}" presName="node" presStyleLbl="node1" presStyleIdx="0" presStyleCnt="7" custScaleX="167523" custRadScaleRad="99842" custRadScaleInc="-52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D785F-4B4E-4487-A4B2-86C1AC92C0F7}" type="pres">
      <dgm:prSet presAssocID="{1A86F132-18EA-44DF-AD9C-E40A78964352}" presName="dummy" presStyleCnt="0"/>
      <dgm:spPr/>
    </dgm:pt>
    <dgm:pt modelId="{2CE93826-A52F-4FAA-B59E-EDB32E74A193}" type="pres">
      <dgm:prSet presAssocID="{1C14A918-F1BE-4AEC-AA42-50B16D0DFE91}" presName="sibTrans" presStyleLbl="sibTrans2D1" presStyleIdx="0" presStyleCnt="7"/>
      <dgm:spPr/>
      <dgm:t>
        <a:bodyPr/>
        <a:lstStyle/>
        <a:p>
          <a:endParaRPr lang="ru-RU"/>
        </a:p>
      </dgm:t>
    </dgm:pt>
    <dgm:pt modelId="{73CAC489-C19A-4319-B5C9-01A75C5B1623}" type="pres">
      <dgm:prSet presAssocID="{A4AD6EF9-4581-4722-B243-EBD09E2D2CF3}" presName="node" presStyleLbl="node1" presStyleIdx="1" presStyleCnt="7" custScaleX="188308" custRadScaleRad="137695" custRadScaleInc="265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8B00DB-AD45-4766-A0C7-44C36F720C03}" type="pres">
      <dgm:prSet presAssocID="{A4AD6EF9-4581-4722-B243-EBD09E2D2CF3}" presName="dummy" presStyleCnt="0"/>
      <dgm:spPr/>
    </dgm:pt>
    <dgm:pt modelId="{98A3C0A5-F361-4D9F-975F-3FB7880DD97B}" type="pres">
      <dgm:prSet presAssocID="{7C570C2B-F6AF-4550-BE50-BB0DDF1D308D}" presName="sibTrans" presStyleLbl="sibTrans2D1" presStyleIdx="1" presStyleCnt="7"/>
      <dgm:spPr/>
      <dgm:t>
        <a:bodyPr/>
        <a:lstStyle/>
        <a:p>
          <a:endParaRPr lang="ru-RU"/>
        </a:p>
      </dgm:t>
    </dgm:pt>
    <dgm:pt modelId="{922F3543-30B5-419D-9C08-FD934FF335AF}" type="pres">
      <dgm:prSet presAssocID="{91EB4C33-7FB5-45AE-9077-8CC930984D42}" presName="node" presStyleLbl="node1" presStyleIdx="2" presStyleCnt="7" custScaleX="152995" custRadScaleRad="133759" custRadScaleInc="-697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396C42-9DCE-45E5-96F0-C945BFF64707}" type="pres">
      <dgm:prSet presAssocID="{91EB4C33-7FB5-45AE-9077-8CC930984D42}" presName="dummy" presStyleCnt="0"/>
      <dgm:spPr/>
    </dgm:pt>
    <dgm:pt modelId="{C6500616-EFD3-4C59-8004-BBC2B1E0E1D2}" type="pres">
      <dgm:prSet presAssocID="{905DDB87-5B1A-4EB1-A9CB-975599AECBFA}" presName="sibTrans" presStyleLbl="sibTrans2D1" presStyleIdx="2" presStyleCnt="7"/>
      <dgm:spPr/>
      <dgm:t>
        <a:bodyPr/>
        <a:lstStyle/>
        <a:p>
          <a:endParaRPr lang="ru-RU"/>
        </a:p>
      </dgm:t>
    </dgm:pt>
    <dgm:pt modelId="{C0E56077-D4DB-4A05-9F8D-6C299F953457}" type="pres">
      <dgm:prSet presAssocID="{B5D2D88F-C62B-43F1-9320-876F068F4A44}" presName="node" presStyleLbl="node1" presStyleIdx="3" presStyleCnt="7" custScaleX="163982" custRadScaleRad="105544" custRadScaleInc="-641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5378F0-A55F-4567-91A8-949A320D4F98}" type="pres">
      <dgm:prSet presAssocID="{B5D2D88F-C62B-43F1-9320-876F068F4A44}" presName="dummy" presStyleCnt="0"/>
      <dgm:spPr/>
    </dgm:pt>
    <dgm:pt modelId="{1085AA7B-6A57-4FF6-A6CF-DB13A2618EEC}" type="pres">
      <dgm:prSet presAssocID="{4FCF20F6-ED89-49DA-B703-754A772959FC}" presName="sibTrans" presStyleLbl="sibTrans2D1" presStyleIdx="3" presStyleCnt="7"/>
      <dgm:spPr/>
      <dgm:t>
        <a:bodyPr/>
        <a:lstStyle/>
        <a:p>
          <a:endParaRPr lang="ru-RU"/>
        </a:p>
      </dgm:t>
    </dgm:pt>
    <dgm:pt modelId="{4A417DAB-2A5F-452E-96FD-5E61A58C4E99}" type="pres">
      <dgm:prSet presAssocID="{1BDE6581-ADB1-4D53-929A-0D3AC4326725}" presName="node" presStyleLbl="node1" presStyleIdx="4" presStyleCnt="7" custScaleX="1625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D9C99-8F95-47FE-B222-7D3426C3400C}" type="pres">
      <dgm:prSet presAssocID="{1BDE6581-ADB1-4D53-929A-0D3AC4326725}" presName="dummy" presStyleCnt="0"/>
      <dgm:spPr/>
    </dgm:pt>
    <dgm:pt modelId="{0547E58E-A26F-41FD-97DF-12A73BD8BB37}" type="pres">
      <dgm:prSet presAssocID="{23C92554-8B02-4977-B2E7-A9CBA3C2FDEF}" presName="sibTrans" presStyleLbl="sibTrans2D1" presStyleIdx="4" presStyleCnt="7"/>
      <dgm:spPr/>
      <dgm:t>
        <a:bodyPr/>
        <a:lstStyle/>
        <a:p>
          <a:endParaRPr lang="ru-RU"/>
        </a:p>
      </dgm:t>
    </dgm:pt>
    <dgm:pt modelId="{F06C4207-FD7A-4C01-8508-FDA7B00EE98F}" type="pres">
      <dgm:prSet presAssocID="{BC03CF14-21DA-4685-9C19-D3BF2CE333E1}" presName="node" presStyleLbl="node1" presStyleIdx="5" presStyleCnt="7" custScaleX="173488" custRadScaleRad="126086" custRadScaleInc="538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6CE9C7-96AD-4D8E-B2B4-B471E4B24ED8}" type="pres">
      <dgm:prSet presAssocID="{BC03CF14-21DA-4685-9C19-D3BF2CE333E1}" presName="dummy" presStyleCnt="0"/>
      <dgm:spPr/>
    </dgm:pt>
    <dgm:pt modelId="{DD91767E-7EE5-4651-957C-1D00A2A51471}" type="pres">
      <dgm:prSet presAssocID="{762B4FCD-C108-4427-857E-2ADA6AF2E167}" presName="sibTrans" presStyleLbl="sibTrans2D1" presStyleIdx="5" presStyleCnt="7"/>
      <dgm:spPr/>
      <dgm:t>
        <a:bodyPr/>
        <a:lstStyle/>
        <a:p>
          <a:endParaRPr lang="ru-RU"/>
        </a:p>
      </dgm:t>
    </dgm:pt>
    <dgm:pt modelId="{00A8ADB6-1E4F-4967-8D89-068AD0161EC7}" type="pres">
      <dgm:prSet presAssocID="{AB8A5D60-E43F-4F5E-BCCE-034A01E7F421}" presName="node" presStyleLbl="node1" presStyleIdx="6" presStyleCnt="7" custScaleX="184273" custRadScaleRad="127603" custRadScaleInc="20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ECD04E-1E6A-4F18-AD40-FE5A212B4B51}" type="pres">
      <dgm:prSet presAssocID="{AB8A5D60-E43F-4F5E-BCCE-034A01E7F421}" presName="dummy" presStyleCnt="0"/>
      <dgm:spPr/>
    </dgm:pt>
    <dgm:pt modelId="{B7156908-7DF7-4A85-9748-E29E68982526}" type="pres">
      <dgm:prSet presAssocID="{B9700828-D6C3-4A58-82EE-B2FFBF12CAAF}" presName="sibTrans" presStyleLbl="sibTrans2D1" presStyleIdx="6" presStyleCnt="7"/>
      <dgm:spPr/>
      <dgm:t>
        <a:bodyPr/>
        <a:lstStyle/>
        <a:p>
          <a:endParaRPr lang="ru-RU"/>
        </a:p>
      </dgm:t>
    </dgm:pt>
  </dgm:ptLst>
  <dgm:cxnLst>
    <dgm:cxn modelId="{10C51A0B-E732-4B7E-8CE2-1903A1D90A7D}" srcId="{31A9AFA7-AE70-45FE-BF64-D11FE096AFCA}" destId="{91EB4C33-7FB5-45AE-9077-8CC930984D42}" srcOrd="2" destOrd="0" parTransId="{42161FFD-46F0-4C0B-B07F-F8820148EC81}" sibTransId="{905DDB87-5B1A-4EB1-A9CB-975599AECBFA}"/>
    <dgm:cxn modelId="{99EC36B4-0B95-4C16-86C1-8B32BE1A561E}" type="presOf" srcId="{31A9AFA7-AE70-45FE-BF64-D11FE096AFCA}" destId="{08940C03-22E0-4BFB-BBCE-0C414CFB4577}" srcOrd="0" destOrd="0" presId="urn:microsoft.com/office/officeart/2005/8/layout/radial6"/>
    <dgm:cxn modelId="{8532C76D-5D85-4AE7-B718-DC3A1CA25182}" srcId="{31A9AFA7-AE70-45FE-BF64-D11FE096AFCA}" destId="{A4AD6EF9-4581-4722-B243-EBD09E2D2CF3}" srcOrd="1" destOrd="0" parTransId="{8D4C3B0B-A150-4721-8AF9-733DE5A74E3F}" sibTransId="{7C570C2B-F6AF-4550-BE50-BB0DDF1D308D}"/>
    <dgm:cxn modelId="{AF3637DB-D47E-4ACD-A88D-F7F2DD13DDBD}" type="presOf" srcId="{B9700828-D6C3-4A58-82EE-B2FFBF12CAAF}" destId="{B7156908-7DF7-4A85-9748-E29E68982526}" srcOrd="0" destOrd="0" presId="urn:microsoft.com/office/officeart/2005/8/layout/radial6"/>
    <dgm:cxn modelId="{D3738678-B06D-4788-AADE-0A34D3083F06}" type="presOf" srcId="{B5D2D88F-C62B-43F1-9320-876F068F4A44}" destId="{C0E56077-D4DB-4A05-9F8D-6C299F953457}" srcOrd="0" destOrd="0" presId="urn:microsoft.com/office/officeart/2005/8/layout/radial6"/>
    <dgm:cxn modelId="{B9838C3A-E134-42E5-A11B-2E6EEE1D7F58}" type="presOf" srcId="{A4AD6EF9-4581-4722-B243-EBD09E2D2CF3}" destId="{73CAC489-C19A-4319-B5C9-01A75C5B1623}" srcOrd="0" destOrd="0" presId="urn:microsoft.com/office/officeart/2005/8/layout/radial6"/>
    <dgm:cxn modelId="{B1419BB8-84DE-44C5-9FDB-F81524EECBD6}" srcId="{31A9AFA7-AE70-45FE-BF64-D11FE096AFCA}" destId="{1BDE6581-ADB1-4D53-929A-0D3AC4326725}" srcOrd="4" destOrd="0" parTransId="{5402643A-56A3-4AE6-9C37-7E74DE12366A}" sibTransId="{23C92554-8B02-4977-B2E7-A9CBA3C2FDEF}"/>
    <dgm:cxn modelId="{397A5F48-54FF-44B5-9DF9-F9ABC5207490}" type="presOf" srcId="{1A86F132-18EA-44DF-AD9C-E40A78964352}" destId="{F63CDC14-DDA6-411C-830C-2A37D082DD6A}" srcOrd="0" destOrd="0" presId="urn:microsoft.com/office/officeart/2005/8/layout/radial6"/>
    <dgm:cxn modelId="{B49D6A86-725E-44CF-BEF8-4BFAC924E412}" type="presOf" srcId="{762B4FCD-C108-4427-857E-2ADA6AF2E167}" destId="{DD91767E-7EE5-4651-957C-1D00A2A51471}" srcOrd="0" destOrd="0" presId="urn:microsoft.com/office/officeart/2005/8/layout/radial6"/>
    <dgm:cxn modelId="{678DB48C-0CAB-4DDA-875B-F3AF16B7AEE9}" type="presOf" srcId="{1BDE6581-ADB1-4D53-929A-0D3AC4326725}" destId="{4A417DAB-2A5F-452E-96FD-5E61A58C4E99}" srcOrd="0" destOrd="0" presId="urn:microsoft.com/office/officeart/2005/8/layout/radial6"/>
    <dgm:cxn modelId="{3222A3F0-7EC0-43C8-A15B-BBFAA062E765}" type="presOf" srcId="{1C14A918-F1BE-4AEC-AA42-50B16D0DFE91}" destId="{2CE93826-A52F-4FAA-B59E-EDB32E74A193}" srcOrd="0" destOrd="0" presId="urn:microsoft.com/office/officeart/2005/8/layout/radial6"/>
    <dgm:cxn modelId="{21483957-4696-43D1-B829-EFF37570D8A5}" type="presOf" srcId="{AB8A5D60-E43F-4F5E-BCCE-034A01E7F421}" destId="{00A8ADB6-1E4F-4967-8D89-068AD0161EC7}" srcOrd="0" destOrd="0" presId="urn:microsoft.com/office/officeart/2005/8/layout/radial6"/>
    <dgm:cxn modelId="{1A8061CB-CF90-403A-B7AA-822F1F00A8E5}" srcId="{31A9AFA7-AE70-45FE-BF64-D11FE096AFCA}" destId="{AB8A5D60-E43F-4F5E-BCCE-034A01E7F421}" srcOrd="6" destOrd="0" parTransId="{82D5803E-A9DB-48CF-A115-FB75438BF53D}" sibTransId="{B9700828-D6C3-4A58-82EE-B2FFBF12CAAF}"/>
    <dgm:cxn modelId="{07FB58EB-8ED3-4E0A-8014-04C45A89AEFB}" type="presOf" srcId="{91EB4C33-7FB5-45AE-9077-8CC930984D42}" destId="{922F3543-30B5-419D-9C08-FD934FF335AF}" srcOrd="0" destOrd="0" presId="urn:microsoft.com/office/officeart/2005/8/layout/radial6"/>
    <dgm:cxn modelId="{DBBB4171-F9AC-484B-B1CE-8CAFA4B93603}" type="presOf" srcId="{7C570C2B-F6AF-4550-BE50-BB0DDF1D308D}" destId="{98A3C0A5-F361-4D9F-975F-3FB7880DD97B}" srcOrd="0" destOrd="0" presId="urn:microsoft.com/office/officeart/2005/8/layout/radial6"/>
    <dgm:cxn modelId="{37DA35B9-EC02-4604-B931-B75A66EE99CC}" type="presOf" srcId="{23C92554-8B02-4977-B2E7-A9CBA3C2FDEF}" destId="{0547E58E-A26F-41FD-97DF-12A73BD8BB37}" srcOrd="0" destOrd="0" presId="urn:microsoft.com/office/officeart/2005/8/layout/radial6"/>
    <dgm:cxn modelId="{0D766356-BD3A-4C22-8C3C-DBD79348623A}" srcId="{31A9AFA7-AE70-45FE-BF64-D11FE096AFCA}" destId="{B5D2D88F-C62B-43F1-9320-876F068F4A44}" srcOrd="3" destOrd="0" parTransId="{8D898374-D746-4A06-8AC0-2DE0CFF78684}" sibTransId="{4FCF20F6-ED89-49DA-B703-754A772959FC}"/>
    <dgm:cxn modelId="{BB7BD68D-0B18-4936-A029-77739FAC5CEA}" srcId="{B20BFA6D-BBEE-4D93-B2AE-12F368FAE541}" destId="{31A9AFA7-AE70-45FE-BF64-D11FE096AFCA}" srcOrd="0" destOrd="0" parTransId="{0D2DE6A4-8421-4C7F-915F-8C681E9F8D91}" sibTransId="{38070968-5467-4875-A96D-A27C818F40F5}"/>
    <dgm:cxn modelId="{E0156E86-2E50-427D-B3A9-8B420C81908F}" srcId="{31A9AFA7-AE70-45FE-BF64-D11FE096AFCA}" destId="{BC03CF14-21DA-4685-9C19-D3BF2CE333E1}" srcOrd="5" destOrd="0" parTransId="{F75BDEE6-295C-40A7-8E3D-27931C6304C4}" sibTransId="{762B4FCD-C108-4427-857E-2ADA6AF2E167}"/>
    <dgm:cxn modelId="{67568E96-7A0C-4348-9EA5-96804F1A9C4C}" type="presOf" srcId="{B20BFA6D-BBEE-4D93-B2AE-12F368FAE541}" destId="{2E891634-B61E-4759-B832-DCCD13D2168B}" srcOrd="0" destOrd="0" presId="urn:microsoft.com/office/officeart/2005/8/layout/radial6"/>
    <dgm:cxn modelId="{5FDEB27A-7172-47B7-8330-522E839D8DDF}" type="presOf" srcId="{BC03CF14-21DA-4685-9C19-D3BF2CE333E1}" destId="{F06C4207-FD7A-4C01-8508-FDA7B00EE98F}" srcOrd="0" destOrd="0" presId="urn:microsoft.com/office/officeart/2005/8/layout/radial6"/>
    <dgm:cxn modelId="{E738BB2D-3933-49CB-A0C0-6B6719644CA5}" type="presOf" srcId="{905DDB87-5B1A-4EB1-A9CB-975599AECBFA}" destId="{C6500616-EFD3-4C59-8004-BBC2B1E0E1D2}" srcOrd="0" destOrd="0" presId="urn:microsoft.com/office/officeart/2005/8/layout/radial6"/>
    <dgm:cxn modelId="{59992FE3-AD88-4F14-99E5-A6D4137E1EA5}" type="presOf" srcId="{4FCF20F6-ED89-49DA-B703-754A772959FC}" destId="{1085AA7B-6A57-4FF6-A6CF-DB13A2618EEC}" srcOrd="0" destOrd="0" presId="urn:microsoft.com/office/officeart/2005/8/layout/radial6"/>
    <dgm:cxn modelId="{5AE70616-5B3A-46FE-9070-3981657F12E3}" srcId="{31A9AFA7-AE70-45FE-BF64-D11FE096AFCA}" destId="{1A86F132-18EA-44DF-AD9C-E40A78964352}" srcOrd="0" destOrd="0" parTransId="{8A702DEB-F5C1-430E-941E-8C2245DB53A6}" sibTransId="{1C14A918-F1BE-4AEC-AA42-50B16D0DFE91}"/>
    <dgm:cxn modelId="{53E4A23A-15AB-4CAA-B3AD-420247666BFA}" type="presParOf" srcId="{2E891634-B61E-4759-B832-DCCD13D2168B}" destId="{08940C03-22E0-4BFB-BBCE-0C414CFB4577}" srcOrd="0" destOrd="0" presId="urn:microsoft.com/office/officeart/2005/8/layout/radial6"/>
    <dgm:cxn modelId="{B78FDF5A-7F54-4720-97B1-7CD55652B3AD}" type="presParOf" srcId="{2E891634-B61E-4759-B832-DCCD13D2168B}" destId="{F63CDC14-DDA6-411C-830C-2A37D082DD6A}" srcOrd="1" destOrd="0" presId="urn:microsoft.com/office/officeart/2005/8/layout/radial6"/>
    <dgm:cxn modelId="{D9144F0E-695D-4FE9-8034-E8D6CFDBAF46}" type="presParOf" srcId="{2E891634-B61E-4759-B832-DCCD13D2168B}" destId="{B45D785F-4B4E-4487-A4B2-86C1AC92C0F7}" srcOrd="2" destOrd="0" presId="urn:microsoft.com/office/officeart/2005/8/layout/radial6"/>
    <dgm:cxn modelId="{D6394A65-3230-452D-84AA-0C9172E3ADF0}" type="presParOf" srcId="{2E891634-B61E-4759-B832-DCCD13D2168B}" destId="{2CE93826-A52F-4FAA-B59E-EDB32E74A193}" srcOrd="3" destOrd="0" presId="urn:microsoft.com/office/officeart/2005/8/layout/radial6"/>
    <dgm:cxn modelId="{1AE17955-B85A-4AFC-9D65-DE5D0C392DB3}" type="presParOf" srcId="{2E891634-B61E-4759-B832-DCCD13D2168B}" destId="{73CAC489-C19A-4319-B5C9-01A75C5B1623}" srcOrd="4" destOrd="0" presId="urn:microsoft.com/office/officeart/2005/8/layout/radial6"/>
    <dgm:cxn modelId="{29D917F6-17D6-4CC6-BB62-048E187E25A2}" type="presParOf" srcId="{2E891634-B61E-4759-B832-DCCD13D2168B}" destId="{828B00DB-AD45-4766-A0C7-44C36F720C03}" srcOrd="5" destOrd="0" presId="urn:microsoft.com/office/officeart/2005/8/layout/radial6"/>
    <dgm:cxn modelId="{AD539415-E239-4942-A9BD-5C58F540DECC}" type="presParOf" srcId="{2E891634-B61E-4759-B832-DCCD13D2168B}" destId="{98A3C0A5-F361-4D9F-975F-3FB7880DD97B}" srcOrd="6" destOrd="0" presId="urn:microsoft.com/office/officeart/2005/8/layout/radial6"/>
    <dgm:cxn modelId="{C6252D66-B560-4F1E-B151-82B8ED3BC4A9}" type="presParOf" srcId="{2E891634-B61E-4759-B832-DCCD13D2168B}" destId="{922F3543-30B5-419D-9C08-FD934FF335AF}" srcOrd="7" destOrd="0" presId="urn:microsoft.com/office/officeart/2005/8/layout/radial6"/>
    <dgm:cxn modelId="{079C36DA-9779-4340-854F-F9AFC60360D6}" type="presParOf" srcId="{2E891634-B61E-4759-B832-DCCD13D2168B}" destId="{9D396C42-9DCE-45E5-96F0-C945BFF64707}" srcOrd="8" destOrd="0" presId="urn:microsoft.com/office/officeart/2005/8/layout/radial6"/>
    <dgm:cxn modelId="{311FF4D1-6EF4-4353-91B2-81FF7DB9D05B}" type="presParOf" srcId="{2E891634-B61E-4759-B832-DCCD13D2168B}" destId="{C6500616-EFD3-4C59-8004-BBC2B1E0E1D2}" srcOrd="9" destOrd="0" presId="urn:microsoft.com/office/officeart/2005/8/layout/radial6"/>
    <dgm:cxn modelId="{26A49DD6-156A-48A1-8C2D-002911925BF3}" type="presParOf" srcId="{2E891634-B61E-4759-B832-DCCD13D2168B}" destId="{C0E56077-D4DB-4A05-9F8D-6C299F953457}" srcOrd="10" destOrd="0" presId="urn:microsoft.com/office/officeart/2005/8/layout/radial6"/>
    <dgm:cxn modelId="{18B3E0BE-50BC-491D-A772-E5C4CD6B0E70}" type="presParOf" srcId="{2E891634-B61E-4759-B832-DCCD13D2168B}" destId="{385378F0-A55F-4567-91A8-949A320D4F98}" srcOrd="11" destOrd="0" presId="urn:microsoft.com/office/officeart/2005/8/layout/radial6"/>
    <dgm:cxn modelId="{00B97ED0-CD5E-4051-A1A0-7C5306AEDAC7}" type="presParOf" srcId="{2E891634-B61E-4759-B832-DCCD13D2168B}" destId="{1085AA7B-6A57-4FF6-A6CF-DB13A2618EEC}" srcOrd="12" destOrd="0" presId="urn:microsoft.com/office/officeart/2005/8/layout/radial6"/>
    <dgm:cxn modelId="{F4A1EB9E-CEF6-4DC9-8563-F888D13F50FD}" type="presParOf" srcId="{2E891634-B61E-4759-B832-DCCD13D2168B}" destId="{4A417DAB-2A5F-452E-96FD-5E61A58C4E99}" srcOrd="13" destOrd="0" presId="urn:microsoft.com/office/officeart/2005/8/layout/radial6"/>
    <dgm:cxn modelId="{068A3CA4-E1E0-4441-9B0E-CC0F0F80D668}" type="presParOf" srcId="{2E891634-B61E-4759-B832-DCCD13D2168B}" destId="{2BBD9C99-8F95-47FE-B222-7D3426C3400C}" srcOrd="14" destOrd="0" presId="urn:microsoft.com/office/officeart/2005/8/layout/radial6"/>
    <dgm:cxn modelId="{B0341F6D-0900-43EB-9D5D-92520913EA86}" type="presParOf" srcId="{2E891634-B61E-4759-B832-DCCD13D2168B}" destId="{0547E58E-A26F-41FD-97DF-12A73BD8BB37}" srcOrd="15" destOrd="0" presId="urn:microsoft.com/office/officeart/2005/8/layout/radial6"/>
    <dgm:cxn modelId="{5ADCE931-8813-4A2A-A67D-2EF399F4C56A}" type="presParOf" srcId="{2E891634-B61E-4759-B832-DCCD13D2168B}" destId="{F06C4207-FD7A-4C01-8508-FDA7B00EE98F}" srcOrd="16" destOrd="0" presId="urn:microsoft.com/office/officeart/2005/8/layout/radial6"/>
    <dgm:cxn modelId="{C8C06FE5-22E8-41C9-8A3C-A9F99BFF9774}" type="presParOf" srcId="{2E891634-B61E-4759-B832-DCCD13D2168B}" destId="{456CE9C7-96AD-4D8E-B2B4-B471E4B24ED8}" srcOrd="17" destOrd="0" presId="urn:microsoft.com/office/officeart/2005/8/layout/radial6"/>
    <dgm:cxn modelId="{BCD05E13-E15D-4888-8E5B-24551961EE4F}" type="presParOf" srcId="{2E891634-B61E-4759-B832-DCCD13D2168B}" destId="{DD91767E-7EE5-4651-957C-1D00A2A51471}" srcOrd="18" destOrd="0" presId="urn:microsoft.com/office/officeart/2005/8/layout/radial6"/>
    <dgm:cxn modelId="{A23540F9-8683-4D4A-A0DD-07742E7F4244}" type="presParOf" srcId="{2E891634-B61E-4759-B832-DCCD13D2168B}" destId="{00A8ADB6-1E4F-4967-8D89-068AD0161EC7}" srcOrd="19" destOrd="0" presId="urn:microsoft.com/office/officeart/2005/8/layout/radial6"/>
    <dgm:cxn modelId="{CAA6251A-A16D-441E-8067-3F608907D4F9}" type="presParOf" srcId="{2E891634-B61E-4759-B832-DCCD13D2168B}" destId="{27ECD04E-1E6A-4F18-AD40-FE5A212B4B51}" srcOrd="20" destOrd="0" presId="urn:microsoft.com/office/officeart/2005/8/layout/radial6"/>
    <dgm:cxn modelId="{E6A29CB0-5B96-4AE3-BA87-AFA2CCDFC92A}" type="presParOf" srcId="{2E891634-B61E-4759-B832-DCCD13D2168B}" destId="{B7156908-7DF7-4A85-9748-E29E68982526}" srcOrd="21" destOrd="0" presId="urn:microsoft.com/office/officeart/2005/8/layout/radial6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7156908-7DF7-4A85-9748-E29E68982526}">
      <dsp:nvSpPr>
        <dsp:cNvPr id="0" name=""/>
        <dsp:cNvSpPr/>
      </dsp:nvSpPr>
      <dsp:spPr>
        <a:xfrm>
          <a:off x="1049347" y="507232"/>
          <a:ext cx="4983929" cy="4983929"/>
        </a:xfrm>
        <a:prstGeom prst="blockArc">
          <a:avLst>
            <a:gd name="adj1" fmla="val 13724154"/>
            <a:gd name="adj2" fmla="val 17310381"/>
            <a:gd name="adj3" fmla="val 39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91767E-7EE5-4651-957C-1D00A2A51471}">
      <dsp:nvSpPr>
        <dsp:cNvPr id="0" name=""/>
        <dsp:cNvSpPr/>
      </dsp:nvSpPr>
      <dsp:spPr>
        <a:xfrm>
          <a:off x="1190319" y="373244"/>
          <a:ext cx="4983929" cy="4983929"/>
        </a:xfrm>
        <a:prstGeom prst="blockArc">
          <a:avLst>
            <a:gd name="adj1" fmla="val 10161646"/>
            <a:gd name="adj2" fmla="val 13450439"/>
            <a:gd name="adj3" fmla="val 39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47E58E-A26F-41FD-97DF-12A73BD8BB37}">
      <dsp:nvSpPr>
        <dsp:cNvPr id="0" name=""/>
        <dsp:cNvSpPr/>
      </dsp:nvSpPr>
      <dsp:spPr>
        <a:xfrm>
          <a:off x="1198569" y="419616"/>
          <a:ext cx="4983929" cy="4983929"/>
        </a:xfrm>
        <a:prstGeom prst="blockArc">
          <a:avLst>
            <a:gd name="adj1" fmla="val 5958459"/>
            <a:gd name="adj2" fmla="val 10227917"/>
            <a:gd name="adj3" fmla="val 39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85AA7B-6A57-4FF6-A6CF-DB13A2618EEC}">
      <dsp:nvSpPr>
        <dsp:cNvPr id="0" name=""/>
        <dsp:cNvSpPr/>
      </dsp:nvSpPr>
      <dsp:spPr>
        <a:xfrm>
          <a:off x="1997853" y="699315"/>
          <a:ext cx="4983929" cy="4983929"/>
        </a:xfrm>
        <a:prstGeom prst="blockArc">
          <a:avLst>
            <a:gd name="adj1" fmla="val 3289662"/>
            <a:gd name="adj2" fmla="val 7155956"/>
            <a:gd name="adj3" fmla="val 39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500616-EFD3-4C59-8004-BBC2B1E0E1D2}">
      <dsp:nvSpPr>
        <dsp:cNvPr id="0" name=""/>
        <dsp:cNvSpPr/>
      </dsp:nvSpPr>
      <dsp:spPr>
        <a:xfrm>
          <a:off x="2622225" y="382106"/>
          <a:ext cx="4983929" cy="4983929"/>
        </a:xfrm>
        <a:prstGeom prst="blockArc">
          <a:avLst>
            <a:gd name="adj1" fmla="val 420644"/>
            <a:gd name="adj2" fmla="val 4278423"/>
            <a:gd name="adj3" fmla="val 39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A3C0A5-F361-4D9F-975F-3FB7880DD97B}">
      <dsp:nvSpPr>
        <dsp:cNvPr id="0" name=""/>
        <dsp:cNvSpPr/>
      </dsp:nvSpPr>
      <dsp:spPr>
        <a:xfrm>
          <a:off x="2659685" y="161466"/>
          <a:ext cx="4983929" cy="4983929"/>
        </a:xfrm>
        <a:prstGeom prst="blockArc">
          <a:avLst>
            <a:gd name="adj1" fmla="val 19477118"/>
            <a:gd name="adj2" fmla="val 735634"/>
            <a:gd name="adj3" fmla="val 39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E93826-A52F-4FAA-B59E-EDB32E74A193}">
      <dsp:nvSpPr>
        <dsp:cNvPr id="0" name=""/>
        <dsp:cNvSpPr/>
      </dsp:nvSpPr>
      <dsp:spPr>
        <a:xfrm>
          <a:off x="2857154" y="404813"/>
          <a:ext cx="4983929" cy="4983929"/>
        </a:xfrm>
        <a:prstGeom prst="blockArc">
          <a:avLst>
            <a:gd name="adj1" fmla="val 14700514"/>
            <a:gd name="adj2" fmla="val 19035882"/>
            <a:gd name="adj3" fmla="val 39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940C03-22E0-4BFB-BBCE-0C414CFB4577}">
      <dsp:nvSpPr>
        <dsp:cNvPr id="0" name=""/>
        <dsp:cNvSpPr/>
      </dsp:nvSpPr>
      <dsp:spPr>
        <a:xfrm>
          <a:off x="2857517" y="1928828"/>
          <a:ext cx="2960257" cy="1929663"/>
        </a:xfrm>
        <a:prstGeom prst="ellipse">
          <a:avLst/>
        </a:prstGeom>
        <a:solidFill>
          <a:srgbClr val="FFFF00"/>
        </a:solidFill>
        <a:ln w="4445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На музыкальных занятиях используются следующие виды оздоровления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2857517" y="1928828"/>
        <a:ext cx="2960257" cy="1929663"/>
      </dsp:txXfrm>
    </dsp:sp>
    <dsp:sp modelId="{F63CDC14-DDA6-411C-830C-2A37D082DD6A}">
      <dsp:nvSpPr>
        <dsp:cNvPr id="0" name=""/>
        <dsp:cNvSpPr/>
      </dsp:nvSpPr>
      <dsp:spPr>
        <a:xfrm>
          <a:off x="3185431" y="6826"/>
          <a:ext cx="2262840" cy="1350764"/>
        </a:xfrm>
        <a:prstGeom prst="ellipse">
          <a:avLst/>
        </a:prstGeom>
        <a:solidFill>
          <a:srgbClr val="92D050"/>
        </a:solidFill>
        <a:ln w="4445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Речь с движением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3185431" y="6826"/>
        <a:ext cx="2262840" cy="1350764"/>
      </dsp:txXfrm>
    </dsp:sp>
    <dsp:sp modelId="{73CAC489-C19A-4319-B5C9-01A75C5B1623}">
      <dsp:nvSpPr>
        <dsp:cNvPr id="0" name=""/>
        <dsp:cNvSpPr/>
      </dsp:nvSpPr>
      <dsp:spPr>
        <a:xfrm>
          <a:off x="5871943" y="563317"/>
          <a:ext cx="2543597" cy="1350764"/>
        </a:xfrm>
        <a:prstGeom prst="ellipse">
          <a:avLst/>
        </a:prstGeom>
        <a:solidFill>
          <a:srgbClr val="92D050"/>
        </a:solidFill>
        <a:ln w="4445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Пальчиковая гимнастика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5871943" y="563317"/>
        <a:ext cx="2543597" cy="1350764"/>
      </dsp:txXfrm>
    </dsp:sp>
    <dsp:sp modelId="{922F3543-30B5-419D-9C08-FD934FF335AF}">
      <dsp:nvSpPr>
        <dsp:cNvPr id="0" name=""/>
        <dsp:cNvSpPr/>
      </dsp:nvSpPr>
      <dsp:spPr>
        <a:xfrm>
          <a:off x="6505958" y="2496911"/>
          <a:ext cx="2066601" cy="1350764"/>
        </a:xfrm>
        <a:prstGeom prst="ellipse">
          <a:avLst/>
        </a:prstGeom>
        <a:solidFill>
          <a:srgbClr val="92D050"/>
        </a:solidFill>
        <a:ln w="4445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Психогим-настика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6505958" y="2496911"/>
        <a:ext cx="2066601" cy="1350764"/>
      </dsp:txXfrm>
    </dsp:sp>
    <dsp:sp modelId="{C0E56077-D4DB-4A05-9F8D-6C299F953457}">
      <dsp:nvSpPr>
        <dsp:cNvPr id="0" name=""/>
        <dsp:cNvSpPr/>
      </dsp:nvSpPr>
      <dsp:spPr>
        <a:xfrm>
          <a:off x="4789766" y="4513139"/>
          <a:ext cx="2215010" cy="1350764"/>
        </a:xfrm>
        <a:prstGeom prst="ellipse">
          <a:avLst/>
        </a:prstGeom>
        <a:solidFill>
          <a:srgbClr val="92D050"/>
        </a:solidFill>
        <a:ln w="4445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</a:rPr>
            <a:t>Дыхательная гимнастика</a:t>
          </a:r>
          <a:endParaRPr lang="ru-RU" sz="1800" b="1" kern="1200" dirty="0">
            <a:solidFill>
              <a:srgbClr val="C00000"/>
            </a:solidFill>
          </a:endParaRPr>
        </a:p>
      </dsp:txBody>
      <dsp:txXfrm>
        <a:off x="4789766" y="4513139"/>
        <a:ext cx="2215010" cy="1350764"/>
      </dsp:txXfrm>
    </dsp:sp>
    <dsp:sp modelId="{4A417DAB-2A5F-452E-96FD-5E61A58C4E99}">
      <dsp:nvSpPr>
        <dsp:cNvPr id="0" name=""/>
        <dsp:cNvSpPr/>
      </dsp:nvSpPr>
      <dsp:spPr>
        <a:xfrm>
          <a:off x="2197477" y="4647367"/>
          <a:ext cx="2195761" cy="1350764"/>
        </a:xfrm>
        <a:prstGeom prst="ellipse">
          <a:avLst/>
        </a:prstGeom>
        <a:solidFill>
          <a:srgbClr val="92D050"/>
        </a:solidFill>
        <a:ln w="4445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</a:rPr>
            <a:t>Артикуляци-онная гимнастика</a:t>
          </a:r>
          <a:endParaRPr lang="ru-RU" sz="1800" kern="1200" dirty="0">
            <a:solidFill>
              <a:srgbClr val="C00000"/>
            </a:solidFill>
          </a:endParaRPr>
        </a:p>
      </dsp:txBody>
      <dsp:txXfrm>
        <a:off x="2197477" y="4647367"/>
        <a:ext cx="2195761" cy="1350764"/>
      </dsp:txXfrm>
    </dsp:sp>
    <dsp:sp modelId="{F06C4207-FD7A-4C01-8508-FDA7B00EE98F}">
      <dsp:nvSpPr>
        <dsp:cNvPr id="0" name=""/>
        <dsp:cNvSpPr/>
      </dsp:nvSpPr>
      <dsp:spPr>
        <a:xfrm>
          <a:off x="109243" y="2640926"/>
          <a:ext cx="2343413" cy="1350764"/>
        </a:xfrm>
        <a:prstGeom prst="ellipse">
          <a:avLst/>
        </a:prstGeom>
        <a:solidFill>
          <a:srgbClr val="92D050"/>
        </a:solidFill>
        <a:ln w="4445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Фонопедичес-кие упражнения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109243" y="2640926"/>
        <a:ext cx="2343413" cy="1350764"/>
      </dsp:txXfrm>
    </dsp:sp>
    <dsp:sp modelId="{00A8ADB6-1E4F-4967-8D89-068AD0161EC7}">
      <dsp:nvSpPr>
        <dsp:cNvPr id="0" name=""/>
        <dsp:cNvSpPr/>
      </dsp:nvSpPr>
      <dsp:spPr>
        <a:xfrm>
          <a:off x="685309" y="487213"/>
          <a:ext cx="2489093" cy="1350764"/>
        </a:xfrm>
        <a:prstGeom prst="ellipse">
          <a:avLst/>
        </a:prstGeom>
        <a:solidFill>
          <a:srgbClr val="92D050"/>
        </a:solidFill>
        <a:ln w="4445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 smtClean="0">
            <a:solidFill>
              <a:srgbClr val="C00000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Ритмопластика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685309" y="487213"/>
        <a:ext cx="2489093" cy="13507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31183-6EDF-48C7-A901-DA7F82ACC470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7989F-FAC3-4614-8878-465D617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31183-6EDF-48C7-A901-DA7F82ACC470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7989F-FAC3-4614-8878-465D617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31183-6EDF-48C7-A901-DA7F82ACC470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7989F-FAC3-4614-8878-465D617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31183-6EDF-48C7-A901-DA7F82ACC470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7989F-FAC3-4614-8878-465D617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31183-6EDF-48C7-A901-DA7F82ACC470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7989F-FAC3-4614-8878-465D617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31183-6EDF-48C7-A901-DA7F82ACC470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7989F-FAC3-4614-8878-465D617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31183-6EDF-48C7-A901-DA7F82ACC470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7989F-FAC3-4614-8878-465D617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31183-6EDF-48C7-A901-DA7F82ACC470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7989F-FAC3-4614-8878-465D617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31183-6EDF-48C7-A901-DA7F82ACC470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7989F-FAC3-4614-8878-465D617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31183-6EDF-48C7-A901-DA7F82ACC470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7989F-FAC3-4614-8878-465D617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31183-6EDF-48C7-A901-DA7F82ACC470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7989F-FAC3-4614-8878-465D617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31183-6EDF-48C7-A901-DA7F82ACC470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7989F-FAC3-4614-8878-465D617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med">
    <p:pull dir="r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revolution.allbest.ru/pedagogics/00057475_0.html" TargetMode="External"/><Relationship Id="rId2" Type="http://schemas.openxmlformats.org/officeDocument/2006/relationships/hyperlink" Target="http://milohka-domen.okis.ru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lovari.yandex.ru/dict/trud/article/ot1/ot1-0060.htm" TargetMode="External"/><Relationship Id="rId4" Type="http://schemas.openxmlformats.org/officeDocument/2006/relationships/hyperlink" Target="http://www.sano.ru/publik/matconf/07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 descr="Почтовая бумага"/>
          <p:cNvSpPr>
            <a:spLocks noGrp="1" noChangeArrowheads="1"/>
          </p:cNvSpPr>
          <p:nvPr>
            <p:ph type="ctrTitle"/>
          </p:nvPr>
        </p:nvSpPr>
        <p:spPr>
          <a:xfrm>
            <a:off x="285720" y="357166"/>
            <a:ext cx="8640763" cy="1214446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3200" b="1" dirty="0" smtClean="0">
                <a:solidFill>
                  <a:srgbClr val="C2020B"/>
                </a:solidFill>
              </a:rPr>
              <a:t>Использование </a:t>
            </a:r>
            <a:br>
              <a:rPr lang="ru-RU" sz="3200" b="1" dirty="0" smtClean="0">
                <a:solidFill>
                  <a:srgbClr val="C2020B"/>
                </a:solidFill>
              </a:rPr>
            </a:br>
            <a:r>
              <a:rPr lang="ru-RU" sz="3200" b="1" dirty="0" smtClean="0">
                <a:solidFill>
                  <a:srgbClr val="C2020B"/>
                </a:solidFill>
              </a:rPr>
              <a:t>здоровьесберегающих технологий</a:t>
            </a:r>
            <a:br>
              <a:rPr lang="ru-RU" sz="3200" b="1" dirty="0" smtClean="0">
                <a:solidFill>
                  <a:srgbClr val="C2020B"/>
                </a:solidFill>
              </a:rPr>
            </a:br>
            <a:r>
              <a:rPr lang="ru-RU" sz="3200" b="1" dirty="0" smtClean="0">
                <a:solidFill>
                  <a:srgbClr val="C2020B"/>
                </a:solidFill>
              </a:rPr>
              <a:t>в работе музыкального руководителя ДОУ</a:t>
            </a:r>
          </a:p>
        </p:txBody>
      </p:sp>
      <p:sp>
        <p:nvSpPr>
          <p:cNvPr id="15364" name="Text Box 0"/>
          <p:cNvSpPr txBox="1">
            <a:spLocks noChangeArrowheads="1"/>
          </p:cNvSpPr>
          <p:nvPr/>
        </p:nvSpPr>
        <p:spPr bwMode="auto">
          <a:xfrm>
            <a:off x="5220072" y="3861048"/>
            <a:ext cx="3643338" cy="1261884"/>
          </a:xfrm>
          <a:prstGeom prst="rect">
            <a:avLst/>
          </a:prstGeom>
          <a:gradFill flip="none" rotWithShape="1">
            <a:gsLst>
              <a:gs pos="0">
                <a:srgbClr val="FFCCFF"/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i="1" dirty="0">
                <a:solidFill>
                  <a:srgbClr val="006600"/>
                </a:solidFill>
              </a:rPr>
              <a:t> </a:t>
            </a:r>
            <a:r>
              <a:rPr lang="ru-RU" sz="1600" b="1" i="1" dirty="0" smtClean="0">
                <a:solidFill>
                  <a:srgbClr val="006600"/>
                </a:solidFill>
              </a:rPr>
              <a:t>                   </a:t>
            </a:r>
            <a:endParaRPr lang="ru-RU" sz="2000" b="1" i="1" dirty="0" smtClean="0">
              <a:solidFill>
                <a:srgbClr val="006600"/>
              </a:solidFill>
            </a:endParaRPr>
          </a:p>
          <a:p>
            <a:pPr algn="ctr">
              <a:defRPr/>
            </a:pP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Презентацию подготовила  музыкальный руководитель</a:t>
            </a:r>
          </a:p>
          <a:p>
            <a:pPr algn="ctr">
              <a:defRPr/>
            </a:pP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Чарушина Н.В.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Содержимое 13" descr="imgFull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00034" y="1928802"/>
            <a:ext cx="4572032" cy="414340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1536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C00000"/>
                </a:solidFill>
              </a:rPr>
              <a:t>Здоровьесберегающие</a:t>
            </a:r>
            <a:r>
              <a:rPr lang="ru-RU" b="1" dirty="0" smtClean="0">
                <a:solidFill>
                  <a:srgbClr val="C00000"/>
                </a:solidFill>
              </a:rPr>
              <a:t> технологии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596" y="1428736"/>
            <a:ext cx="4714908" cy="407196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это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система мер, направленных на улучшение здоровья участников образовательного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процесса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Рисунок 5" descr="Заяц и лягушонок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86380" y="3500438"/>
            <a:ext cx="3642351" cy="3096000"/>
          </a:xfrm>
          <a:prstGeom prst="roundRect">
            <a:avLst/>
          </a:prstGeom>
          <a:noFill/>
          <a:ln w="571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" name="Picture 8" descr="музо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16216" y="1844823"/>
            <a:ext cx="1241379" cy="1080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283214"/>
                </a:solidFill>
              </a:rPr>
              <a:t> </a:t>
            </a:r>
            <a:endParaRPr lang="ru-RU" b="1" dirty="0" smtClean="0">
              <a:solidFill>
                <a:srgbClr val="37451B"/>
              </a:solidFill>
            </a:endParaRPr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214282" y="500042"/>
          <a:ext cx="8572560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18" name="Picture 2" descr="C:\Documents and Settings\Admin\Рабочий стол\Book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 rot="21279040">
            <a:off x="251520" y="260648"/>
            <a:ext cx="1937206" cy="1080000"/>
          </a:xfrm>
          <a:prstGeom prst="rect">
            <a:avLst/>
          </a:prstGeom>
          <a:noFill/>
        </p:spPr>
      </p:pic>
      <p:pic>
        <p:nvPicPr>
          <p:cNvPr id="9219" name="Picture 3" descr="C:\Documents and Settings\Admin\Рабочий стол\Ручка.pn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67544" y="0"/>
            <a:ext cx="720000" cy="720000"/>
          </a:xfrm>
          <a:prstGeom prst="rect">
            <a:avLst/>
          </a:prstGeom>
          <a:noFill/>
        </p:spPr>
      </p:pic>
      <p:pic>
        <p:nvPicPr>
          <p:cNvPr id="9220" name="Picture 4" descr="C:\Documents and Settings\Admin\Рабочий стол\Детки.p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516216" y="4869160"/>
            <a:ext cx="2416107" cy="1800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357214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Речь с движением</a:t>
            </a:r>
            <a:endParaRPr lang="ru-RU" sz="4800" dirty="0"/>
          </a:p>
        </p:txBody>
      </p:sp>
      <p:sp>
        <p:nvSpPr>
          <p:cNvPr id="8" name="Овал 7"/>
          <p:cNvSpPr/>
          <p:nvPr/>
        </p:nvSpPr>
        <p:spPr>
          <a:xfrm>
            <a:off x="0" y="4357694"/>
            <a:ext cx="2428860" cy="2143116"/>
          </a:xfrm>
          <a:prstGeom prst="ellipse">
            <a:avLst/>
          </a:prstGeom>
          <a:solidFill>
            <a:srgbClr val="EEF1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стимулирует развитие речи</a:t>
            </a:r>
          </a:p>
        </p:txBody>
      </p:sp>
      <p:sp>
        <p:nvSpPr>
          <p:cNvPr id="5" name="Овал 4"/>
          <p:cNvSpPr/>
          <p:nvPr/>
        </p:nvSpPr>
        <p:spPr>
          <a:xfrm>
            <a:off x="2143108" y="4714884"/>
            <a:ext cx="2428860" cy="2143116"/>
          </a:xfrm>
          <a:prstGeom prst="ellipse">
            <a:avLst/>
          </a:prstGeom>
          <a:solidFill>
            <a:srgbClr val="EEF1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2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развивает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пространст-венное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мышление</a:t>
            </a:r>
          </a:p>
          <a:p>
            <a:pPr algn="ctr"/>
            <a:endParaRPr lang="ru-RU" sz="22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286248" y="4714884"/>
            <a:ext cx="2428860" cy="2143116"/>
          </a:xfrm>
          <a:prstGeom prst="ellipse">
            <a:avLst/>
          </a:prstGeom>
          <a:solidFill>
            <a:srgbClr val="EEF1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развивает 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внимание, воображение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286512" y="4143380"/>
            <a:ext cx="2857488" cy="2143116"/>
          </a:xfrm>
          <a:prstGeom prst="ellipse">
            <a:avLst/>
          </a:prstGeom>
          <a:solidFill>
            <a:srgbClr val="EEF1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воспитывает быстроту реакции и эмоциональную выразительность</a:t>
            </a:r>
          </a:p>
        </p:txBody>
      </p:sp>
      <p:pic>
        <p:nvPicPr>
          <p:cNvPr id="10" name="Рисунок 9" descr="SAM_15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764704"/>
            <a:ext cx="3059832" cy="2294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SAM_15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908720"/>
            <a:ext cx="2939819" cy="2204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SAM_1593.JPG"/>
          <p:cNvPicPr>
            <a:picLocks noChangeAspect="1"/>
          </p:cNvPicPr>
          <p:nvPr/>
        </p:nvPicPr>
        <p:blipFill>
          <a:blip r:embed="rId4" cstate="print"/>
          <a:srcRect t="21650" b="22700"/>
          <a:stretch>
            <a:fillRect/>
          </a:stretch>
        </p:blipFill>
        <p:spPr>
          <a:xfrm>
            <a:off x="2627784" y="2924944"/>
            <a:ext cx="3795623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186766" cy="571504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Речь с движением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6660232" y="2204864"/>
            <a:ext cx="2328280" cy="369729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rgbClr val="283214"/>
                </a:solidFill>
              </a:rPr>
              <a:t> Игра-упражнение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283214"/>
                </a:solidFill>
              </a:rPr>
              <a:t>«У мишки дом большой»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283214"/>
                </a:solidFill>
              </a:rPr>
              <a:t>    Цель: развитие подражательных движений</a:t>
            </a:r>
            <a:endParaRPr lang="ru-RU" sz="2000" b="1" i="1" dirty="0">
              <a:solidFill>
                <a:srgbClr val="283214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467544" y="4365104"/>
            <a:ext cx="8072494" cy="1982783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283214"/>
                </a:solidFill>
              </a:rPr>
              <a:t>У мишки дом большой,             </a:t>
            </a:r>
            <a:r>
              <a:rPr lang="ru-RU" sz="1800" b="1" i="1" dirty="0" smtClean="0">
                <a:solidFill>
                  <a:srgbClr val="283214"/>
                </a:solidFill>
              </a:rPr>
              <a:t>– дети поднимаются на носки, руки тянут </a:t>
            </a:r>
          </a:p>
          <a:p>
            <a:r>
              <a:rPr lang="ru-RU" sz="1800" b="1" i="1" dirty="0" smtClean="0">
                <a:solidFill>
                  <a:srgbClr val="283214"/>
                </a:solidFill>
              </a:rPr>
              <a:t>                                                              вверх.</a:t>
            </a:r>
          </a:p>
          <a:p>
            <a:r>
              <a:rPr lang="ru-RU" sz="1800" b="1" dirty="0" smtClean="0">
                <a:solidFill>
                  <a:srgbClr val="283214"/>
                </a:solidFill>
              </a:rPr>
              <a:t>У зайки домик маленький.       </a:t>
            </a:r>
            <a:r>
              <a:rPr lang="ru-RU" sz="1800" b="1" i="1" dirty="0" smtClean="0">
                <a:solidFill>
                  <a:srgbClr val="283214"/>
                </a:solidFill>
              </a:rPr>
              <a:t>– дети присаживаются на корточки, руки</a:t>
            </a:r>
          </a:p>
          <a:p>
            <a:r>
              <a:rPr lang="ru-RU" sz="1800" b="1" i="1" dirty="0" smtClean="0">
                <a:solidFill>
                  <a:srgbClr val="283214"/>
                </a:solidFill>
              </a:rPr>
              <a:t>                                                             опускают к полу.</a:t>
            </a:r>
          </a:p>
          <a:p>
            <a:r>
              <a:rPr lang="ru-RU" sz="1800" b="1" dirty="0" smtClean="0">
                <a:solidFill>
                  <a:srgbClr val="283214"/>
                </a:solidFill>
              </a:rPr>
              <a:t>Мишка наш пошёл домой,        </a:t>
            </a:r>
            <a:r>
              <a:rPr lang="ru-RU" sz="1800" b="1" i="1" dirty="0" smtClean="0">
                <a:solidFill>
                  <a:srgbClr val="283214"/>
                </a:solidFill>
              </a:rPr>
              <a:t>– шагают как мишки, переваливаясь.</a:t>
            </a:r>
          </a:p>
          <a:p>
            <a:r>
              <a:rPr lang="ru-RU" sz="1800" b="1" dirty="0" smtClean="0">
                <a:solidFill>
                  <a:srgbClr val="283214"/>
                </a:solidFill>
              </a:rPr>
              <a:t>А за ним и заинька.                      </a:t>
            </a:r>
            <a:r>
              <a:rPr lang="ru-RU" sz="1800" b="1" i="1" dirty="0" smtClean="0">
                <a:solidFill>
                  <a:srgbClr val="283214"/>
                </a:solidFill>
              </a:rPr>
              <a:t>– прыгают на двух ногах  - «зайчики».</a:t>
            </a:r>
            <a:endParaRPr lang="ru-RU" sz="1800" b="1" i="1" dirty="0">
              <a:solidFill>
                <a:srgbClr val="283214"/>
              </a:solidFill>
            </a:endParaRPr>
          </a:p>
        </p:txBody>
      </p:sp>
      <p:pic>
        <p:nvPicPr>
          <p:cNvPr id="3" name="Picture 2" descr="C:\Documents and Settings\Admin\Рабочий стол\Мишка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020272" y="332656"/>
            <a:ext cx="1800000" cy="1800000"/>
          </a:xfrm>
          <a:prstGeom prst="rect">
            <a:avLst/>
          </a:prstGeom>
          <a:noFill/>
        </p:spPr>
      </p:pic>
      <p:pic>
        <p:nvPicPr>
          <p:cNvPr id="10" name="Рисунок 9" descr="SAM_15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1196752"/>
            <a:ext cx="4536504" cy="2618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C:\Documents and Settings\Admin\Рабочий стол\Руки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63888" y="3789040"/>
            <a:ext cx="1474839" cy="1080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0"/>
            <a:ext cx="7429552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Пальчиковая гимнастика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0" y="4143380"/>
            <a:ext cx="2428860" cy="214311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стимулирует действие речевых зон коры головного мозга детей</a:t>
            </a:r>
          </a:p>
        </p:txBody>
      </p:sp>
      <p:sp>
        <p:nvSpPr>
          <p:cNvPr id="10" name="Овал 9"/>
          <p:cNvSpPr/>
          <p:nvPr/>
        </p:nvSpPr>
        <p:spPr>
          <a:xfrm>
            <a:off x="2357422" y="4786322"/>
            <a:ext cx="2357454" cy="207167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совершенст-вует внимание и память</a:t>
            </a:r>
          </a:p>
        </p:txBody>
      </p:sp>
      <p:sp>
        <p:nvSpPr>
          <p:cNvPr id="11" name="Овал 10"/>
          <p:cNvSpPr/>
          <p:nvPr/>
        </p:nvSpPr>
        <p:spPr>
          <a:xfrm>
            <a:off x="4572000" y="4786322"/>
            <a:ext cx="2357454" cy="207167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формирует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ассоциатив-но-образное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мышление</a:t>
            </a:r>
          </a:p>
          <a:p>
            <a:pPr algn="ctr"/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786546" y="4071942"/>
            <a:ext cx="2357454" cy="200026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облегчает будущим школьникам усвоение навыков письма</a:t>
            </a:r>
          </a:p>
        </p:txBody>
      </p:sp>
      <p:pic>
        <p:nvPicPr>
          <p:cNvPr id="13" name="Рисунок 12" descr="SAM_1556.JPG"/>
          <p:cNvPicPr>
            <a:picLocks noChangeAspect="1"/>
          </p:cNvPicPr>
          <p:nvPr/>
        </p:nvPicPr>
        <p:blipFill>
          <a:blip r:embed="rId3" cstate="print"/>
          <a:srcRect l="16618" b="13835"/>
          <a:stretch>
            <a:fillRect/>
          </a:stretch>
        </p:blipFill>
        <p:spPr>
          <a:xfrm>
            <a:off x="899592" y="1052736"/>
            <a:ext cx="3251853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SAM_1555.JPG"/>
          <p:cNvPicPr>
            <a:picLocks noChangeAspect="1"/>
          </p:cNvPicPr>
          <p:nvPr/>
        </p:nvPicPr>
        <p:blipFill>
          <a:blip r:embed="rId4" cstate="print"/>
          <a:srcRect l="9864" t="-2192" b="18895"/>
          <a:stretch>
            <a:fillRect/>
          </a:stretch>
        </p:blipFill>
        <p:spPr>
          <a:xfrm>
            <a:off x="4860032" y="908720"/>
            <a:ext cx="3947931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Пальчиковая гимнастика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4725144"/>
            <a:ext cx="698477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37451B"/>
                </a:solidFill>
              </a:rPr>
              <a:t>«Моя семья»</a:t>
            </a:r>
          </a:p>
          <a:p>
            <a:r>
              <a:rPr lang="ru-RU" sz="1600" b="1" dirty="0" smtClean="0">
                <a:solidFill>
                  <a:srgbClr val="37451B"/>
                </a:solidFill>
              </a:rPr>
              <a:t>Этот пальчик — дедушка,</a:t>
            </a:r>
            <a:r>
              <a:rPr lang="en-US" sz="1600" b="1" dirty="0" smtClean="0">
                <a:solidFill>
                  <a:srgbClr val="37451B"/>
                </a:solidFill>
              </a:rPr>
              <a:t> </a:t>
            </a:r>
            <a:r>
              <a:rPr lang="ru-RU" sz="1600" b="1" dirty="0" smtClean="0">
                <a:solidFill>
                  <a:srgbClr val="37451B"/>
                </a:solidFill>
              </a:rPr>
              <a:t>                  </a:t>
            </a:r>
            <a:r>
              <a:rPr lang="ru-RU" sz="1600" i="1" dirty="0" smtClean="0">
                <a:solidFill>
                  <a:srgbClr val="37451B"/>
                </a:solidFill>
              </a:rPr>
              <a:t>- сжав пальчики в кулачки,</a:t>
            </a:r>
          </a:p>
          <a:p>
            <a:r>
              <a:rPr lang="ru-RU" sz="1600" b="1" dirty="0" smtClean="0">
                <a:solidFill>
                  <a:srgbClr val="37451B"/>
                </a:solidFill>
              </a:rPr>
              <a:t>Этот пальчик — бабушка,                          </a:t>
            </a:r>
            <a:r>
              <a:rPr lang="ru-RU" sz="1600" i="1" dirty="0" smtClean="0">
                <a:solidFill>
                  <a:srgbClr val="37451B"/>
                </a:solidFill>
              </a:rPr>
              <a:t>разжимаем их по-очереди </a:t>
            </a:r>
          </a:p>
          <a:p>
            <a:r>
              <a:rPr lang="ru-RU" sz="1600" b="1" dirty="0" smtClean="0">
                <a:solidFill>
                  <a:srgbClr val="37451B"/>
                </a:solidFill>
              </a:rPr>
              <a:t>Этот пальчик — папочка,</a:t>
            </a:r>
          </a:p>
          <a:p>
            <a:r>
              <a:rPr lang="ru-RU" sz="1600" b="1" dirty="0" smtClean="0">
                <a:solidFill>
                  <a:srgbClr val="37451B"/>
                </a:solidFill>
              </a:rPr>
              <a:t>Этот пальчик — мамочка,</a:t>
            </a:r>
          </a:p>
          <a:p>
            <a:r>
              <a:rPr lang="ru-RU" sz="1600" b="1" dirty="0" smtClean="0">
                <a:solidFill>
                  <a:srgbClr val="37451B"/>
                </a:solidFill>
              </a:rPr>
              <a:t>Этот пальчик — я,</a:t>
            </a:r>
          </a:p>
          <a:p>
            <a:r>
              <a:rPr lang="ru-RU" sz="1600" b="1" dirty="0" smtClean="0">
                <a:solidFill>
                  <a:srgbClr val="37451B"/>
                </a:solidFill>
              </a:rPr>
              <a:t>Вот и вся моя семья!                              </a:t>
            </a:r>
            <a:r>
              <a:rPr lang="ru-RU" sz="1600" i="1" dirty="0" smtClean="0">
                <a:solidFill>
                  <a:srgbClr val="37451B"/>
                </a:solidFill>
              </a:rPr>
              <a:t>- сжимаем пальчики в замок</a:t>
            </a:r>
            <a:endParaRPr lang="ru-RU" sz="1600" i="1" dirty="0">
              <a:solidFill>
                <a:srgbClr val="37451B"/>
              </a:solidFill>
            </a:endParaRPr>
          </a:p>
        </p:txBody>
      </p:sp>
      <p:pic>
        <p:nvPicPr>
          <p:cNvPr id="1027" name="Picture 3" descr="C:\Documents and Settings\Admin\Рабочий стол\Ребёнок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44000" y="548680"/>
            <a:ext cx="1800000" cy="1800000"/>
          </a:xfrm>
          <a:prstGeom prst="rect">
            <a:avLst/>
          </a:prstGeom>
          <a:noFill/>
        </p:spPr>
      </p:pic>
      <p:pic>
        <p:nvPicPr>
          <p:cNvPr id="1029" name="Picture 5" descr="C:\Documents and Settings\Admin\Рабочий стол\Руки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15616" y="3501008"/>
            <a:ext cx="1474839" cy="1080000"/>
          </a:xfrm>
          <a:prstGeom prst="rect">
            <a:avLst/>
          </a:prstGeom>
          <a:noFill/>
        </p:spPr>
      </p:pic>
      <p:pic>
        <p:nvPicPr>
          <p:cNvPr id="10" name="Рисунок 9" descr="SAM_158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908720"/>
            <a:ext cx="3611893" cy="270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77809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Психогимнастика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D:\DCIM\100NIKON\DSCN025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42976" y="1071546"/>
            <a:ext cx="6999823" cy="288562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</p:pic>
      <p:sp>
        <p:nvSpPr>
          <p:cNvPr id="5" name="Овал 4"/>
          <p:cNvSpPr/>
          <p:nvPr/>
        </p:nvSpPr>
        <p:spPr>
          <a:xfrm>
            <a:off x="0" y="4071942"/>
            <a:ext cx="2428860" cy="21431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снятие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</a:rPr>
              <a:t>эмоциональ-ного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 напряжения </a:t>
            </a:r>
          </a:p>
        </p:txBody>
      </p:sp>
      <p:sp>
        <p:nvSpPr>
          <p:cNvPr id="6" name="Овал 5"/>
          <p:cNvSpPr/>
          <p:nvPr/>
        </p:nvSpPr>
        <p:spPr>
          <a:xfrm>
            <a:off x="2000232" y="4714884"/>
            <a:ext cx="2714644" cy="21431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обучение уме-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нию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изображать  выразительно и эмоционально отдельные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эмо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-</a:t>
            </a:r>
          </a:p>
          <a:p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ции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, движения</a:t>
            </a:r>
          </a:p>
        </p:txBody>
      </p:sp>
      <p:sp>
        <p:nvSpPr>
          <p:cNvPr id="8" name="Овал 7"/>
          <p:cNvSpPr/>
          <p:nvPr/>
        </p:nvSpPr>
        <p:spPr>
          <a:xfrm>
            <a:off x="4357686" y="4714884"/>
            <a:ext cx="2643174" cy="21431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коррекция настроения и отдельных черт характера </a:t>
            </a:r>
          </a:p>
        </p:txBody>
      </p:sp>
      <p:sp>
        <p:nvSpPr>
          <p:cNvPr id="9" name="Овал 8"/>
          <p:cNvSpPr/>
          <p:nvPr/>
        </p:nvSpPr>
        <p:spPr>
          <a:xfrm>
            <a:off x="6715140" y="4071942"/>
            <a:ext cx="2428860" cy="21431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обучение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</a:rPr>
              <a:t>ауто-релакса-ции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1433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Психогимнастика</a:t>
            </a:r>
            <a:endParaRPr lang="ru-RU" dirty="0"/>
          </a:p>
        </p:txBody>
      </p:sp>
      <p:pic>
        <p:nvPicPr>
          <p:cNvPr id="14337" name="Picture 1" descr="D:\DCIM\100NIKON\DSCN02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lum bright="10000"/>
          </a:blip>
          <a:srcRect/>
          <a:stretch>
            <a:fillRect/>
          </a:stretch>
        </p:blipFill>
        <p:spPr bwMode="auto">
          <a:xfrm>
            <a:off x="4932040" y="764704"/>
            <a:ext cx="3273989" cy="4525963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</p:pic>
      <p:sp>
        <p:nvSpPr>
          <p:cNvPr id="5" name="Содержимое 7"/>
          <p:cNvSpPr txBox="1">
            <a:spLocks/>
          </p:cNvSpPr>
          <p:nvPr/>
        </p:nvSpPr>
        <p:spPr>
          <a:xfrm>
            <a:off x="755576" y="1052736"/>
            <a:ext cx="3357586" cy="369729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8321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Коммуникативная </a:t>
            </a:r>
            <a:r>
              <a:rPr kumimoji="0" lang="ru-RU" sz="2200" b="1" i="0" u="none" strike="noStrike" kern="1200" cap="none" spc="0" normalizeH="0" noProof="0" dirty="0" smtClean="0">
                <a:ln>
                  <a:noFill/>
                </a:ln>
                <a:solidFill>
                  <a:srgbClr val="28321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1" i="0" u="none" strike="noStrike" kern="1200" cap="none" spc="0" normalizeH="0" noProof="0" dirty="0" smtClean="0">
                <a:ln>
                  <a:noFill/>
                </a:ln>
                <a:solidFill>
                  <a:srgbClr val="28321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игра - танец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8321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8321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«Здравствуй, мой дружок!»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1" u="none" strike="noStrike" kern="1200" cap="none" spc="0" normalizeH="0" baseline="0" noProof="0" dirty="0" smtClean="0">
              <a:ln>
                <a:noFill/>
              </a:ln>
              <a:solidFill>
                <a:srgbClr val="28321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8321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Цель: развитие координации движений, воспитание культурных привычек в процессе группового общения с детьми и взрослыми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28321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Текст 8"/>
          <p:cNvSpPr txBox="1">
            <a:spLocks/>
          </p:cNvSpPr>
          <p:nvPr/>
        </p:nvSpPr>
        <p:spPr>
          <a:xfrm>
            <a:off x="571472" y="5214950"/>
            <a:ext cx="8072494" cy="1411279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8321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Дети стоят в кругу.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1" u="none" strike="noStrike" kern="1200" cap="none" spc="0" normalizeH="0" baseline="0" noProof="0" dirty="0" smtClean="0">
                <a:ln>
                  <a:noFill/>
                </a:ln>
                <a:solidFill>
                  <a:srgbClr val="28321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Здравствуй, здравствуй, каблучок</a:t>
            </a:r>
            <a:r>
              <a:rPr lang="ru-RU" sz="1600" b="1" dirty="0" smtClean="0">
                <a:solidFill>
                  <a:srgbClr val="283214"/>
                </a:solidFill>
              </a:rPr>
              <a:t>!                   - </a:t>
            </a:r>
            <a:r>
              <a:rPr lang="ru-RU" sz="1600" b="1" i="1" dirty="0" smtClean="0">
                <a:solidFill>
                  <a:srgbClr val="283214"/>
                </a:solidFill>
              </a:rPr>
              <a:t>стучат </a:t>
            </a:r>
            <a:r>
              <a:rPr lang="ru-RU" sz="1600" b="1" i="1" dirty="0" err="1" smtClean="0">
                <a:solidFill>
                  <a:srgbClr val="283214"/>
                </a:solidFill>
              </a:rPr>
              <a:t>пяточкой</a:t>
            </a:r>
            <a:r>
              <a:rPr lang="ru-RU" sz="1600" b="1" i="1" dirty="0" smtClean="0">
                <a:solidFill>
                  <a:srgbClr val="283214"/>
                </a:solidFill>
              </a:rPr>
              <a:t> о пол</a:t>
            </a:r>
            <a:endParaRPr lang="ru-RU" sz="1600" b="1" dirty="0" smtClean="0">
              <a:solidFill>
                <a:srgbClr val="283214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600" b="1" dirty="0" smtClean="0">
                <a:solidFill>
                  <a:srgbClr val="283214"/>
                </a:solidFill>
              </a:rPr>
              <a:t>Здравствуй, здравствуй, кулачок!                     </a:t>
            </a:r>
            <a:r>
              <a:rPr lang="ru-RU" sz="1600" b="1" i="1" dirty="0" smtClean="0">
                <a:solidFill>
                  <a:srgbClr val="283214"/>
                </a:solidFill>
              </a:rPr>
              <a:t>- постукивают кулачками перед собой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600" b="1" dirty="0" smtClean="0">
                <a:solidFill>
                  <a:srgbClr val="283214"/>
                </a:solidFill>
              </a:rPr>
              <a:t>А теперь пойдём в кружок.                                 </a:t>
            </a:r>
            <a:r>
              <a:rPr lang="ru-RU" sz="1600" b="1" i="1" dirty="0" smtClean="0">
                <a:solidFill>
                  <a:srgbClr val="283214"/>
                </a:solidFill>
              </a:rPr>
              <a:t>- идут в центр круга, взявшись за руки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600" b="1" dirty="0" smtClean="0">
                <a:solidFill>
                  <a:srgbClr val="283214"/>
                </a:solidFill>
              </a:rPr>
              <a:t>Здравствуй, здравствуй, мой дружок!             </a:t>
            </a:r>
            <a:r>
              <a:rPr lang="ru-RU" sz="1600" b="1" i="1" dirty="0" smtClean="0">
                <a:solidFill>
                  <a:srgbClr val="283214"/>
                </a:solidFill>
              </a:rPr>
              <a:t>- приветствуют друг друга, кивая головой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28321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2867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Дыхательная гимнастика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43240" y="5000612"/>
            <a:ext cx="3000396" cy="1857388"/>
          </a:xfrm>
          <a:prstGeom prst="ellipse">
            <a:avLst/>
          </a:prstGeom>
          <a:solidFill>
            <a:srgbClr val="DCFD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помогает выработать диафрагмальное дыхание </a:t>
            </a:r>
          </a:p>
        </p:txBody>
      </p:sp>
      <p:sp>
        <p:nvSpPr>
          <p:cNvPr id="8" name="Овал 7"/>
          <p:cNvSpPr/>
          <p:nvPr/>
        </p:nvSpPr>
        <p:spPr>
          <a:xfrm>
            <a:off x="6000760" y="4572008"/>
            <a:ext cx="2928926" cy="1857388"/>
          </a:xfrm>
          <a:prstGeom prst="ellipse">
            <a:avLst/>
          </a:prstGeom>
          <a:solidFill>
            <a:srgbClr val="DCFD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помогает  выработать силу и правильное распределение выдоха.</a:t>
            </a:r>
          </a:p>
        </p:txBody>
      </p:sp>
      <p:sp>
        <p:nvSpPr>
          <p:cNvPr id="6" name="Овал 5"/>
          <p:cNvSpPr/>
          <p:nvPr/>
        </p:nvSpPr>
        <p:spPr>
          <a:xfrm>
            <a:off x="357158" y="4786322"/>
            <a:ext cx="2928926" cy="1643074"/>
          </a:xfrm>
          <a:prstGeom prst="ellipse">
            <a:avLst/>
          </a:prstGeom>
          <a:solidFill>
            <a:srgbClr val="DCFD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корректирует нарушения речевого дыхания </a:t>
            </a:r>
          </a:p>
        </p:txBody>
      </p:sp>
      <p:pic>
        <p:nvPicPr>
          <p:cNvPr id="4099" name="Picture 3" descr="C:\Documents and Settings\Admin\Рабочий стол\Дитя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916832"/>
            <a:ext cx="2030400" cy="2880000"/>
          </a:xfrm>
          <a:prstGeom prst="rect">
            <a:avLst/>
          </a:prstGeom>
          <a:noFill/>
        </p:spPr>
      </p:pic>
      <p:pic>
        <p:nvPicPr>
          <p:cNvPr id="9" name="Рисунок 8" descr="SAM_15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5776" y="1124744"/>
            <a:ext cx="4211960" cy="3158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Дыхательная гимнастика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4071942"/>
            <a:ext cx="7972452" cy="107157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2200" b="1" dirty="0" smtClean="0">
                <a:solidFill>
                  <a:srgbClr val="283214"/>
                </a:solidFill>
              </a:rPr>
              <a:t>Игра-упражнение </a:t>
            </a:r>
          </a:p>
          <a:p>
            <a:pPr algn="ctr">
              <a:buNone/>
            </a:pPr>
            <a:r>
              <a:rPr lang="ru-RU" sz="2200" b="1" dirty="0" smtClean="0">
                <a:solidFill>
                  <a:srgbClr val="283214"/>
                </a:solidFill>
              </a:rPr>
              <a:t>«Машина»</a:t>
            </a:r>
          </a:p>
          <a:p>
            <a:pPr>
              <a:buNone/>
            </a:pPr>
            <a:endParaRPr lang="ru-RU" sz="2200" b="1" i="1" dirty="0" smtClean="0">
              <a:solidFill>
                <a:srgbClr val="283214"/>
              </a:solidFill>
            </a:endParaRPr>
          </a:p>
          <a:p>
            <a:pPr>
              <a:buNone/>
            </a:pPr>
            <a:r>
              <a:rPr lang="ru-RU" sz="2000" b="1" i="1" dirty="0" smtClean="0">
                <a:solidFill>
                  <a:srgbClr val="283214"/>
                </a:solidFill>
              </a:rPr>
              <a:t>Цель: обучение постепенному выдоху воздуха</a:t>
            </a:r>
          </a:p>
          <a:p>
            <a:endParaRPr lang="ru-RU" sz="2000" dirty="0"/>
          </a:p>
        </p:txBody>
      </p:sp>
      <p:sp>
        <p:nvSpPr>
          <p:cNvPr id="4" name="Текст 8"/>
          <p:cNvSpPr txBox="1">
            <a:spLocks/>
          </p:cNvSpPr>
          <p:nvPr/>
        </p:nvSpPr>
        <p:spPr>
          <a:xfrm>
            <a:off x="571472" y="4643446"/>
            <a:ext cx="8072494" cy="198278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28321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85720" y="5214950"/>
            <a:ext cx="85011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entury Gothic" pitchFamily="34" charset="0"/>
                <a:cs typeface="Times New Roman" pitchFamily="18" charset="0"/>
              </a:rPr>
              <a:t>Дети становятся на одной линии, делают вдох ("наливают бензин") и начинают движение вперед, при этом делая губами "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entury Gothic" pitchFamily="34" charset="0"/>
                <a:cs typeface="Times New Roman" pitchFamily="18" charset="0"/>
              </a:rPr>
              <a:t>бр-р-р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entury Gothic" pitchFamily="34" charset="0"/>
                <a:cs typeface="Times New Roman" pitchFamily="18" charset="0"/>
              </a:rPr>
              <a:t>" . Дети, как обычно, копируют работу мотора. Победитель тот, кто дальше всех "уехал" на одном дыхании.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7" name="Picture 2" descr="C:\Documents and Settings\Admin\Рабочий стол\Ребёнок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596336" y="2852936"/>
            <a:ext cx="1381663" cy="2160000"/>
          </a:xfrm>
          <a:prstGeom prst="rect">
            <a:avLst/>
          </a:prstGeom>
          <a:noFill/>
        </p:spPr>
      </p:pic>
      <p:pic>
        <p:nvPicPr>
          <p:cNvPr id="8" name="Рисунок 7" descr="SAM_15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1124744"/>
            <a:ext cx="3528392" cy="2646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611560" y="188640"/>
            <a:ext cx="7786742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66312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"Кто много поет, того хворь не берет!"</a:t>
            </a:r>
          </a:p>
        </p:txBody>
      </p:sp>
      <p:pic>
        <p:nvPicPr>
          <p:cNvPr id="14" name="Содержимое 13" descr="1.jpe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457200" y="1967990"/>
            <a:ext cx="3186106" cy="4389967"/>
          </a:xfrm>
          <a:ln w="57150">
            <a:solidFill>
              <a:schemeClr val="accent1">
                <a:lumMod val="75000"/>
              </a:schemeClr>
            </a:solidFill>
          </a:ln>
        </p:spPr>
      </p:pic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514353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звук “а -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а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” массирует глотку, гортань, щитовидную железу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звук “о -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о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” оздоровляет среднюю часть груди;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звук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“о - и - о - и” массирует сердце;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звук “а - у - э - и” помогает всему организму в целом.</a:t>
            </a: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6480720" cy="1143000"/>
          </a:xfrm>
        </p:spPr>
        <p:txBody>
          <a:bodyPr>
            <a:noAutofit/>
          </a:bodyPr>
          <a:lstStyle/>
          <a:p>
            <a:pPr>
              <a:tabLst>
                <a:tab pos="2876550" algn="l"/>
              </a:tabLst>
            </a:pPr>
            <a:r>
              <a:rPr lang="ru-RU" sz="2400" b="1" dirty="0" smtClean="0">
                <a:solidFill>
                  <a:srgbClr val="C00000"/>
                </a:solidFill>
              </a:rPr>
              <a:t/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/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Алгоритм проведения музыкального занятия с использованием здоровьесберегающих технологий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67544" y="620688"/>
            <a:ext cx="8286776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1.Приветствие.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Психогимнастическое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упражнение для настройки на рабочий лад.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Вводная ходьба. Музыкально-ритмические движения, речь с движением.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03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Слушание музыки (активное и пассивное). Физкультминутка- пальчиковая или жестовая игра - 1 упр.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Пение, песенное творчество: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распевки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артикуляционная гимнастика, дыхательная гимнастика, в качестве физкультминутки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пальчиковая или жестовая игра -1 упр.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Танцы, танцевальное творчество с элементами ритмопластики.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Театральное творчество с элементами ритмопластики, психогимнастики (мимика, пантомимика). Музыкальные игры, хороводы.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 Игра на ДМИ. Творческое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музицирование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 Прощание.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Психогимнастическое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упражнение на релаксацию.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8194" name="Picture 2" descr="C:\Documents and Settings\Admin\Рабочий стол\Книга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76256" y="188640"/>
            <a:ext cx="2040000" cy="1800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Результаты музыкально-оздоровительной работы: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повышение уровня развития музыкальных и творческих способностей детей;</a:t>
            </a:r>
          </a:p>
          <a:p>
            <a:pPr lvl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стабильность эмоционального благополучия каждого ученика;</a:t>
            </a:r>
          </a:p>
          <a:p>
            <a:pPr lvl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повышение уровня речевого развития;</a:t>
            </a:r>
          </a:p>
          <a:p>
            <a:pPr lvl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снижение уровня заболеваемости;</a:t>
            </a:r>
          </a:p>
          <a:p>
            <a:pPr lvl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стабильность физической и умственной работоспособности во всех сезонах года, не зависимо от погоды. </a:t>
            </a:r>
          </a:p>
          <a:p>
            <a:endParaRPr lang="ru-RU" dirty="0"/>
          </a:p>
        </p:txBody>
      </p:sp>
      <p:pic>
        <p:nvPicPr>
          <p:cNvPr id="7" name="Рисунок 4" descr="cont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339752" y="0"/>
            <a:ext cx="3789134" cy="109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Используемые источники: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 fontScale="77500" lnSpcReduction="20000"/>
          </a:bodyPr>
          <a:lstStyle/>
          <a:p>
            <a:pPr algn="ctr">
              <a:defRPr/>
            </a:pPr>
            <a:endParaRPr lang="ru-RU" b="1" dirty="0"/>
          </a:p>
          <a:p>
            <a:pPr>
              <a:defRPr/>
            </a:pPr>
            <a:r>
              <a:rPr lang="en-US" dirty="0">
                <a:hlinkClick r:id="rId2"/>
              </a:rPr>
              <a:t>http://milohka-domen.okis.ru/index.html</a:t>
            </a:r>
            <a:endParaRPr lang="ru-RU" dirty="0"/>
          </a:p>
          <a:p>
            <a:pPr>
              <a:defRPr/>
            </a:pPr>
            <a:r>
              <a:rPr lang="en-US" dirty="0">
                <a:hlinkClick r:id="rId3"/>
              </a:rPr>
              <a:t>http://revolution.allbest.ru/pedagogics/00057475_0.html</a:t>
            </a:r>
            <a:endParaRPr lang="ru-RU" dirty="0"/>
          </a:p>
          <a:p>
            <a:pPr>
              <a:defRPr/>
            </a:pPr>
            <a:r>
              <a:rPr lang="en-US" dirty="0">
                <a:hlinkClick r:id="rId4"/>
              </a:rPr>
              <a:t>http://www.sano.ru/publik/matconf/07.htm</a:t>
            </a:r>
            <a:endParaRPr lang="ru-RU" dirty="0"/>
          </a:p>
          <a:p>
            <a:pPr>
              <a:defRPr/>
            </a:pPr>
            <a:r>
              <a:rPr lang="en-US" dirty="0">
                <a:hlinkClick r:id="rId5"/>
              </a:rPr>
              <a:t>http://slovari.yandex.ru/dict/trud/article/ot1/ot1-0060.htm</a:t>
            </a:r>
            <a:endParaRPr lang="ru-RU" dirty="0"/>
          </a:p>
          <a:p>
            <a:r>
              <a:rPr lang="ru-RU" dirty="0" err="1" smtClean="0"/>
              <a:t>Арсеневская</a:t>
            </a:r>
            <a:r>
              <a:rPr lang="ru-RU" dirty="0" smtClean="0"/>
              <a:t> О.Н. "Система музыкально-оздоровительной работы в детском саду" г.Волгоград, изд. "Учитель", 2009.</a:t>
            </a:r>
          </a:p>
          <a:p>
            <a:r>
              <a:rPr lang="ru-RU" dirty="0" err="1" smtClean="0"/>
              <a:t>Картушина</a:t>
            </a:r>
            <a:r>
              <a:rPr lang="ru-RU" dirty="0" smtClean="0"/>
              <a:t> М.Ю. "Оздоровительные занятия с детьми 6-7 лет" г.Москва, изд. ТЦ "Сфера", 2008.</a:t>
            </a:r>
          </a:p>
          <a:p>
            <a:r>
              <a:rPr lang="ru-RU" dirty="0" smtClean="0"/>
              <a:t>Подольская Е.И. "Формы оздоровления детей 4-7 лет" г.Волгоград, изд. "Учитель", 2009.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1268</TotalTime>
  <Words>695</Words>
  <Application>Microsoft Office PowerPoint</Application>
  <PresentationFormat>Экран (4:3)</PresentationFormat>
  <Paragraphs>105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Использование  здоровьесберегающих технологий в работе музыкального руководителя ДОУ</vt:lpstr>
      <vt:lpstr>Здоровьесберегающие технологии </vt:lpstr>
      <vt:lpstr>Слайд 3</vt:lpstr>
      <vt:lpstr>Речь с движением</vt:lpstr>
      <vt:lpstr>Речь с движением</vt:lpstr>
      <vt:lpstr>Пальчиковая гимнастика</vt:lpstr>
      <vt:lpstr>Пальчиковая гимнастика</vt:lpstr>
      <vt:lpstr>Психогимнастика</vt:lpstr>
      <vt:lpstr>Психогимнастика</vt:lpstr>
      <vt:lpstr>Дыхательная гимнастика</vt:lpstr>
      <vt:lpstr>Дыхательная гимнастика</vt:lpstr>
      <vt:lpstr>"Кто много поет, того хворь не берет!"</vt:lpstr>
      <vt:lpstr>  Алгоритм проведения музыкального занятия с использованием здоровьесберегающих технологий</vt:lpstr>
      <vt:lpstr>Результаты музыкально-оздоровительной работы:</vt:lpstr>
      <vt:lpstr>Используемые источники: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здоровьесберегающих технологий в работе музыкального руководителя ДОУ</dc:title>
  <dc:creator>Кушнерова Е. п.</dc:creator>
  <cp:lastModifiedBy>IDE</cp:lastModifiedBy>
  <cp:revision>181</cp:revision>
  <dcterms:created xsi:type="dcterms:W3CDTF">2012-07-29T11:57:02Z</dcterms:created>
  <dcterms:modified xsi:type="dcterms:W3CDTF">2019-04-05T05:20:43Z</dcterms:modified>
</cp:coreProperties>
</file>