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4" r:id="rId8"/>
    <p:sldId id="262" r:id="rId9"/>
    <p:sldId id="263" r:id="rId10"/>
    <p:sldId id="266" r:id="rId11"/>
    <p:sldId id="267" r:id="rId12"/>
    <p:sldId id="265" r:id="rId13"/>
    <p:sldId id="268" r:id="rId14"/>
    <p:sldId id="270" r:id="rId15"/>
    <p:sldId id="272" r:id="rId16"/>
    <p:sldId id="271" r:id="rId17"/>
    <p:sldId id="274" r:id="rId18"/>
    <p:sldId id="273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32" autoAdjust="0"/>
    <p:restoredTop sz="94660"/>
  </p:normalViewPr>
  <p:slideViewPr>
    <p:cSldViewPr>
      <p:cViewPr>
        <p:scale>
          <a:sx n="62" d="100"/>
          <a:sy n="62" d="100"/>
        </p:scale>
        <p:origin x="-16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1500174"/>
            <a:ext cx="5008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Саленкова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Алла Николаевна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музыкальный руководитель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4" y="257175"/>
            <a:ext cx="9156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Детский сад № 10 «Белочка»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5857892"/>
            <a:ext cx="190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г.о.г. Кулебаки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2017 г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145" name="Picture 1" descr="D:\Алла\Новая папка (2)\Катя\IMG_20161228_171553.jpg"/>
          <p:cNvPicPr>
            <a:picLocks noChangeAspect="1" noChangeArrowheads="1"/>
          </p:cNvPicPr>
          <p:nvPr/>
        </p:nvPicPr>
        <p:blipFill>
          <a:blip r:embed="rId2"/>
          <a:srcRect l="8333" r="34722" b="56249"/>
          <a:stretch>
            <a:fillRect/>
          </a:stretch>
        </p:blipFill>
        <p:spPr bwMode="auto">
          <a:xfrm>
            <a:off x="5429256" y="1357298"/>
            <a:ext cx="3277670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42910" y="357166"/>
            <a:ext cx="7929618" cy="100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Воспитывать в них чувство любви к Родине, традициям.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122" name="Picture 2" descr="C:\Users\user\Desktop\фотки\DSCN6439.JPG"/>
          <p:cNvPicPr>
            <a:picLocks noChangeAspect="1" noChangeArrowheads="1"/>
          </p:cNvPicPr>
          <p:nvPr/>
        </p:nvPicPr>
        <p:blipFill>
          <a:blip r:embed="rId2" cstate="print"/>
          <a:srcRect t="12598"/>
          <a:stretch>
            <a:fillRect/>
          </a:stretch>
        </p:blipFill>
        <p:spPr bwMode="auto">
          <a:xfrm>
            <a:off x="285720" y="1428736"/>
            <a:ext cx="2371659" cy="276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фотки\IMG_20160509_103814.jpg"/>
          <p:cNvPicPr>
            <a:picLocks noChangeAspect="1" noChangeArrowheads="1"/>
          </p:cNvPicPr>
          <p:nvPr/>
        </p:nvPicPr>
        <p:blipFill>
          <a:blip r:embed="rId3"/>
          <a:srcRect r="3225" b="24999"/>
          <a:stretch>
            <a:fillRect/>
          </a:stretch>
        </p:blipFill>
        <p:spPr bwMode="auto">
          <a:xfrm>
            <a:off x="2714612" y="1785926"/>
            <a:ext cx="214314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фотки\IMG_20160510_094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2214578" cy="295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user\Desktop\фотки\IMG_20160225_102556.jpg"/>
          <p:cNvPicPr>
            <a:picLocks noChangeAspect="1" noChangeArrowheads="1"/>
          </p:cNvPicPr>
          <p:nvPr/>
        </p:nvPicPr>
        <p:blipFill>
          <a:blip r:embed="rId5" cstate="print"/>
          <a:srcRect l="14062" r="10936" b="6247"/>
          <a:stretch>
            <a:fillRect/>
          </a:stretch>
        </p:blipFill>
        <p:spPr bwMode="auto">
          <a:xfrm>
            <a:off x="142844" y="4214818"/>
            <a:ext cx="236221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user\Desktop\фотки\IMG_20160225_103142.jpg"/>
          <p:cNvPicPr>
            <a:picLocks noChangeAspect="1" noChangeArrowheads="1"/>
          </p:cNvPicPr>
          <p:nvPr/>
        </p:nvPicPr>
        <p:blipFill>
          <a:blip r:embed="rId6" cstate="print"/>
          <a:srcRect l="17646" t="6618" r="5881" b="5145"/>
          <a:stretch>
            <a:fillRect/>
          </a:stretch>
        </p:blipFill>
        <p:spPr bwMode="auto">
          <a:xfrm>
            <a:off x="7004464" y="1785926"/>
            <a:ext cx="199669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user\Desktop\фотки\IMG_20160225_102907.jpg"/>
          <p:cNvPicPr>
            <a:picLocks noChangeAspect="1" noChangeArrowheads="1"/>
          </p:cNvPicPr>
          <p:nvPr/>
        </p:nvPicPr>
        <p:blipFill>
          <a:blip r:embed="rId7" cstate="print"/>
          <a:srcRect b="11111"/>
          <a:stretch>
            <a:fillRect/>
          </a:stretch>
        </p:blipFill>
        <p:spPr bwMode="auto">
          <a:xfrm>
            <a:off x="4429124" y="4500570"/>
            <a:ext cx="2889171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C:\Users\user\Desktop\фотки\IMG_20160119_101704.jpg"/>
          <p:cNvPicPr>
            <a:picLocks noChangeAspect="1" noChangeArrowheads="1"/>
          </p:cNvPicPr>
          <p:nvPr/>
        </p:nvPicPr>
        <p:blipFill>
          <a:blip r:embed="rId8" cstate="print"/>
          <a:srcRect b="17045"/>
          <a:stretch>
            <a:fillRect/>
          </a:stretch>
        </p:blipFill>
        <p:spPr bwMode="auto">
          <a:xfrm>
            <a:off x="7358082" y="4714884"/>
            <a:ext cx="1571604" cy="173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C:\Users\user\Desktop\фотки\DSCN6405.JPG"/>
          <p:cNvPicPr>
            <a:picLocks noChangeAspect="1" noChangeArrowheads="1"/>
          </p:cNvPicPr>
          <p:nvPr/>
        </p:nvPicPr>
        <p:blipFill>
          <a:blip r:embed="rId9" cstate="print"/>
          <a:srcRect l="10457" t="4648" r="12857"/>
          <a:stretch>
            <a:fillRect/>
          </a:stretch>
        </p:blipFill>
        <p:spPr bwMode="auto">
          <a:xfrm>
            <a:off x="2357422" y="4143380"/>
            <a:ext cx="222150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85786" y="285728"/>
            <a:ext cx="7715304" cy="1143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Развивать творческие способности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C:\Users\user\Desktop\фотки\DSC_0169.JPG"/>
          <p:cNvPicPr>
            <a:picLocks noChangeAspect="1" noChangeArrowheads="1"/>
          </p:cNvPicPr>
          <p:nvPr/>
        </p:nvPicPr>
        <p:blipFill>
          <a:blip r:embed="rId2" cstate="print"/>
          <a:srcRect l="3818" r="7810"/>
          <a:stretch>
            <a:fillRect/>
          </a:stretch>
        </p:blipFill>
        <p:spPr bwMode="auto">
          <a:xfrm>
            <a:off x="24379" y="1428736"/>
            <a:ext cx="3333175" cy="250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фотки\IMG_20160301_091943.jpg"/>
          <p:cNvPicPr>
            <a:picLocks noChangeAspect="1" noChangeArrowheads="1"/>
          </p:cNvPicPr>
          <p:nvPr/>
        </p:nvPicPr>
        <p:blipFill>
          <a:blip r:embed="rId3" cstate="print"/>
          <a:srcRect b="22113"/>
          <a:stretch>
            <a:fillRect/>
          </a:stretch>
        </p:blipFill>
        <p:spPr bwMode="auto">
          <a:xfrm>
            <a:off x="3428992" y="1643050"/>
            <a:ext cx="2566472" cy="266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user\Desktop\фотки\IMG_20161021_105717.jpg"/>
          <p:cNvPicPr>
            <a:picLocks noChangeAspect="1" noChangeArrowheads="1"/>
          </p:cNvPicPr>
          <p:nvPr/>
        </p:nvPicPr>
        <p:blipFill>
          <a:blip r:embed="rId4" cstate="print"/>
          <a:srcRect l="11763" r="8823"/>
          <a:stretch>
            <a:fillRect/>
          </a:stretch>
        </p:blipFill>
        <p:spPr bwMode="auto">
          <a:xfrm>
            <a:off x="6429388" y="4000504"/>
            <a:ext cx="2571768" cy="242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user\Desktop\фотки\Изображение 481.jpg"/>
          <p:cNvPicPr>
            <a:picLocks noChangeAspect="1" noChangeArrowheads="1"/>
          </p:cNvPicPr>
          <p:nvPr/>
        </p:nvPicPr>
        <p:blipFill>
          <a:blip r:embed="rId5" cstate="print"/>
          <a:srcRect t="4124" r="13400"/>
          <a:stretch>
            <a:fillRect/>
          </a:stretch>
        </p:blipFill>
        <p:spPr bwMode="auto">
          <a:xfrm>
            <a:off x="285720" y="3929066"/>
            <a:ext cx="2915906" cy="242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C:\Users\user\Desktop\фотки\DSCN6214.JPG"/>
          <p:cNvPicPr>
            <a:picLocks noChangeAspect="1" noChangeArrowheads="1"/>
          </p:cNvPicPr>
          <p:nvPr/>
        </p:nvPicPr>
        <p:blipFill>
          <a:blip r:embed="rId6" cstate="print"/>
          <a:srcRect l="6250" r="4688" b="6250"/>
          <a:stretch>
            <a:fillRect/>
          </a:stretch>
        </p:blipFill>
        <p:spPr bwMode="auto">
          <a:xfrm>
            <a:off x="5819784" y="1571612"/>
            <a:ext cx="307659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3" name="Picture 9" descr="C:\Users\user\Desktop\фотки\DSC_0159.JPG"/>
          <p:cNvPicPr>
            <a:picLocks noChangeAspect="1" noChangeArrowheads="1"/>
          </p:cNvPicPr>
          <p:nvPr/>
        </p:nvPicPr>
        <p:blipFill>
          <a:blip r:embed="rId7" cstate="print"/>
          <a:srcRect l="5882" r="14705" b="11526"/>
          <a:stretch>
            <a:fillRect/>
          </a:stretch>
        </p:blipFill>
        <p:spPr bwMode="auto">
          <a:xfrm>
            <a:off x="3214678" y="4143380"/>
            <a:ext cx="308612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28728" y="214290"/>
            <a:ext cx="6000792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Взаимодействие  с педагогами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8596" y="1071546"/>
            <a:ext cx="8286808" cy="5143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Консультации;</a:t>
            </a: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2. Мастер-классы;</a:t>
            </a:r>
          </a:p>
          <a:p>
            <a:pPr marL="342900" indent="-342900"/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3. Семинары- практикумы;</a:t>
            </a:r>
          </a:p>
          <a:p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5. Выступления на педагогических советах;</a:t>
            </a:r>
          </a:p>
          <a:p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6. Конкурсы педагогического мастерства;</a:t>
            </a:r>
          </a:p>
          <a:p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7. Праздники и развлечения.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фотки\IMG_20151022_141217.jpg"/>
          <p:cNvPicPr>
            <a:picLocks noChangeAspect="1" noChangeArrowheads="1"/>
          </p:cNvPicPr>
          <p:nvPr/>
        </p:nvPicPr>
        <p:blipFill>
          <a:blip r:embed="rId2" cstate="print"/>
          <a:srcRect r="22134"/>
          <a:stretch>
            <a:fillRect/>
          </a:stretch>
        </p:blipFill>
        <p:spPr bwMode="auto">
          <a:xfrm>
            <a:off x="3262622" y="1357298"/>
            <a:ext cx="246826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фотки\IMG_20161014_100620.jpg"/>
          <p:cNvPicPr>
            <a:picLocks noChangeAspect="1" noChangeArrowheads="1"/>
          </p:cNvPicPr>
          <p:nvPr/>
        </p:nvPicPr>
        <p:blipFill>
          <a:blip r:embed="rId3" cstate="print"/>
          <a:srcRect t="8911"/>
          <a:stretch>
            <a:fillRect/>
          </a:stretch>
        </p:blipFill>
        <p:spPr bwMode="auto">
          <a:xfrm>
            <a:off x="6143636" y="3668778"/>
            <a:ext cx="2018060" cy="245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фотки\SAM_0641.JPG"/>
          <p:cNvPicPr>
            <a:picLocks noChangeAspect="1" noChangeArrowheads="1"/>
          </p:cNvPicPr>
          <p:nvPr/>
        </p:nvPicPr>
        <p:blipFill>
          <a:blip r:embed="rId4" cstate="print"/>
          <a:srcRect r="6744"/>
          <a:stretch>
            <a:fillRect/>
          </a:stretch>
        </p:blipFill>
        <p:spPr bwMode="auto">
          <a:xfrm>
            <a:off x="5929322" y="1714488"/>
            <a:ext cx="2357454" cy="189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14348" y="285728"/>
            <a:ext cx="7572428" cy="107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Взаимодействие с родителями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1214422"/>
            <a:ext cx="8215370" cy="29289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1.Консультации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2.Мастер-классы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3.Родительские собрания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4.Круглые столы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5. Совместные мероприятия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170" name="Picture 2" descr="C:\Users\user\Desktop\фотки\DSC03229.JPG"/>
          <p:cNvPicPr>
            <a:picLocks noChangeAspect="1" noChangeArrowheads="1"/>
          </p:cNvPicPr>
          <p:nvPr/>
        </p:nvPicPr>
        <p:blipFill>
          <a:blip r:embed="rId2" cstate="print"/>
          <a:srcRect l="7813"/>
          <a:stretch>
            <a:fillRect/>
          </a:stretch>
        </p:blipFill>
        <p:spPr bwMode="auto">
          <a:xfrm>
            <a:off x="214282" y="4071942"/>
            <a:ext cx="280989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Desktop\фотки\DSC02487.JPG"/>
          <p:cNvPicPr>
            <a:picLocks noChangeAspect="1" noChangeArrowheads="1"/>
          </p:cNvPicPr>
          <p:nvPr/>
        </p:nvPicPr>
        <p:blipFill>
          <a:blip r:embed="rId3" cstate="print"/>
          <a:srcRect r="15909"/>
          <a:stretch>
            <a:fillRect/>
          </a:stretch>
        </p:blipFill>
        <p:spPr bwMode="auto">
          <a:xfrm>
            <a:off x="3857620" y="1214422"/>
            <a:ext cx="264320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user\Desktop\фотки\DSCN5894.JPG"/>
          <p:cNvPicPr>
            <a:picLocks noChangeAspect="1" noChangeArrowheads="1"/>
          </p:cNvPicPr>
          <p:nvPr/>
        </p:nvPicPr>
        <p:blipFill>
          <a:blip r:embed="rId4" cstate="print"/>
          <a:srcRect l="4688" t="6250"/>
          <a:stretch>
            <a:fillRect/>
          </a:stretch>
        </p:blipFill>
        <p:spPr bwMode="auto">
          <a:xfrm>
            <a:off x="6238854" y="4214818"/>
            <a:ext cx="290514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user\Desktop\фотки\IMG_20161013_161141.jpg"/>
          <p:cNvPicPr>
            <a:picLocks noChangeAspect="1" noChangeArrowheads="1"/>
          </p:cNvPicPr>
          <p:nvPr/>
        </p:nvPicPr>
        <p:blipFill>
          <a:blip r:embed="rId5" cstate="print"/>
          <a:srcRect b="6489"/>
          <a:stretch>
            <a:fillRect/>
          </a:stretch>
        </p:blipFill>
        <p:spPr bwMode="auto">
          <a:xfrm>
            <a:off x="3071802" y="3786190"/>
            <a:ext cx="325953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C:\Users\user\Desktop\фотки\IMG_20161013_160457.jpg"/>
          <p:cNvPicPr>
            <a:picLocks noChangeAspect="1" noChangeArrowheads="1"/>
          </p:cNvPicPr>
          <p:nvPr/>
        </p:nvPicPr>
        <p:blipFill>
          <a:blip r:embed="rId6" cstate="print"/>
          <a:srcRect r="14769"/>
          <a:stretch>
            <a:fillRect/>
          </a:stretch>
        </p:blipFill>
        <p:spPr bwMode="auto">
          <a:xfrm>
            <a:off x="6500826" y="1643050"/>
            <a:ext cx="2477689" cy="218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er\Desktop\фотки\IMG_20151128_104413.jpg"/>
          <p:cNvPicPr>
            <a:picLocks noChangeAspect="1" noChangeArrowheads="1"/>
          </p:cNvPicPr>
          <p:nvPr/>
        </p:nvPicPr>
        <p:blipFill>
          <a:blip r:embed="rId2" cstate="print"/>
          <a:srcRect l="19697" r="3028"/>
          <a:stretch>
            <a:fillRect/>
          </a:stretch>
        </p:blipFill>
        <p:spPr bwMode="auto">
          <a:xfrm>
            <a:off x="6208574" y="857232"/>
            <a:ext cx="2649706" cy="257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61013_155745.jpg"/>
          <p:cNvPicPr>
            <a:picLocks noChangeAspect="1"/>
          </p:cNvPicPr>
          <p:nvPr/>
        </p:nvPicPr>
        <p:blipFill>
          <a:blip r:embed="rId3" cstate="print"/>
          <a:srcRect t="6667" r="9434"/>
          <a:stretch>
            <a:fillRect/>
          </a:stretch>
        </p:blipFill>
        <p:spPr>
          <a:xfrm>
            <a:off x="285720" y="3214686"/>
            <a:ext cx="3214710" cy="2531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9" descr="C:\Users\user\Desktop\фотки\DSCN6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52" y="3643314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user\Desktop\фотки\DSCN6161.JPG"/>
          <p:cNvPicPr>
            <a:picLocks noChangeAspect="1" noChangeArrowheads="1"/>
          </p:cNvPicPr>
          <p:nvPr/>
        </p:nvPicPr>
        <p:blipFill>
          <a:blip r:embed="rId5" cstate="print"/>
          <a:srcRect l="10870" t="13044" r="8696"/>
          <a:stretch>
            <a:fillRect/>
          </a:stretch>
        </p:blipFill>
        <p:spPr bwMode="auto">
          <a:xfrm>
            <a:off x="3214678" y="469151"/>
            <a:ext cx="2857520" cy="231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user\Desktop\фотки\DSCN5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500306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фотки\DSCN5894.JPG"/>
          <p:cNvPicPr>
            <a:picLocks noChangeAspect="1" noChangeArrowheads="1"/>
          </p:cNvPicPr>
          <p:nvPr/>
        </p:nvPicPr>
        <p:blipFill>
          <a:blip r:embed="rId7" cstate="print"/>
          <a:srcRect l="4762" t="11111" r="4762"/>
          <a:stretch>
            <a:fillRect/>
          </a:stretch>
        </p:blipFill>
        <p:spPr bwMode="auto">
          <a:xfrm>
            <a:off x="0" y="785794"/>
            <a:ext cx="310245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85786" y="357166"/>
            <a:ext cx="7786742" cy="107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Научно-методическое обеспечение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C:\Users\user\Desktop\муз. среда\IMG_20160218_171620.jpg"/>
          <p:cNvPicPr/>
          <p:nvPr/>
        </p:nvPicPr>
        <p:blipFill>
          <a:blip r:embed="rId2" cstate="print"/>
          <a:srcRect r="2222" b="3636"/>
          <a:stretch>
            <a:fillRect/>
          </a:stretch>
        </p:blipFill>
        <p:spPr bwMode="auto">
          <a:xfrm>
            <a:off x="214282" y="1357298"/>
            <a:ext cx="3357586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муз. среда\IMG_20160218_172813.jpg"/>
          <p:cNvPicPr/>
          <p:nvPr/>
        </p:nvPicPr>
        <p:blipFill>
          <a:blip r:embed="rId3" cstate="print"/>
          <a:srcRect l="2880" r="2064" b="4762"/>
          <a:stretch>
            <a:fillRect/>
          </a:stretch>
        </p:blipFill>
        <p:spPr bwMode="auto">
          <a:xfrm>
            <a:off x="3714744" y="1571612"/>
            <a:ext cx="507209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85786" y="285728"/>
            <a:ext cx="7286676" cy="100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Мои достижения, награды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218" name="Picture 2" descr="D:\Алла\Саленкова Алла Никола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1995490" cy="282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D:\Алла\Новая папка (2)\награды Алла\ДИПЛОМ ЛИР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214423"/>
            <a:ext cx="2000264" cy="300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Picture 8" descr="C:\Users\user\Desktop\дипломы\IMG_20170209_163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5117" y="3857628"/>
            <a:ext cx="203598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5" name="Picture 9" descr="C:\Users\user\Desktop\дипломы\IMG_20170209_163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285860"/>
            <a:ext cx="2143108" cy="285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6" name="Picture 10" descr="C:\Users\user\Desktop\дипломы\IMG_20170209_1639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0265" y="1285860"/>
            <a:ext cx="203598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7" name="Picture 11" descr="C:\Users\user\Desktop\дипломы\IMG_20170209_1639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857628"/>
            <a:ext cx="203598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8" name="Picture 12" descr="C:\Users\user\Desktop\дипломы\IMG_20170209_164019.jpg"/>
          <p:cNvPicPr>
            <a:picLocks noChangeAspect="1" noChangeArrowheads="1"/>
          </p:cNvPicPr>
          <p:nvPr/>
        </p:nvPicPr>
        <p:blipFill>
          <a:blip r:embed="rId8" cstate="print"/>
          <a:srcRect l="6977" t="2326" r="3098"/>
          <a:stretch>
            <a:fillRect/>
          </a:stretch>
        </p:blipFill>
        <p:spPr bwMode="auto">
          <a:xfrm>
            <a:off x="5643570" y="3786190"/>
            <a:ext cx="2000264" cy="289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user\Desktop\дипломы\IMG_20170209_164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09541"/>
            <a:ext cx="2357454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C:\Users\user\Desktop\дипломы\IMG_20170209_164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85728"/>
            <a:ext cx="235745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C:\Users\user\Desktop\дипломы\IMG_20170209_164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0979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C:\Users\user\Desktop\дипломы\IMG_20170209_164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143247"/>
            <a:ext cx="2428892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C:\Users\user\Desktop\дипломы\IMG_20170209_1642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7" y="3214685"/>
            <a:ext cx="2428893" cy="32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Алла\Новая папка (2)\награды Алла\356112-021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192114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00166" y="214290"/>
            <a:ext cx="6286544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Публикации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Picture 4" descr="D:\Алла\Новая папка (2)\награды Алла\237544-015-016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00108"/>
            <a:ext cx="2061988" cy="291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D:\Алла\Новая папка (2)\награды Алла\402082-002-014-se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000108"/>
            <a:ext cx="2022244" cy="285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:\Алла\Новая папка (2)\награды Алла\356105-021-009-se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000108"/>
            <a:ext cx="2071702" cy="293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Алла\Новая папка (2)\награды Алла\526861-021-009-se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571876"/>
            <a:ext cx="2092637" cy="296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D:\Алла\Новая папка (2)\награды Алла\528633-021-009-ser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643314"/>
            <a:ext cx="2000264" cy="282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user\Desktop\дипломы\IMG_20170209_164006.jpg"/>
          <p:cNvPicPr>
            <a:picLocks noChangeAspect="1" noChangeArrowheads="1"/>
          </p:cNvPicPr>
          <p:nvPr/>
        </p:nvPicPr>
        <p:blipFill>
          <a:blip r:embed="rId8" cstate="print"/>
          <a:srcRect l="7759" r="12066"/>
          <a:stretch>
            <a:fillRect/>
          </a:stretch>
        </p:blipFill>
        <p:spPr bwMode="auto">
          <a:xfrm>
            <a:off x="5857884" y="3929066"/>
            <a:ext cx="295367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user\Desktop\дипломы\IMG_20170209_164151.jpg"/>
          <p:cNvPicPr>
            <a:picLocks noChangeAspect="1" noChangeArrowheads="1"/>
          </p:cNvPicPr>
          <p:nvPr/>
        </p:nvPicPr>
        <p:blipFill>
          <a:blip r:embed="rId2" cstate="print"/>
          <a:srcRect l="2299" r="3448"/>
          <a:stretch>
            <a:fillRect/>
          </a:stretch>
        </p:blipFill>
        <p:spPr bwMode="auto">
          <a:xfrm>
            <a:off x="285720" y="1285860"/>
            <a:ext cx="3214710" cy="454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user\Desktop\дипломы\курс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928670"/>
            <a:ext cx="4063037" cy="295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user\Desktop\дипломы\курсы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65382"/>
            <a:ext cx="4214843" cy="306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71538" y="285728"/>
            <a:ext cx="7429552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Повышение квалификации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500034" y="1000108"/>
            <a:ext cx="8358246" cy="44291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1472" y="500042"/>
            <a:ext cx="8143932" cy="5857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263" algn="ctr"/>
            <a:r>
              <a:rPr lang="ru-RU" sz="3600" dirty="0" smtClean="0">
                <a:solidFill>
                  <a:srgbClr val="00206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Визитная карточка</a:t>
            </a:r>
          </a:p>
          <a:p>
            <a:pPr lvl="0" indent="449263" algn="just"/>
            <a:endParaRPr lang="ru-RU" sz="800" dirty="0" smtClean="0">
              <a:solidFill>
                <a:schemeClr val="tx1"/>
              </a:solidFill>
              <a:latin typeface="Bookman Old Style" pitchFamily="18" charset="0"/>
              <a:cs typeface="Arial" pitchFamily="34" charset="0"/>
            </a:endParaRPr>
          </a:p>
          <a:p>
            <a:pPr lvl="0" indent="449263" algn="just" eaLnBrk="0" hangingPunct="0">
              <a:lnSpc>
                <a:spcPct val="150000"/>
              </a:lnSpc>
              <a:buBlip>
                <a:blip r:embed="rId2"/>
              </a:buBlip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Образование:  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высшее</a:t>
            </a:r>
            <a:endParaRPr lang="ru-RU" sz="2000" dirty="0" smtClean="0">
              <a:solidFill>
                <a:srgbClr val="C00000"/>
              </a:solidFill>
              <a:latin typeface="Bookman Old Style" pitchFamily="18" charset="0"/>
              <a:cs typeface="Arial" pitchFamily="34" charset="0"/>
            </a:endParaRPr>
          </a:p>
          <a:p>
            <a:pPr lvl="0" indent="449263" algn="just" eaLnBrk="0" hangingPunct="0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( </a:t>
            </a:r>
            <a:r>
              <a:rPr lang="ru-RU" sz="2000" b="1" dirty="0" err="1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Арзамасский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Государственный педагогический институт им. А.П. Гайдара по специальности учитель русского языка и литературы)</a:t>
            </a:r>
            <a:endParaRPr lang="ru-RU" sz="2000" dirty="0" smtClean="0">
              <a:solidFill>
                <a:srgbClr val="C00000"/>
              </a:solidFill>
              <a:latin typeface="Bookman Old Style" pitchFamily="18" charset="0"/>
              <a:cs typeface="Arial" pitchFamily="34" charset="0"/>
            </a:endParaRPr>
          </a:p>
          <a:p>
            <a:pPr lvl="0" indent="449263" algn="just" eaLnBrk="0" hangingPunct="0">
              <a:lnSpc>
                <a:spcPct val="150000"/>
              </a:lnSpc>
              <a:buBlip>
                <a:blip r:embed="rId2"/>
              </a:buBlip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Повышение квалификации: 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11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июня  2015год (НУДПО </a:t>
            </a:r>
            <a:r>
              <a:rPr lang="ru-RU" sz="2000" b="1" dirty="0" err="1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СИПППиСР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2000" dirty="0" smtClean="0">
              <a:solidFill>
                <a:srgbClr val="C00000"/>
              </a:solidFill>
              <a:latin typeface="Bookman Old Style" pitchFamily="18" charset="0"/>
              <a:cs typeface="Arial" pitchFamily="34" charset="0"/>
            </a:endParaRPr>
          </a:p>
          <a:p>
            <a:pPr lvl="0" indent="449263" algn="just" eaLnBrk="0" hangingPunct="0">
              <a:lnSpc>
                <a:spcPct val="150000"/>
              </a:lnSpc>
              <a:buBlip>
                <a:blip r:embed="rId2"/>
              </a:buBlip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Категория: 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высшая (2016год)</a:t>
            </a:r>
            <a:endParaRPr lang="ru-RU" sz="2000" dirty="0" smtClean="0">
              <a:solidFill>
                <a:srgbClr val="C00000"/>
              </a:solidFill>
              <a:latin typeface="Bookman Old Style" pitchFamily="18" charset="0"/>
              <a:cs typeface="Arial" pitchFamily="34" charset="0"/>
            </a:endParaRPr>
          </a:p>
          <a:p>
            <a:pPr lvl="0" indent="449263" algn="just" eaLnBrk="0" hangingPunct="0">
              <a:lnSpc>
                <a:spcPct val="150000"/>
              </a:lnSpc>
              <a:buBlip>
                <a:blip r:embed="rId2"/>
              </a:buBlip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Стаж педагогической работы</a:t>
            </a: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21 год</a:t>
            </a:r>
          </a:p>
          <a:p>
            <a:pPr lvl="0" indent="449263" algn="just" eaLnBrk="0" hangingPunct="0">
              <a:lnSpc>
                <a:spcPct val="150000"/>
              </a:lnSpc>
              <a:buBlip>
                <a:blip r:embed="rId2"/>
              </a:buBlip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Стаж по специальности</a:t>
            </a:r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11 лет</a:t>
            </a:r>
          </a:p>
          <a:p>
            <a:pPr lvl="0" indent="449263" eaLnBrk="0" hangingPunct="0">
              <a:lnSpc>
                <a:spcPct val="150000"/>
              </a:lnSpc>
              <a:buBlip>
                <a:blip r:embed="rId2"/>
              </a:buBlip>
            </a:pPr>
            <a:endParaRPr lang="ru-RU" sz="800" dirty="0" smtClean="0">
              <a:solidFill>
                <a:schemeClr val="tx1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auto">
          <a:xfrm>
            <a:off x="3429000" y="962025"/>
            <a:ext cx="2886075" cy="23526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021263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рин маа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3857652" cy="285751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14348" y="500042"/>
            <a:ext cx="771530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Интернет ресурсы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5072074"/>
            <a:ext cx="3643338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Образовательный портал </a:t>
            </a:r>
            <a:r>
              <a:rPr lang="en-US" dirty="0" smtClean="0">
                <a:solidFill>
                  <a:srgbClr val="002060"/>
                </a:solidFill>
                <a:latin typeface="Bookman Old Style" pitchFamily="18" charset="0"/>
              </a:rPr>
              <a:t>MAAM.ru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user\Desktop\скан для Аллы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312845"/>
            <a:ext cx="4500594" cy="2973411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786282" y="4214818"/>
            <a:ext cx="371480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Образовательный портал </a:t>
            </a:r>
            <a:r>
              <a:rPr lang="en-US" dirty="0" smtClean="0">
                <a:solidFill>
                  <a:srgbClr val="002060"/>
                </a:solidFill>
                <a:latin typeface="Bookman Old Style" pitchFamily="18" charset="0"/>
              </a:rPr>
              <a:t>a2b2.ru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8596" y="1000108"/>
            <a:ext cx="8429684" cy="53578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Верьте 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в талант и творческие силы каждого воспитанника!»</a:t>
            </a:r>
            <a:endParaRPr lang="ru-RU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					В.А. Сухомлинский.</a:t>
            </a:r>
          </a:p>
          <a:p>
            <a:pPr algn="r"/>
            <a:endParaRPr lang="ru-RU" sz="900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И я верю, как педагог всегда ставлю перед собой цель: увидеть, разглядеть, не пропустить в ребенке все лучшее! И чтобы не пропустить яркую индивидуальность, стремлюсь: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• Содействовать творческому развитию каждого воспитанника.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• Вызывать интерес к музыке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• Поощрять любые успехи ребенка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• Воспитывать у детей веру в себя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• Дарить радость и доброту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• Создать благоприятную для детей художественно–эстетическую и воспитательно-образовательную среду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Мне нравится открывать новое, удивлять и видеть увлеченные детские глаза, встречать с утра их радостные лица.</a:t>
            </a:r>
          </a:p>
          <a:p>
            <a:pPr algn="ctr">
              <a:lnSpc>
                <a:spcPct val="150000"/>
              </a:lnSpc>
            </a:pP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158" y="542925"/>
            <a:ext cx="8143932" cy="6143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Моё педагогическое кредо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Музыка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, как книга, делает нас лучше, умнее и добрее»</a:t>
            </a: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					        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(Д. </a:t>
            </a:r>
            <a:r>
              <a:rPr lang="ru-RU" i="1" dirty="0" err="1" smtClean="0">
                <a:solidFill>
                  <a:srgbClr val="002060"/>
                </a:solidFill>
                <a:latin typeface="Bookman Old Style" pitchFamily="18" charset="0"/>
              </a:rPr>
              <a:t>Кабалевский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Музыкальный руководитель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! Какая удивительная профессия! Доброжелательная атмосфера, счастливые дети; радость и детей, и взрослых от совместных переживаний на праздниках, развлечениях.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Для меня моя профессия – это возможность постоянно находиться в мире детства, в мире сказки и фантазии.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Мне моя работа приносит радость. Мне комфортно оттого, что дети общаются со мной, что я им нужна и как 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музыкальный руководитель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, и как человек. Истоки моей радости в том, что я могу внести свой вклад в воспитание гармоничного человека.</a:t>
            </a:r>
          </a:p>
          <a:p>
            <a:pPr>
              <a:lnSpc>
                <a:spcPct val="150000"/>
              </a:lnSpc>
            </a:pPr>
            <a:endParaRPr lang="ru-RU" sz="2400" i="1" dirty="0" smtClean="0">
              <a:solidFill>
                <a:schemeClr val="tx1"/>
              </a:solidFill>
            </a:endParaRPr>
          </a:p>
          <a:p>
            <a:endParaRPr lang="ru-RU" sz="2400" i="1" dirty="0" smtClean="0">
              <a:solidFill>
                <a:schemeClr val="tx1"/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282" y="1428736"/>
            <a:ext cx="8572560" cy="45005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Педагогическая деятельность</a:t>
            </a:r>
          </a:p>
          <a:p>
            <a:pPr algn="ctr"/>
            <a:endParaRPr lang="ru-RU" sz="12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Цель работы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:</a:t>
            </a:r>
            <a:r>
              <a:rPr lang="ru-RU" u="sng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Формирование у детей дошкольного возраста эмоциональной отзывчивости на музыку, как средства развития общей культуры, нравственности, интеллекта.</a:t>
            </a:r>
          </a:p>
          <a:p>
            <a:pPr>
              <a:lnSpc>
                <a:spcPct val="150000"/>
              </a:lnSpc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Задачи: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Воспитывать интерес ребенка к ценностям мировой музыкальной культуры.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Развивать навыки, умения, творческое воображение, учитывая индивидуальные и возрастные особенности детей.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Формировать нравственно- коммуникативные качества личности во всех видах музыкальной деятельности.</a:t>
            </a:r>
          </a:p>
          <a:p>
            <a:endParaRPr lang="ru-RU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42976" y="642918"/>
            <a:ext cx="6929486" cy="13573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Направления работы, ведущие к достижению цели</a:t>
            </a:r>
          </a:p>
          <a:p>
            <a:pPr algn="ctr"/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357290" y="2143116"/>
            <a:ext cx="484632" cy="97840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143372" y="2143116"/>
            <a:ext cx="484632" cy="10001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215206" y="2143116"/>
            <a:ext cx="500066" cy="92869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3357562"/>
            <a:ext cx="2500330" cy="27860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Правильная постановка и выполнение задач музыкального образования детей;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71802" y="3357562"/>
            <a:ext cx="2714644" cy="27860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оказание методической помощи педагогическому коллективу по организации музыкального образования дошкольников;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43636" y="3357562"/>
            <a:ext cx="2571768" cy="27860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взаимодействие с родителями детей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642918"/>
            <a:ext cx="7143800" cy="1143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Организация музыкальной деятельности в ДОУ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2214554"/>
            <a:ext cx="2428892" cy="1143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Музыкальные занятия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86182" y="2143116"/>
            <a:ext cx="3786214" cy="1143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интегрированные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доминантные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сюжетные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традиционные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714612" y="2500306"/>
            <a:ext cx="1000132" cy="42862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3714752"/>
            <a:ext cx="2428892" cy="1143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Праздники, развлечения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714612" y="3786190"/>
            <a:ext cx="1000132" cy="42862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14744" y="3714752"/>
            <a:ext cx="3857652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календарные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фольклорные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тематические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семейные</a:t>
            </a:r>
          </a:p>
          <a:p>
            <a:pPr algn="ctr"/>
            <a:endParaRPr lang="ru-RU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2" y="5143512"/>
            <a:ext cx="2500330" cy="1143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Самостоятельная деятельность</a:t>
            </a:r>
          </a:p>
          <a:p>
            <a:pPr algn="ctr"/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2786050" y="5357826"/>
            <a:ext cx="928694" cy="42862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7620" y="5143512"/>
            <a:ext cx="3786214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концерты, спектакли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самостоятельное </a:t>
            </a:r>
            <a:r>
              <a:rPr lang="ru-RU" dirty="0" err="1" smtClean="0">
                <a:solidFill>
                  <a:srgbClr val="002060"/>
                </a:solidFill>
                <a:latin typeface="Bookman Old Style" pitchFamily="18" charset="0"/>
              </a:rPr>
              <a:t>музицирование</a:t>
            </a:r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музыкальные игры, хороводы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85852" y="428604"/>
            <a:ext cx="6429420" cy="107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Моя работа- дарить радость детям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C:\Users\user\Desktop\фотки\IMG_20151013_094733.jpg"/>
          <p:cNvPicPr>
            <a:picLocks noChangeAspect="1" noChangeArrowheads="1"/>
          </p:cNvPicPr>
          <p:nvPr/>
        </p:nvPicPr>
        <p:blipFill>
          <a:blip r:embed="rId2" cstate="print"/>
          <a:srcRect t="5696" r="6327" b="6960"/>
          <a:stretch>
            <a:fillRect/>
          </a:stretch>
        </p:blipFill>
        <p:spPr bwMode="auto">
          <a:xfrm>
            <a:off x="428596" y="1428736"/>
            <a:ext cx="218351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фотки\DSC01957.JPG"/>
          <p:cNvPicPr>
            <a:picLocks noChangeAspect="1" noChangeArrowheads="1"/>
          </p:cNvPicPr>
          <p:nvPr/>
        </p:nvPicPr>
        <p:blipFill>
          <a:blip r:embed="rId3" cstate="print"/>
          <a:srcRect r="13633"/>
          <a:stretch>
            <a:fillRect/>
          </a:stretch>
        </p:blipFill>
        <p:spPr bwMode="auto">
          <a:xfrm>
            <a:off x="3143240" y="1643050"/>
            <a:ext cx="2714644" cy="235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фотки\IMG_20151016_095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643314"/>
            <a:ext cx="2143076" cy="285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фотки\IMG_20160604_121736.jpg"/>
          <p:cNvPicPr>
            <a:picLocks noChangeAspect="1" noChangeArrowheads="1"/>
          </p:cNvPicPr>
          <p:nvPr/>
        </p:nvPicPr>
        <p:blipFill>
          <a:blip r:embed="rId5" cstate="print"/>
          <a:srcRect l="16129" b="12096"/>
          <a:stretch>
            <a:fillRect/>
          </a:stretch>
        </p:blipFill>
        <p:spPr bwMode="auto">
          <a:xfrm>
            <a:off x="2346937" y="3714752"/>
            <a:ext cx="2010685" cy="280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user\Desktop\фотки\P1020960.JPG"/>
          <p:cNvPicPr>
            <a:picLocks noChangeAspect="1" noChangeArrowheads="1"/>
          </p:cNvPicPr>
          <p:nvPr/>
        </p:nvPicPr>
        <p:blipFill>
          <a:blip r:embed="rId6" cstate="print"/>
          <a:srcRect l="23951" r="11762"/>
          <a:stretch>
            <a:fillRect/>
          </a:stretch>
        </p:blipFill>
        <p:spPr bwMode="auto">
          <a:xfrm>
            <a:off x="6286512" y="1690675"/>
            <a:ext cx="2214578" cy="258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user\Desktop\фотки\P103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4143380"/>
            <a:ext cx="1928826" cy="235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user\Desktop\фотки\IMG_20160606_102925.jpg"/>
          <p:cNvPicPr>
            <a:picLocks noChangeAspect="1" noChangeArrowheads="1"/>
          </p:cNvPicPr>
          <p:nvPr/>
        </p:nvPicPr>
        <p:blipFill>
          <a:blip r:embed="rId8" cstate="print"/>
          <a:srcRect l="9260" t="3704" r="10182" b="7404"/>
          <a:stretch>
            <a:fillRect/>
          </a:stretch>
        </p:blipFill>
        <p:spPr bwMode="auto">
          <a:xfrm>
            <a:off x="0" y="4286256"/>
            <a:ext cx="2372337" cy="196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51221_164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2214560" cy="2952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esktop\фотки\IMG_20160225_162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071546"/>
            <a:ext cx="2216276" cy="2672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user\Desktop\фотки\IMG_20160303_101300.jpg"/>
          <p:cNvPicPr>
            <a:picLocks noChangeAspect="1" noChangeArrowheads="1"/>
          </p:cNvPicPr>
          <p:nvPr/>
        </p:nvPicPr>
        <p:blipFill>
          <a:blip r:embed="rId4" cstate="print"/>
          <a:srcRect t="10230"/>
          <a:stretch>
            <a:fillRect/>
          </a:stretch>
        </p:blipFill>
        <p:spPr bwMode="auto">
          <a:xfrm>
            <a:off x="4143372" y="1500174"/>
            <a:ext cx="2197394" cy="2507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user\Desktop\фотки\IMG_20151229_164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000108"/>
            <a:ext cx="208956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714612" y="0"/>
            <a:ext cx="5643602" cy="10001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Учить их петь и танцевать.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C:\Users\user\Desktop\фотки\DSC063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860" y="3643314"/>
            <a:ext cx="208956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esktop\фотки\IMG_20160301_091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3857628"/>
            <a:ext cx="2035919" cy="2608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user\Desktop\фотки\IMG_20160301_092255.jpg"/>
          <p:cNvPicPr>
            <a:picLocks noChangeAspect="1" noChangeArrowheads="1"/>
          </p:cNvPicPr>
          <p:nvPr/>
        </p:nvPicPr>
        <p:blipFill>
          <a:blip r:embed="rId8" cstate="print"/>
          <a:srcRect t="7258" b="12901"/>
          <a:stretch>
            <a:fillRect/>
          </a:stretch>
        </p:blipFill>
        <p:spPr bwMode="auto">
          <a:xfrm>
            <a:off x="4357686" y="3915165"/>
            <a:ext cx="2428892" cy="2585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user\Desktop\фотки\IMG_20160303_101900.jpg"/>
          <p:cNvPicPr>
            <a:picLocks noChangeAspect="1" noChangeArrowheads="1"/>
          </p:cNvPicPr>
          <p:nvPr/>
        </p:nvPicPr>
        <p:blipFill>
          <a:blip r:embed="rId9" cstate="print"/>
          <a:srcRect r="16070"/>
          <a:stretch>
            <a:fillRect/>
          </a:stretch>
        </p:blipFill>
        <p:spPr bwMode="auto">
          <a:xfrm>
            <a:off x="6786578" y="4071942"/>
            <a:ext cx="223833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ки\IMG_20160225_161950.jpg"/>
          <p:cNvPicPr>
            <a:picLocks noChangeAspect="1" noChangeArrowheads="1"/>
          </p:cNvPicPr>
          <p:nvPr/>
        </p:nvPicPr>
        <p:blipFill>
          <a:blip r:embed="rId2" cstate="print"/>
          <a:srcRect l="26401" t="9600"/>
          <a:stretch>
            <a:fillRect/>
          </a:stretch>
        </p:blipFill>
        <p:spPr bwMode="auto">
          <a:xfrm>
            <a:off x="214282" y="714356"/>
            <a:ext cx="2190680" cy="201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фотки\IMG_20160224_160850.jpg"/>
          <p:cNvPicPr>
            <a:picLocks noChangeAspect="1" noChangeArrowheads="1"/>
          </p:cNvPicPr>
          <p:nvPr/>
        </p:nvPicPr>
        <p:blipFill>
          <a:blip r:embed="rId3" cstate="print"/>
          <a:srcRect t="20192"/>
          <a:stretch>
            <a:fillRect/>
          </a:stretch>
        </p:blipFill>
        <p:spPr bwMode="auto">
          <a:xfrm>
            <a:off x="2786050" y="2714620"/>
            <a:ext cx="1857387" cy="19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фотки\DSC_0304.JPG"/>
          <p:cNvPicPr>
            <a:picLocks noChangeAspect="1" noChangeArrowheads="1"/>
          </p:cNvPicPr>
          <p:nvPr/>
        </p:nvPicPr>
        <p:blipFill>
          <a:blip r:embed="rId4" cstate="print"/>
          <a:srcRect l="10786" t="3245" r="765"/>
          <a:stretch>
            <a:fillRect/>
          </a:stretch>
        </p:blipFill>
        <p:spPr bwMode="auto">
          <a:xfrm>
            <a:off x="214282" y="2571744"/>
            <a:ext cx="2634296" cy="191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user\Desktop\фотки\DSCN3650.JPG"/>
          <p:cNvPicPr>
            <a:picLocks noChangeAspect="1" noChangeArrowheads="1"/>
          </p:cNvPicPr>
          <p:nvPr/>
        </p:nvPicPr>
        <p:blipFill>
          <a:blip r:embed="rId5" cstate="print"/>
          <a:srcRect l="5556" r="2776" b="11110"/>
          <a:stretch>
            <a:fillRect/>
          </a:stretch>
        </p:blipFill>
        <p:spPr bwMode="auto">
          <a:xfrm>
            <a:off x="2357422" y="1071546"/>
            <a:ext cx="235745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user\Desktop\фотки\DSCN6141.JPG"/>
          <p:cNvPicPr>
            <a:picLocks noChangeAspect="1" noChangeArrowheads="1"/>
          </p:cNvPicPr>
          <p:nvPr/>
        </p:nvPicPr>
        <p:blipFill>
          <a:blip r:embed="rId6" cstate="print"/>
          <a:srcRect t="11607" r="7142"/>
          <a:stretch>
            <a:fillRect/>
          </a:stretch>
        </p:blipFill>
        <p:spPr bwMode="auto">
          <a:xfrm>
            <a:off x="285720" y="4500570"/>
            <a:ext cx="1643074" cy="2085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user\Desktop\фотки\DSC032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285728"/>
            <a:ext cx="1421565" cy="189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user\Desktop\фотки\DSCN62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4714884"/>
            <a:ext cx="2381222" cy="178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C:\Users\user\Desktop\фотки\DSC03931.JPG"/>
          <p:cNvPicPr>
            <a:picLocks noChangeAspect="1" noChangeArrowheads="1"/>
          </p:cNvPicPr>
          <p:nvPr/>
        </p:nvPicPr>
        <p:blipFill>
          <a:blip r:embed="rId9" cstate="print"/>
          <a:srcRect r="2556" b="5509"/>
          <a:stretch>
            <a:fillRect/>
          </a:stretch>
        </p:blipFill>
        <p:spPr bwMode="auto">
          <a:xfrm>
            <a:off x="4714876" y="2214554"/>
            <a:ext cx="235745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C:\Users\user\Desktop\фотки\IMG_20150717_175113.jpg"/>
          <p:cNvPicPr>
            <a:picLocks noChangeAspect="1" noChangeArrowheads="1"/>
          </p:cNvPicPr>
          <p:nvPr/>
        </p:nvPicPr>
        <p:blipFill>
          <a:blip r:embed="rId10" cstate="print"/>
          <a:srcRect l="5883" t="27205" b="4411"/>
          <a:stretch>
            <a:fillRect/>
          </a:stretch>
        </p:blipFill>
        <p:spPr bwMode="auto">
          <a:xfrm>
            <a:off x="4857752" y="4071942"/>
            <a:ext cx="2071638" cy="200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C:\Users\user\Desktop\фотки\IMG_20151126_162217.jpg"/>
          <p:cNvPicPr>
            <a:picLocks noChangeAspect="1" noChangeArrowheads="1"/>
          </p:cNvPicPr>
          <p:nvPr/>
        </p:nvPicPr>
        <p:blipFill>
          <a:blip r:embed="rId11" cstate="print"/>
          <a:srcRect t="9783"/>
          <a:stretch>
            <a:fillRect/>
          </a:stretch>
        </p:blipFill>
        <p:spPr bwMode="auto">
          <a:xfrm>
            <a:off x="7000892" y="4357694"/>
            <a:ext cx="1643010" cy="197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9" name="Picture 15" descr="C:\Users\user\Desktop\фотки\moto_080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00826" y="428604"/>
            <a:ext cx="2227653" cy="1663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C:\Users\user\Desktop\фотки\IMG_20161228_1639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15206" y="2428868"/>
            <a:ext cx="1690613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315</Words>
  <Application>Microsoft Office PowerPoint</Application>
  <PresentationFormat>Экран (4:3)</PresentationFormat>
  <Paragraphs>99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75</cp:revision>
  <dcterms:created xsi:type="dcterms:W3CDTF">2014-06-24T15:51:35Z</dcterms:created>
  <dcterms:modified xsi:type="dcterms:W3CDTF">2017-02-10T13:52:52Z</dcterms:modified>
</cp:coreProperties>
</file>