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9" r:id="rId8"/>
    <p:sldId id="273" r:id="rId9"/>
    <p:sldId id="274" r:id="rId10"/>
    <p:sldId id="275" r:id="rId11"/>
    <p:sldId id="27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10594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E32E431-46E6-4538-94F0-485368DA34F7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BAA76D5-63DD-44FD-A5F4-403C0A7753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32E431-46E6-4538-94F0-485368DA34F7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AA76D5-63DD-44FD-A5F4-403C0A7753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32E431-46E6-4538-94F0-485368DA34F7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AA76D5-63DD-44FD-A5F4-403C0A7753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32E431-46E6-4538-94F0-485368DA34F7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AA76D5-63DD-44FD-A5F4-403C0A7753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E32E431-46E6-4538-94F0-485368DA34F7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BAA76D5-63DD-44FD-A5F4-403C0A7753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32E431-46E6-4538-94F0-485368DA34F7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BAA76D5-63DD-44FD-A5F4-403C0A7753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32E431-46E6-4538-94F0-485368DA34F7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BAA76D5-63DD-44FD-A5F4-403C0A7753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32E431-46E6-4538-94F0-485368DA34F7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AA76D5-63DD-44FD-A5F4-403C0A7753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32E431-46E6-4538-94F0-485368DA34F7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AA76D5-63DD-44FD-A5F4-403C0A7753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E32E431-46E6-4538-94F0-485368DA34F7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BAA76D5-63DD-44FD-A5F4-403C0A7753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E32E431-46E6-4538-94F0-485368DA34F7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BAA76D5-63DD-44FD-A5F4-403C0A7753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EE32E431-46E6-4538-94F0-485368DA34F7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BAA76D5-63DD-44FD-A5F4-403C0A7753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642917"/>
            <a:ext cx="8229600" cy="1428761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100" b="1" dirty="0" smtClean="0">
                <a:latin typeface="Comic Sans MS" pitchFamily="66" charset="0"/>
                <a:cs typeface="Times New Roman" pitchFamily="18" charset="0"/>
              </a:rPr>
              <a:t>Муниципальное  бюджетное дошкольное образовательное </a:t>
            </a:r>
            <a:r>
              <a:rPr lang="ru-RU" sz="3100" b="1" dirty="0" smtClean="0">
                <a:latin typeface="Comic Sans MS" pitchFamily="66" charset="0"/>
                <a:cs typeface="Times New Roman" pitchFamily="18" charset="0"/>
              </a:rPr>
              <a:t>учреждение детский сад № 10 «Белочка» комбинированного вида  </a:t>
            </a:r>
            <a:endParaRPr lang="ru-RU" sz="4000" b="1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2786058"/>
            <a:ext cx="5050528" cy="353855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Лэпбук как часть предметно-развивающей среды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в</a:t>
            </a: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ДОУ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 </a:t>
            </a:r>
            <a:endParaRPr lang="ru-RU" b="1" dirty="0" smtClean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Documents and Settings\Admin\Рабочий стол\интерактивная папка по ПДД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3000372"/>
            <a:ext cx="3929090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maam.ru/upload/blogs/detsad-358510-1439825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766372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http://cs543109.vk.me/v543109753/af1e/OLU5C79eNSU.jpg"/>
          <p:cNvPicPr>
            <a:picLocks noChangeAspect="1" noChangeArrowheads="1"/>
          </p:cNvPicPr>
          <p:nvPr/>
        </p:nvPicPr>
        <p:blipFill>
          <a:blip r:embed="rId3" cstate="print"/>
          <a:srcRect l="13538" r="7942"/>
          <a:stretch>
            <a:fillRect/>
          </a:stretch>
        </p:blipFill>
        <p:spPr bwMode="auto">
          <a:xfrm>
            <a:off x="3143240" y="214290"/>
            <a:ext cx="246514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http://s-media-cache-ak0.pinimg.com/736x/55/b4/05/55b4053c9e2fe0b5033debd6fb3d9e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357166"/>
            <a:ext cx="292644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6" name="Picture 8" descr="http://www.maam.ru/upload/blogs/detsad-234968-14463948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500306"/>
            <a:ext cx="1928826" cy="3434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8" name="Picture 10" descr="http://cs628725.vk.me/v628725374/e458/UlC2Y4OJ_4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2571744"/>
            <a:ext cx="3143271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80" name="Picture 12" descr="http://cs543100.vk.me/v543100518/93ec/9CCk97YhVB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92711" y="2500306"/>
            <a:ext cx="3005961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82" name="Picture 14" descr="http://i.metodist-mir.ru/u/b1/d14826ca3111e39aa73dacc45aa83f/-/Picture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3504" y="4429132"/>
            <a:ext cx="3714776" cy="2075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3574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\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Comic Sans MS" pitchFamily="66" charset="0"/>
              </a:rPr>
              <a:t>Результаты использования </a:t>
            </a:r>
            <a:r>
              <a:rPr lang="ru-RU" b="1" dirty="0" err="1" smtClean="0">
                <a:latin typeface="Comic Sans MS" pitchFamily="66" charset="0"/>
              </a:rPr>
              <a:t>лэпбука</a:t>
            </a:r>
            <a:r>
              <a:rPr lang="ru-RU" b="1" dirty="0" smtClean="0">
                <a:latin typeface="Comic Sans MS" pitchFamily="66" charset="0"/>
              </a:rPr>
              <a:t>:</a:t>
            </a:r>
            <a:br>
              <a:rPr lang="ru-RU" b="1" dirty="0" smtClean="0">
                <a:latin typeface="Comic Sans MS" pitchFamily="66" charset="0"/>
              </a:rPr>
            </a:b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5"/>
            <a:ext cx="8229600" cy="4029401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>
                <a:latin typeface="Comic Sans MS" pitchFamily="66" charset="0"/>
              </a:rPr>
              <a:t>быстрое запоминание стихов, </a:t>
            </a:r>
            <a:r>
              <a:rPr lang="ru-RU" dirty="0" smtClean="0">
                <a:latin typeface="Comic Sans MS" pitchFamily="66" charset="0"/>
              </a:rPr>
              <a:t>правил поведения, пальчиковой </a:t>
            </a:r>
            <a:r>
              <a:rPr lang="ru-RU" dirty="0" smtClean="0">
                <a:latin typeface="Comic Sans MS" pitchFamily="66" charset="0"/>
              </a:rPr>
              <a:t>гимнастики;</a:t>
            </a:r>
          </a:p>
          <a:p>
            <a:r>
              <a:rPr lang="ru-RU" dirty="0" smtClean="0">
                <a:latin typeface="Comic Sans MS" pitchFamily="66" charset="0"/>
              </a:rPr>
              <a:t>проявление  повышенного интереса к содержанию;</a:t>
            </a:r>
          </a:p>
          <a:p>
            <a:r>
              <a:rPr lang="ru-RU" dirty="0" smtClean="0">
                <a:latin typeface="Comic Sans MS" pitchFamily="66" charset="0"/>
              </a:rPr>
              <a:t>проявление самостоятельности при работе с </a:t>
            </a:r>
            <a:r>
              <a:rPr lang="ru-RU" dirty="0" smtClean="0">
                <a:latin typeface="Comic Sans MS" pitchFamily="66" charset="0"/>
              </a:rPr>
              <a:t>лэбуком</a:t>
            </a: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Актуальность: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743781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Comic Sans MS" pitchFamily="66" charset="0"/>
              </a:rPr>
              <a:t> </a:t>
            </a:r>
            <a:r>
              <a:rPr lang="ru-RU" sz="4000" dirty="0" smtClean="0">
                <a:latin typeface="Comic Sans MS" pitchFamily="66" charset="0"/>
              </a:rPr>
              <a:t>включение в процесс эффективных форм   организации образовательной деятельности  </a:t>
            </a:r>
            <a:endParaRPr lang="ru-RU" sz="3600" dirty="0" smtClean="0">
              <a:latin typeface="Comic Sans MS" pitchFamily="66" charset="0"/>
            </a:endParaRPr>
          </a:p>
          <a:p>
            <a:endParaRPr lang="ru-RU" sz="4000" b="1" dirty="0" smtClean="0">
              <a:latin typeface="Comic Sans MS" pitchFamily="66" charset="0"/>
            </a:endParaRPr>
          </a:p>
          <a:p>
            <a:r>
              <a:rPr lang="ru-RU" sz="4000" dirty="0" smtClean="0">
                <a:latin typeface="Comic Sans MS" pitchFamily="66" charset="0"/>
              </a:rPr>
              <a:t>организация самостоятельной деятельности детей </a:t>
            </a:r>
            <a:endParaRPr lang="ru-RU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-fotki.yandex.ru/get/9813/158094028.13/0_eee75_8bd458f1_X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3500462" cy="2786081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5" name="Picture 5" descr="C:\Users\Forester\Downloads\detsad-73833-14147717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8604"/>
            <a:ext cx="3786214" cy="2786082"/>
          </a:xfrm>
          <a:prstGeom prst="rect">
            <a:avLst/>
          </a:prstGeom>
          <a:noFill/>
          <a:ln w="76200">
            <a:solidFill>
              <a:schemeClr val="tx1">
                <a:lumMod val="95000"/>
              </a:schemeClr>
            </a:solidFill>
          </a:ln>
        </p:spPr>
      </p:pic>
      <p:pic>
        <p:nvPicPr>
          <p:cNvPr id="1026" name="Picture 2" descr="C:\Users\Forester\Downloads\0_ec9ec_1635f0d4_XL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429000"/>
            <a:ext cx="3500462" cy="300011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1027" name="Picture 3" descr="C:\Users\Forester\Downloads\0_f3b16_4878a684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000"/>
            <a:ext cx="3817950" cy="300039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186766" cy="614366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smtClean="0">
                <a:latin typeface="Comic Sans MS" pitchFamily="66" charset="0"/>
                <a:cs typeface="Times New Roman" pitchFamily="18" charset="0"/>
              </a:rPr>
              <a:t>Лэпбук - это </a:t>
            </a:r>
          </a:p>
          <a:p>
            <a:pPr>
              <a:lnSpc>
                <a:spcPct val="170000"/>
              </a:lnSpc>
              <a:buNone/>
            </a:pPr>
            <a:endParaRPr lang="ru-RU" sz="3800" b="1" dirty="0" smtClean="0"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r>
              <a:rPr lang="ru-RU" sz="3800" b="1" dirty="0" smtClean="0">
                <a:latin typeface="Comic Sans MS" pitchFamily="66" charset="0"/>
                <a:cs typeface="Times New Roman" pitchFamily="18" charset="0"/>
              </a:rPr>
              <a:t> наглядно-практический метод обучения;</a:t>
            </a:r>
          </a:p>
          <a:p>
            <a:pPr>
              <a:lnSpc>
                <a:spcPct val="170000"/>
              </a:lnSpc>
            </a:pPr>
            <a:r>
              <a:rPr lang="ru-RU" sz="3800" b="1" dirty="0" smtClean="0">
                <a:latin typeface="Comic Sans MS" pitchFamily="66" charset="0"/>
                <a:cs typeface="Times New Roman" pitchFamily="18" charset="0"/>
              </a:rPr>
              <a:t>заключительный этап самостоятельной исследовательской работы, которую  дети проделали в ходе изучения данной темы;</a:t>
            </a:r>
          </a:p>
          <a:p>
            <a:pPr>
              <a:lnSpc>
                <a:spcPct val="170000"/>
              </a:lnSpc>
            </a:pPr>
            <a:r>
              <a:rPr lang="ru-RU" sz="3800" b="1" dirty="0" smtClean="0">
                <a:latin typeface="Comic Sans MS" pitchFamily="66" charset="0"/>
                <a:cs typeface="Times New Roman" pitchFamily="18" charset="0"/>
              </a:rPr>
              <a:t>закрепление и систематизация  изученного материала; </a:t>
            </a:r>
          </a:p>
          <a:p>
            <a:endParaRPr lang="ru-RU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72560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latin typeface="Comic Sans MS" pitchFamily="66" charset="0"/>
                <a:cs typeface="Times New Roman" pitchFamily="18" charset="0"/>
              </a:rPr>
              <a:t>Работа с </a:t>
            </a:r>
            <a:r>
              <a:rPr lang="ru-RU" sz="3100" b="1" dirty="0" err="1" smtClean="0">
                <a:latin typeface="Comic Sans MS" pitchFamily="66" charset="0"/>
                <a:cs typeface="Times New Roman" pitchFamily="18" charset="0"/>
              </a:rPr>
              <a:t>лэпбуком</a:t>
            </a:r>
            <a:r>
              <a:rPr lang="ru-RU" sz="3100" b="1" dirty="0" smtClean="0">
                <a:latin typeface="Comic Sans MS" pitchFamily="66" charset="0"/>
                <a:cs typeface="Times New Roman" pitchFamily="18" charset="0"/>
              </a:rPr>
              <a:t> отвечает основным тезисам организации партнерской деятельности взрослого с детьми </a:t>
            </a:r>
            <a:endParaRPr lang="ru-RU" b="1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46236"/>
            <a:ext cx="8501122" cy="4926035"/>
          </a:xfrm>
        </p:spPr>
        <p:txBody>
          <a:bodyPr>
            <a:normAutofit/>
          </a:bodyPr>
          <a:lstStyle/>
          <a:p>
            <a:pPr fontAlgn="base"/>
            <a:r>
              <a:rPr lang="ru-RU" dirty="0" smtClean="0"/>
              <a:t>   </a:t>
            </a:r>
            <a:r>
              <a:rPr lang="ru-RU" sz="2800" b="1" dirty="0" smtClean="0">
                <a:latin typeface="Comic Sans MS" pitchFamily="66" charset="0"/>
              </a:rPr>
              <a:t>включенность воспитателя в деятельность наравне с детьми;</a:t>
            </a:r>
          </a:p>
          <a:p>
            <a:pPr fontAlgn="base"/>
            <a:endParaRPr lang="ru-RU" sz="2800" b="1" dirty="0" smtClean="0">
              <a:latin typeface="Comic Sans MS" pitchFamily="66" charset="0"/>
            </a:endParaRPr>
          </a:p>
          <a:p>
            <a:pPr fontAlgn="base"/>
            <a:r>
              <a:rPr lang="ru-RU" sz="2800" b="1" dirty="0" smtClean="0">
                <a:latin typeface="Comic Sans MS" pitchFamily="66" charset="0"/>
              </a:rPr>
              <a:t>   добровольное присоединение дошкольников к деятельности;</a:t>
            </a:r>
          </a:p>
          <a:p>
            <a:pPr fontAlgn="base"/>
            <a:endParaRPr lang="ru-RU" sz="2800" b="1" dirty="0" smtClean="0">
              <a:latin typeface="Comic Sans MS" pitchFamily="66" charset="0"/>
            </a:endParaRPr>
          </a:p>
          <a:p>
            <a:pPr fontAlgn="base"/>
            <a:r>
              <a:rPr lang="ru-RU" sz="2800" b="1" dirty="0" smtClean="0">
                <a:latin typeface="Comic Sans MS" pitchFamily="66" charset="0"/>
              </a:rPr>
              <a:t>   свободное общение и перемещение детей во время деятельности;</a:t>
            </a:r>
          </a:p>
          <a:p>
            <a:pPr fontAlgn="base"/>
            <a:endParaRPr lang="ru-RU" sz="2800" b="1" dirty="0" smtClean="0">
              <a:latin typeface="Comic Sans MS" pitchFamily="66" charset="0"/>
            </a:endParaRPr>
          </a:p>
          <a:p>
            <a:pPr fontAlgn="base"/>
            <a:r>
              <a:rPr lang="ru-RU" sz="2800" b="1" dirty="0" smtClean="0">
                <a:latin typeface="Comic Sans MS" pitchFamily="66" charset="0"/>
              </a:rPr>
              <a:t>   открытый временной конец деятельности (каждый работает в своем темпе).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6500858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2800" b="1" dirty="0" smtClean="0">
              <a:latin typeface="Comic Sans MS" pitchFamily="66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Comic Sans MS" pitchFamily="66" charset="0"/>
                <a:cs typeface="Times New Roman" pitchFamily="18" charset="0"/>
              </a:rPr>
              <a:t>Лепбук  отвечает  требованиям ФГОС ДО к предметно-развивающей среде: </a:t>
            </a:r>
          </a:p>
          <a:p>
            <a:pPr>
              <a:buNone/>
            </a:pPr>
            <a:r>
              <a:rPr lang="ru-RU" sz="1800" b="1" dirty="0" smtClean="0"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endParaRPr lang="ru-RU" sz="2000" b="1" dirty="0" smtClean="0">
              <a:latin typeface="Comic Sans MS" pitchFamily="66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информативен;</a:t>
            </a:r>
          </a:p>
          <a:p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полифункционален: способствует развитию творчества, воображения.</a:t>
            </a:r>
          </a:p>
          <a:p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пригоден к использованию одновременно группой детей (в том числе с участием взрослого как играющего партнера);</a:t>
            </a:r>
          </a:p>
          <a:p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обладает дидактическими свойствами;  </a:t>
            </a:r>
          </a:p>
          <a:p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является средством художественно-эстетического развития ребенка, приобщает его к миру искусства;</a:t>
            </a:r>
          </a:p>
          <a:p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вариативной (есть несколько вариантов использования каждой его части);</a:t>
            </a:r>
          </a:p>
          <a:p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его структура и содержание доступно детям дошкольного возраста;</a:t>
            </a:r>
          </a:p>
          <a:p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обеспечивает игровую, познавательную, исследовательскую и творческую активность всех воспитанников.</a:t>
            </a:r>
          </a:p>
          <a:p>
            <a:pPr>
              <a:buNone/>
            </a:pPr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4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Порядок работы  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7"/>
            <a:ext cx="7972452" cy="4526280"/>
          </a:xfrm>
        </p:spPr>
        <p:txBody>
          <a:bodyPr>
            <a:normAutofit/>
          </a:bodyPr>
          <a:lstStyle/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Выбор темы.   </a:t>
            </a:r>
          </a:p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Выбор подтем  –  содержание наших мини книжечек.  </a:t>
            </a:r>
          </a:p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Поиск подходящего по возрасту игрового, литературного, художественного  материала.</a:t>
            </a:r>
          </a:p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Вклеивание  готового материала в папку-раскладушку.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интерактивная папка по ПДД\3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2428892" cy="3238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Admin\Рабочий стол\интерактивная папка по ПДД\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85728"/>
            <a:ext cx="3595686" cy="2696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http://dmdou4.edumsko.ru/images/users-files/aseinova/pd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714752"/>
            <a:ext cx="3329578" cy="2786082"/>
          </a:xfrm>
          <a:prstGeom prst="rect">
            <a:avLst/>
          </a:prstGeom>
          <a:noFill/>
        </p:spPr>
      </p:pic>
      <p:pic>
        <p:nvPicPr>
          <p:cNvPr id="2055" name="Picture 7" descr="http://cs543108.vk.me/v543108753/5bb4/Bv-m2Z4Kla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6639" y="3714752"/>
            <a:ext cx="3617361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 descr="http://cdn3.imgbb.ru/user/136/1364331/201503/0f886c3142257875ffb1957903c824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785794"/>
            <a:ext cx="2627619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cs543108.vk.me/v543108753/5b9f/NiHrd6U8y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2928958" cy="2198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http://cdn4.imgbb.ru/user/136/1364331/201503/e72646a3e42dc7725de0c980f97a37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714488"/>
            <a:ext cx="3214710" cy="2413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https://4.bp.blogspot.com/-3jZMgmPhJBw/VRfOKXo0QJI/AAAAAAAAIyE/9htK-mf4K6o/w506-h379/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285728"/>
            <a:ext cx="3500462" cy="2627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0" name="Picture 8" descr="http://cs543108.vk.me/v543108753/861a/KEUD7g4PCHg.jpg"/>
          <p:cNvPicPr>
            <a:picLocks noChangeAspect="1" noChangeArrowheads="1"/>
          </p:cNvPicPr>
          <p:nvPr/>
        </p:nvPicPr>
        <p:blipFill>
          <a:blip r:embed="rId5" cstate="print"/>
          <a:srcRect l="6864" r="9053"/>
          <a:stretch>
            <a:fillRect/>
          </a:stretch>
        </p:blipFill>
        <p:spPr bwMode="auto">
          <a:xfrm>
            <a:off x="357158" y="4000504"/>
            <a:ext cx="350046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2" name="Picture 10" descr="http://detsad45.tgl.net.ru/files/14_15/DSC02607.JPG"/>
          <p:cNvPicPr>
            <a:picLocks noChangeAspect="1" noChangeArrowheads="1"/>
          </p:cNvPicPr>
          <p:nvPr/>
        </p:nvPicPr>
        <p:blipFill>
          <a:blip r:embed="rId6" cstate="print"/>
          <a:srcRect t="35714" b="15178"/>
          <a:stretch>
            <a:fillRect/>
          </a:stretch>
        </p:blipFill>
        <p:spPr bwMode="auto">
          <a:xfrm>
            <a:off x="3857620" y="5000636"/>
            <a:ext cx="4267200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4" name="Picture 12" descr="http://www.maam.ru/upload/blogs/detsad-65728-1443379335.jpg"/>
          <p:cNvPicPr>
            <a:picLocks noChangeAspect="1" noChangeArrowheads="1"/>
          </p:cNvPicPr>
          <p:nvPr/>
        </p:nvPicPr>
        <p:blipFill>
          <a:blip r:embed="rId7" cstate="print"/>
          <a:srcRect t="11765"/>
          <a:stretch>
            <a:fillRect/>
          </a:stretch>
        </p:blipFill>
        <p:spPr bwMode="auto">
          <a:xfrm>
            <a:off x="5572132" y="2928934"/>
            <a:ext cx="3240131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6" name="Picture 14" descr="http://www.maam.ru/upload/blogs/detsad-158309-143861129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2500306"/>
            <a:ext cx="2670987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264</TotalTime>
  <Words>227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Литейная</vt:lpstr>
      <vt:lpstr>    Муниципальное  бюджетное дошкольное образовательное учреждение детский сад № 10 «Белочка» комбинированного вида  </vt:lpstr>
      <vt:lpstr>Актуальность:</vt:lpstr>
      <vt:lpstr>Слайд 3</vt:lpstr>
      <vt:lpstr>Слайд 4</vt:lpstr>
      <vt:lpstr>              Работа с лэпбуком отвечает основным тезисам организации партнерской деятельности взрослого с детьми </vt:lpstr>
      <vt:lpstr>Слайд 6</vt:lpstr>
      <vt:lpstr>Порядок работы  </vt:lpstr>
      <vt:lpstr>Слайд 8</vt:lpstr>
      <vt:lpstr>Слайд 9</vt:lpstr>
      <vt:lpstr>Слайд 10</vt:lpstr>
      <vt:lpstr>\      Результаты использования лэпбука: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бюджетное дошкольное образовательное учреждение Холмогорский детский сад «Домовенок»  воспитатели: Л.И.Белоусова,Н.Ю.Гашкова</dc:title>
  <dc:creator>Forester</dc:creator>
  <cp:lastModifiedBy>Admin</cp:lastModifiedBy>
  <cp:revision>29</cp:revision>
  <dcterms:created xsi:type="dcterms:W3CDTF">2015-04-02T00:36:58Z</dcterms:created>
  <dcterms:modified xsi:type="dcterms:W3CDTF">2015-12-14T13:14:58Z</dcterms:modified>
</cp:coreProperties>
</file>