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3" r:id="rId5"/>
    <p:sldId id="264" r:id="rId6"/>
    <p:sldId id="265" r:id="rId7"/>
    <p:sldId id="283" r:id="rId8"/>
    <p:sldId id="266" r:id="rId9"/>
    <p:sldId id="269" r:id="rId10"/>
    <p:sldId id="268" r:id="rId11"/>
    <p:sldId id="278" r:id="rId12"/>
    <p:sldId id="286" r:id="rId13"/>
    <p:sldId id="289" r:id="rId14"/>
    <p:sldId id="282" r:id="rId15"/>
    <p:sldId id="290" r:id="rId16"/>
    <p:sldId id="284" r:id="rId17"/>
    <p:sldId id="292" r:id="rId18"/>
    <p:sldId id="285" r:id="rId19"/>
    <p:sldId id="270" r:id="rId20"/>
    <p:sldId id="271" r:id="rId21"/>
    <p:sldId id="276" r:id="rId22"/>
    <p:sldId id="287" r:id="rId23"/>
    <p:sldId id="288" r:id="rId24"/>
    <p:sldId id="293" r:id="rId25"/>
    <p:sldId id="294" r:id="rId26"/>
    <p:sldId id="274" r:id="rId27"/>
    <p:sldId id="280" r:id="rId28"/>
    <p:sldId id="273" r:id="rId29"/>
    <p:sldId id="279" r:id="rId30"/>
    <p:sldId id="277" r:id="rId31"/>
    <p:sldId id="275"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0000FF"/>
    <a:srgbClr val="FF00FF"/>
    <a:srgbClr val="E6EDF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45" autoAdjust="0"/>
    <p:restoredTop sz="94660"/>
  </p:normalViewPr>
  <p:slideViewPr>
    <p:cSldViewPr>
      <p:cViewPr varScale="1">
        <p:scale>
          <a:sx n="70" d="100"/>
          <a:sy n="70" d="100"/>
        </p:scale>
        <p:origin x="-115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8229600" cy="1143000"/>
          </a:xfrm>
        </p:spPr>
        <p:txBody>
          <a:bodyPr/>
          <a:lstStyle/>
          <a:p>
            <a:r>
              <a:rPr lang="ru-RU" smtClean="0"/>
              <a:t>Образец заголовка</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17000" r="-17000"/>
          </a:stretch>
        </a:blipFill>
        <a:effectLst/>
      </p:bgPr>
    </p:bg>
    <p:spTree>
      <p:nvGrpSpPr>
        <p:cNvPr id="1" name=""/>
        <p:cNvGrpSpPr/>
        <p:nvPr/>
      </p:nvGrpSpPr>
      <p:grpSpPr>
        <a:xfrm>
          <a:off x="0" y="0"/>
          <a:ext cx="0" cy="0"/>
          <a:chOff x="0" y="0"/>
          <a:chExt cx="0" cy="0"/>
        </a:xfrm>
      </p:grpSpPr>
      <p:sp>
        <p:nvSpPr>
          <p:cNvPr id="7" name="Скругленный прямоугольник 6"/>
          <p:cNvSpPr/>
          <p:nvPr/>
        </p:nvSpPr>
        <p:spPr>
          <a:xfrm>
            <a:off x="539552" y="548680"/>
            <a:ext cx="8064896" cy="576064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9" name="Рисунок 8" descr="flovin438.png"/>
          <p:cNvPicPr>
            <a:picLocks noChangeAspect="1"/>
          </p:cNvPicPr>
          <p:nvPr/>
        </p:nvPicPr>
        <p:blipFill>
          <a:blip r:embed="rId6" cstate="print"/>
          <a:stretch>
            <a:fillRect/>
          </a:stretch>
        </p:blipFill>
        <p:spPr>
          <a:xfrm>
            <a:off x="179512" y="188640"/>
            <a:ext cx="2074199" cy="1675315"/>
          </a:xfrm>
          <a:prstGeom prst="rect">
            <a:avLst/>
          </a:prstGeom>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A0B25-8A31-4653-BD0C-D4775883A343}" type="datetimeFigureOut">
              <a:rPr lang="ru-RU" smtClean="0"/>
              <a:pPr/>
              <a:t>28.01.2020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4CE3-8BB2-4B82-9A67-557BD39646AD}" type="slidenum">
              <a:rPr lang="ru-RU" smtClean="0"/>
              <a:pPr/>
              <a:t>‹#›</a:t>
            </a:fld>
            <a:endParaRPr lang="ru-RU"/>
          </a:p>
        </p:txBody>
      </p:sp>
      <p:pic>
        <p:nvPicPr>
          <p:cNvPr id="10" name="Рисунок 9" descr="flovin438.png"/>
          <p:cNvPicPr>
            <a:picLocks noChangeAspect="1"/>
          </p:cNvPicPr>
          <p:nvPr/>
        </p:nvPicPr>
        <p:blipFill>
          <a:blip r:embed="rId6" cstate="print"/>
          <a:stretch>
            <a:fillRect/>
          </a:stretch>
        </p:blipFill>
        <p:spPr>
          <a:xfrm rot="10800000">
            <a:off x="7308304" y="5301208"/>
            <a:ext cx="1484102" cy="119869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 Id="rId4" Type="http://schemas.openxmlformats.org/officeDocument/2006/relationships/image" Target="../media/image104.jpeg"/></Relationships>
</file>

<file path=ppt/slides/_rels/slide2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pPr fontAlgn="base"/>
            <a:r>
              <a:rPr lang="ru-RU" sz="3100" b="1" dirty="0" smtClean="0">
                <a:solidFill>
                  <a:srgbClr val="FF00FF"/>
                </a:solidFill>
                <a:latin typeface="Bookman Old Style" pitchFamily="18" charset="0"/>
              </a:rPr>
              <a:t/>
            </a:r>
            <a:br>
              <a:rPr lang="ru-RU" sz="3100" b="1" dirty="0" smtClean="0">
                <a:solidFill>
                  <a:srgbClr val="FF00FF"/>
                </a:solidFill>
                <a:latin typeface="Bookman Old Style" pitchFamily="18" charset="0"/>
              </a:rPr>
            </a:br>
            <a:r>
              <a:rPr lang="ru-RU" sz="3100" b="1" dirty="0" smtClean="0">
                <a:solidFill>
                  <a:srgbClr val="0000FF"/>
                </a:solidFill>
                <a:effectLst>
                  <a:outerShdw blurRad="38100" dist="38100" dir="2700000" algn="tl">
                    <a:srgbClr val="000000">
                      <a:alpha val="43137"/>
                    </a:srgbClr>
                  </a:outerShdw>
                </a:effectLst>
                <a:latin typeface="Bookman Old Style" pitchFamily="18" charset="0"/>
              </a:rPr>
              <a:t>Информационно - творческий проект с детьми старшего дошкольного возраста.</a:t>
            </a:r>
            <a:r>
              <a:rPr lang="ru-RU" sz="3100" dirty="0" smtClean="0">
                <a:solidFill>
                  <a:srgbClr val="FF00FF"/>
                </a:solidFill>
                <a:latin typeface="Bookman Old Style" pitchFamily="18" charset="0"/>
              </a:rPr>
              <a:t/>
            </a:r>
            <a:br>
              <a:rPr lang="ru-RU" sz="3100" dirty="0" smtClean="0">
                <a:solidFill>
                  <a:srgbClr val="FF00FF"/>
                </a:solidFill>
                <a:latin typeface="Bookman Old Style" pitchFamily="18" charset="0"/>
              </a:rPr>
            </a:br>
            <a:r>
              <a:rPr lang="ru-RU" sz="3100" b="1" dirty="0" smtClean="0">
                <a:solidFill>
                  <a:srgbClr val="FF00FF"/>
                </a:solidFill>
                <a:effectLst>
                  <a:outerShdw blurRad="38100" dist="38100" dir="2700000" algn="tl">
                    <a:srgbClr val="000000">
                      <a:alpha val="43137"/>
                    </a:srgbClr>
                  </a:outerShdw>
                </a:effectLst>
                <a:latin typeface="Bookman Old Style" pitchFamily="18" charset="0"/>
              </a:rPr>
              <a:t> </a:t>
            </a:r>
            <a:r>
              <a:rPr lang="ru-RU" sz="4900" b="1" i="1" dirty="0" smtClean="0">
                <a:solidFill>
                  <a:srgbClr val="FF00FF"/>
                </a:solidFill>
                <a:effectLst>
                  <a:outerShdw blurRad="38100" dist="38100" dir="2700000" algn="tl">
                    <a:srgbClr val="000000">
                      <a:alpha val="43137"/>
                    </a:srgbClr>
                  </a:outerShdw>
                </a:effectLst>
                <a:latin typeface="Bookman Old Style" pitchFamily="18" charset="0"/>
              </a:rPr>
              <a:t>«Живые звуки и буквы»</a:t>
            </a:r>
            <a:r>
              <a:rPr lang="ru-RU" dirty="0" smtClean="0"/>
              <a:t/>
            </a:r>
            <a:br>
              <a:rPr lang="ru-RU" dirty="0" smtClean="0"/>
            </a:br>
            <a:endParaRPr lang="ru-RU" dirty="0"/>
          </a:p>
        </p:txBody>
      </p:sp>
      <p:sp>
        <p:nvSpPr>
          <p:cNvPr id="3" name="Подзаголовок 2"/>
          <p:cNvSpPr>
            <a:spLocks noGrp="1"/>
          </p:cNvSpPr>
          <p:nvPr>
            <p:ph type="subTitle" idx="1"/>
          </p:nvPr>
        </p:nvSpPr>
        <p:spPr>
          <a:xfrm>
            <a:off x="1371600" y="3857628"/>
            <a:ext cx="6843738" cy="2143140"/>
          </a:xfrm>
        </p:spPr>
        <p:txBody>
          <a:bodyPr>
            <a:normAutofit fontScale="25000" lnSpcReduction="20000"/>
          </a:bodyPr>
          <a:lstStyle/>
          <a:p>
            <a:pPr algn="r"/>
            <a:endParaRPr lang="ru-RU" sz="2900" b="1" dirty="0" smtClean="0">
              <a:solidFill>
                <a:srgbClr val="7030A0"/>
              </a:solidFill>
              <a:latin typeface="Times New Roman" pitchFamily="18" charset="0"/>
              <a:cs typeface="Times New Roman" pitchFamily="18" charset="0"/>
            </a:endParaRPr>
          </a:p>
          <a:p>
            <a:pPr algn="r"/>
            <a:r>
              <a:rPr lang="ru-RU" sz="6400" b="1" dirty="0" smtClean="0">
                <a:solidFill>
                  <a:srgbClr val="7030A0"/>
                </a:solidFill>
                <a:latin typeface="Times New Roman" pitchFamily="18" charset="0"/>
                <a:cs typeface="Times New Roman" pitchFamily="18" charset="0"/>
              </a:rPr>
              <a:t>Подготовили воспитатели:</a:t>
            </a:r>
            <a:endParaRPr lang="ru-RU" sz="6400" dirty="0" smtClean="0">
              <a:solidFill>
                <a:srgbClr val="7030A0"/>
              </a:solidFill>
              <a:latin typeface="Times New Roman" pitchFamily="18" charset="0"/>
              <a:cs typeface="Times New Roman" pitchFamily="18" charset="0"/>
            </a:endParaRPr>
          </a:p>
          <a:p>
            <a:pPr algn="r" fontAlgn="base"/>
            <a:r>
              <a:rPr lang="ru-RU" sz="6400" dirty="0" err="1" smtClean="0">
                <a:solidFill>
                  <a:srgbClr val="7030A0"/>
                </a:solidFill>
                <a:latin typeface="Times New Roman" pitchFamily="18" charset="0"/>
                <a:cs typeface="Times New Roman" pitchFamily="18" charset="0"/>
              </a:rPr>
              <a:t>Елисова</a:t>
            </a:r>
            <a:r>
              <a:rPr lang="ru-RU" sz="6400" dirty="0" smtClean="0">
                <a:solidFill>
                  <a:srgbClr val="7030A0"/>
                </a:solidFill>
                <a:latin typeface="Times New Roman" pitchFamily="18" charset="0"/>
                <a:cs typeface="Times New Roman" pitchFamily="18" charset="0"/>
              </a:rPr>
              <a:t> Е. В.</a:t>
            </a:r>
          </a:p>
          <a:p>
            <a:pPr algn="r" fontAlgn="base"/>
            <a:r>
              <a:rPr lang="ru-RU" sz="6400" dirty="0" err="1" smtClean="0">
                <a:solidFill>
                  <a:srgbClr val="7030A0"/>
                </a:solidFill>
                <a:latin typeface="Times New Roman" pitchFamily="18" charset="0"/>
                <a:cs typeface="Times New Roman" pitchFamily="18" charset="0"/>
              </a:rPr>
              <a:t>Шмырева</a:t>
            </a:r>
            <a:r>
              <a:rPr lang="ru-RU" sz="6400" dirty="0" smtClean="0">
                <a:solidFill>
                  <a:srgbClr val="7030A0"/>
                </a:solidFill>
                <a:latin typeface="Times New Roman" pitchFamily="18" charset="0"/>
                <a:cs typeface="Times New Roman" pitchFamily="18" charset="0"/>
              </a:rPr>
              <a:t> Е. А.</a:t>
            </a:r>
          </a:p>
          <a:p>
            <a:pPr algn="r"/>
            <a:r>
              <a:rPr lang="ru-RU" sz="6400" b="1" dirty="0" smtClean="0">
                <a:solidFill>
                  <a:srgbClr val="7030A0"/>
                </a:solidFill>
                <a:latin typeface="Times New Roman" pitchFamily="18" charset="0"/>
                <a:cs typeface="Times New Roman" pitchFamily="18" charset="0"/>
              </a:rPr>
              <a:t>Учитель – логопед:</a:t>
            </a:r>
            <a:endParaRPr lang="ru-RU" sz="6400" dirty="0" smtClean="0">
              <a:solidFill>
                <a:srgbClr val="7030A0"/>
              </a:solidFill>
              <a:latin typeface="Times New Roman" pitchFamily="18" charset="0"/>
              <a:cs typeface="Times New Roman" pitchFamily="18" charset="0"/>
            </a:endParaRPr>
          </a:p>
          <a:p>
            <a:pPr algn="r"/>
            <a:r>
              <a:rPr lang="ru-RU" sz="6400" dirty="0" smtClean="0">
                <a:solidFill>
                  <a:srgbClr val="7030A0"/>
                </a:solidFill>
                <a:latin typeface="Times New Roman" pitchFamily="18" charset="0"/>
                <a:cs typeface="Times New Roman" pitchFamily="18" charset="0"/>
              </a:rPr>
              <a:t>Машина Т. Н</a:t>
            </a:r>
            <a:endParaRPr lang="ru-RU" sz="6400" b="1" dirty="0" smtClean="0">
              <a:solidFill>
                <a:srgbClr val="7030A0"/>
              </a:solidFill>
              <a:latin typeface="Times New Roman" pitchFamily="18" charset="0"/>
              <a:cs typeface="Times New Roman" pitchFamily="18" charset="0"/>
            </a:endParaRPr>
          </a:p>
          <a:p>
            <a:pPr algn="r" fontAlgn="base"/>
            <a:endParaRPr lang="ru-RU" sz="6400" b="1" dirty="0" smtClean="0">
              <a:solidFill>
                <a:srgbClr val="7030A0"/>
              </a:solidFill>
              <a:latin typeface="Times New Roman" pitchFamily="18" charset="0"/>
              <a:cs typeface="Times New Roman" pitchFamily="18" charset="0"/>
            </a:endParaRPr>
          </a:p>
          <a:p>
            <a:pPr algn="r" fontAlgn="base"/>
            <a:r>
              <a:rPr lang="ru-RU" sz="6400" b="1" i="1" dirty="0" smtClean="0">
                <a:solidFill>
                  <a:srgbClr val="7030A0"/>
                </a:solidFill>
                <a:latin typeface="Times New Roman" pitchFamily="18" charset="0"/>
                <a:cs typeface="Times New Roman" pitchFamily="18" charset="0"/>
              </a:rPr>
              <a:t> </a:t>
            </a:r>
            <a:endParaRPr lang="ru-RU" sz="6400" b="1" dirty="0" smtClean="0">
              <a:solidFill>
                <a:srgbClr val="7030A0"/>
              </a:solidFill>
              <a:latin typeface="Times New Roman" pitchFamily="18" charset="0"/>
              <a:cs typeface="Times New Roman" pitchFamily="18" charset="0"/>
            </a:endParaRPr>
          </a:p>
          <a:p>
            <a:pPr fontAlgn="base"/>
            <a:r>
              <a:rPr lang="ru-RU" sz="6400" b="1" dirty="0" smtClean="0">
                <a:solidFill>
                  <a:srgbClr val="7030A0"/>
                </a:solidFill>
                <a:latin typeface="Times New Roman" pitchFamily="18" charset="0"/>
                <a:cs typeface="Times New Roman" pitchFamily="18" charset="0"/>
              </a:rPr>
              <a:t>г. Кулебаки - 2020 год</a:t>
            </a:r>
            <a:endParaRPr lang="ru-RU" sz="6400" b="1" dirty="0">
              <a:solidFill>
                <a:srgbClr val="7030A0"/>
              </a:solidFill>
              <a:latin typeface="Times New Roman" pitchFamily="18" charset="0"/>
              <a:cs typeface="Times New Roman" pitchFamily="18" charset="0"/>
            </a:endParaRPr>
          </a:p>
        </p:txBody>
      </p:sp>
      <p:sp>
        <p:nvSpPr>
          <p:cNvPr id="4" name="Прямоугольник 3"/>
          <p:cNvSpPr/>
          <p:nvPr/>
        </p:nvSpPr>
        <p:spPr>
          <a:xfrm>
            <a:off x="1071538" y="714356"/>
            <a:ext cx="7215238" cy="646331"/>
          </a:xfrm>
          <a:prstGeom prst="rect">
            <a:avLst/>
          </a:prstGeom>
        </p:spPr>
        <p:txBody>
          <a:bodyPr wrap="square">
            <a:spAutoFit/>
          </a:bodyPr>
          <a:lstStyle/>
          <a:p>
            <a:pPr algn="ctr"/>
            <a:r>
              <a:rPr lang="ru-RU"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Муниципальное бюджетное дошкольное образовательное учреждение детский сад 10 « Белочка»</a:t>
            </a:r>
            <a:endParaRPr lang="ru-RU" b="1" dirty="0">
              <a:solidFill>
                <a:srgbClr val="7030A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DSC05683.JPG"/>
          <p:cNvPicPr/>
          <p:nvPr/>
        </p:nvPicPr>
        <p:blipFill>
          <a:blip r:embed="rId2" cstate="print"/>
          <a:srcRect/>
          <a:stretch>
            <a:fillRect/>
          </a:stretch>
        </p:blipFill>
        <p:spPr bwMode="auto">
          <a:xfrm>
            <a:off x="4857752" y="3571876"/>
            <a:ext cx="3014666" cy="2214578"/>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3" name="Рисунок 2" descr="F:\Развитие речи шаблоны\Фото\DSC05672.JPG"/>
          <p:cNvPicPr/>
          <p:nvPr/>
        </p:nvPicPr>
        <p:blipFill>
          <a:blip r:embed="rId3" cstate="print"/>
          <a:srcRect/>
          <a:stretch>
            <a:fillRect/>
          </a:stretch>
        </p:blipFill>
        <p:spPr bwMode="auto">
          <a:xfrm>
            <a:off x="785786" y="1142984"/>
            <a:ext cx="3000396"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Рисунок 3" descr="F:\Развитие речи шаблоны\Фото\DSC05663.JPG"/>
          <p:cNvPicPr/>
          <p:nvPr/>
        </p:nvPicPr>
        <p:blipFill>
          <a:blip r:embed="rId4" cstate="print"/>
          <a:srcRect/>
          <a:stretch>
            <a:fillRect/>
          </a:stretch>
        </p:blipFill>
        <p:spPr bwMode="auto">
          <a:xfrm>
            <a:off x="5715008" y="785794"/>
            <a:ext cx="2928958" cy="24288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Рисунок 4" descr="F:\Развитие речи шаблоны\Фото\DSC05676.JPG"/>
          <p:cNvPicPr/>
          <p:nvPr/>
        </p:nvPicPr>
        <p:blipFill>
          <a:blip r:embed="rId5" cstate="print"/>
          <a:srcRect/>
          <a:stretch>
            <a:fillRect/>
          </a:stretch>
        </p:blipFill>
        <p:spPr bwMode="auto">
          <a:xfrm>
            <a:off x="1214414" y="3643314"/>
            <a:ext cx="3000396" cy="2286016"/>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6" name="Рисунок 5" descr="F:\Развитие речи шаблоны\Алфавит\Щ.png"/>
          <p:cNvPicPr/>
          <p:nvPr/>
        </p:nvPicPr>
        <p:blipFill>
          <a:blip r:embed="rId6" cstate="print"/>
          <a:srcRect/>
          <a:stretch>
            <a:fillRect/>
          </a:stretch>
        </p:blipFill>
        <p:spPr bwMode="auto">
          <a:xfrm>
            <a:off x="3786182" y="1357298"/>
            <a:ext cx="1643074" cy="150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Развитие речи шаблоны\Фото\IMG_20200121_155804.jpg"/>
          <p:cNvPicPr/>
          <p:nvPr/>
        </p:nvPicPr>
        <p:blipFill>
          <a:blip r:embed="rId2" cstate="print"/>
          <a:srcRect/>
          <a:stretch>
            <a:fillRect/>
          </a:stretch>
        </p:blipFill>
        <p:spPr bwMode="auto">
          <a:xfrm>
            <a:off x="857224" y="1142984"/>
            <a:ext cx="2357454" cy="1782966"/>
          </a:xfrm>
          <a:prstGeom prst="rect">
            <a:avLst/>
          </a:prstGeom>
          <a:ln>
            <a:noFill/>
          </a:ln>
          <a:effectLst>
            <a:outerShdw blurRad="292100" dist="139700" dir="2700000" algn="tl" rotWithShape="0">
              <a:srgbClr val="333333">
                <a:alpha val="65000"/>
              </a:srgbClr>
            </a:outerShdw>
          </a:effectLst>
        </p:spPr>
      </p:pic>
      <p:pic>
        <p:nvPicPr>
          <p:cNvPr id="3" name="Рисунок 2" descr="D:\Развитие речи шаблоны\Фото\IMG_20200121_155917.jpg"/>
          <p:cNvPicPr/>
          <p:nvPr/>
        </p:nvPicPr>
        <p:blipFill>
          <a:blip r:embed="rId3" cstate="print"/>
          <a:srcRect/>
          <a:stretch>
            <a:fillRect/>
          </a:stretch>
        </p:blipFill>
        <p:spPr bwMode="auto">
          <a:xfrm>
            <a:off x="3643306" y="2357430"/>
            <a:ext cx="2058106" cy="2742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D:\Развитие речи шаблоны\Фото\IMG_20200121_160217.jpg"/>
          <p:cNvPicPr/>
          <p:nvPr/>
        </p:nvPicPr>
        <p:blipFill>
          <a:blip r:embed="rId4" cstate="print"/>
          <a:srcRect/>
          <a:stretch>
            <a:fillRect/>
          </a:stretch>
        </p:blipFill>
        <p:spPr bwMode="auto">
          <a:xfrm>
            <a:off x="6143636" y="1142984"/>
            <a:ext cx="2357454" cy="1785950"/>
          </a:xfrm>
          <a:prstGeom prst="rect">
            <a:avLst/>
          </a:prstGeom>
          <a:ln>
            <a:noFill/>
          </a:ln>
          <a:effectLst>
            <a:outerShdw blurRad="292100" dist="139700" dir="2700000" algn="tl" rotWithShape="0">
              <a:srgbClr val="333333">
                <a:alpha val="65000"/>
              </a:srgbClr>
            </a:outerShdw>
          </a:effectLst>
        </p:spPr>
      </p:pic>
      <p:pic>
        <p:nvPicPr>
          <p:cNvPr id="5" name="Рисунок 4" descr="D:\Развитие речи шаблоны\Фото\IMG_20200121_160533.jpg"/>
          <p:cNvPicPr/>
          <p:nvPr/>
        </p:nvPicPr>
        <p:blipFill>
          <a:blip r:embed="rId5" cstate="print"/>
          <a:srcRect/>
          <a:stretch>
            <a:fillRect/>
          </a:stretch>
        </p:blipFill>
        <p:spPr bwMode="auto">
          <a:xfrm>
            <a:off x="1142976" y="3286124"/>
            <a:ext cx="1810631" cy="2453393"/>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D:\Развитие речи шаблоны\Фото\IMG_20200121_160418.jpg"/>
          <p:cNvPicPr/>
          <p:nvPr/>
        </p:nvPicPr>
        <p:blipFill>
          <a:blip r:embed="rId6" cstate="print"/>
          <a:srcRect/>
          <a:stretch>
            <a:fillRect/>
          </a:stretch>
        </p:blipFill>
        <p:spPr bwMode="auto">
          <a:xfrm>
            <a:off x="6215074" y="3286124"/>
            <a:ext cx="1785950" cy="2501554"/>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Рисунок 8" descr="D:\Развитие речи шаблоны\Буквы\0_82276_b2c4a10b_XL.png"/>
          <p:cNvPicPr/>
          <p:nvPr/>
        </p:nvPicPr>
        <p:blipFill>
          <a:blip r:embed="rId7" cstate="print"/>
          <a:srcRect/>
          <a:stretch>
            <a:fillRect/>
          </a:stretch>
        </p:blipFill>
        <p:spPr bwMode="auto">
          <a:xfrm>
            <a:off x="3929058" y="5214950"/>
            <a:ext cx="1347432" cy="1133142"/>
          </a:xfrm>
          <a:prstGeom prst="rect">
            <a:avLst/>
          </a:prstGeom>
          <a:noFill/>
          <a:ln w="9525">
            <a:noFill/>
            <a:miter lim="800000"/>
            <a:headEnd/>
            <a:tailEnd/>
          </a:ln>
        </p:spPr>
      </p:pic>
      <p:pic>
        <p:nvPicPr>
          <p:cNvPr id="10" name="Рисунок 9" descr="F:\Развитие речи шаблоны\Алфавит\img15.jpg"/>
          <p:cNvPicPr/>
          <p:nvPr/>
        </p:nvPicPr>
        <p:blipFill>
          <a:blip r:embed="rId8" cstate="print">
            <a:clrChange>
              <a:clrFrom>
                <a:srgbClr val="FFFFFF"/>
              </a:clrFrom>
              <a:clrTo>
                <a:srgbClr val="FFFFFF">
                  <a:alpha val="0"/>
                </a:srgbClr>
              </a:clrTo>
            </a:clrChange>
          </a:blip>
          <a:srcRect/>
          <a:stretch>
            <a:fillRect/>
          </a:stretch>
        </p:blipFill>
        <p:spPr bwMode="auto">
          <a:xfrm>
            <a:off x="3786182" y="857232"/>
            <a:ext cx="1643074" cy="1357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i="1" dirty="0" smtClean="0">
                <a:solidFill>
                  <a:srgbClr val="FF00FF"/>
                </a:solidFill>
                <a:effectLst>
                  <a:outerShdw blurRad="38100" dist="38100" dir="2700000" algn="tl">
                    <a:srgbClr val="000000">
                      <a:alpha val="43137"/>
                    </a:srgbClr>
                  </a:outerShdw>
                </a:effectLst>
                <a:latin typeface="Bookman Old Style" pitchFamily="18" charset="0"/>
              </a:rPr>
              <a:t>Индивидуальная работа в логопедическом кабинете</a:t>
            </a:r>
            <a:endParaRPr lang="ru-RU" sz="3600" b="1" i="1" dirty="0">
              <a:solidFill>
                <a:srgbClr val="FF00FF"/>
              </a:solidFill>
              <a:effectLst>
                <a:outerShdw blurRad="38100" dist="38100" dir="2700000" algn="tl">
                  <a:srgbClr val="000000">
                    <a:alpha val="43137"/>
                  </a:srgbClr>
                </a:outerShdw>
              </a:effectLst>
              <a:latin typeface="Bookman Old Style" pitchFamily="18" charset="0"/>
            </a:endParaRPr>
          </a:p>
        </p:txBody>
      </p:sp>
      <p:pic>
        <p:nvPicPr>
          <p:cNvPr id="3" name="Рисунок 2" descr="C:\Documents and Settings\Admin\Рабочий стол\Новая папка\IMG_20200123_163742.jpg"/>
          <p:cNvPicPr/>
          <p:nvPr/>
        </p:nvPicPr>
        <p:blipFill>
          <a:blip r:embed="rId2" cstate="print"/>
          <a:srcRect/>
          <a:stretch>
            <a:fillRect/>
          </a:stretch>
        </p:blipFill>
        <p:spPr bwMode="auto">
          <a:xfrm>
            <a:off x="714348" y="1928802"/>
            <a:ext cx="2500330" cy="1857388"/>
          </a:xfrm>
          <a:prstGeom prst="rect">
            <a:avLst/>
          </a:prstGeom>
          <a:ln>
            <a:noFill/>
          </a:ln>
          <a:effectLst>
            <a:outerShdw blurRad="292100" dist="139700" dir="2700000" algn="tl" rotWithShape="0">
              <a:srgbClr val="333333">
                <a:alpha val="65000"/>
              </a:srgbClr>
            </a:outerShdw>
          </a:effectLst>
        </p:spPr>
      </p:pic>
      <p:pic>
        <p:nvPicPr>
          <p:cNvPr id="4" name="Рисунок 3" descr="C:\Documents and Settings\Admin\Рабочий стол\Новая папка\IMG_20200123_164125.jpg"/>
          <p:cNvPicPr/>
          <p:nvPr/>
        </p:nvPicPr>
        <p:blipFill>
          <a:blip r:embed="rId3" cstate="print"/>
          <a:srcRect/>
          <a:stretch>
            <a:fillRect/>
          </a:stretch>
        </p:blipFill>
        <p:spPr bwMode="auto">
          <a:xfrm>
            <a:off x="428596" y="4286256"/>
            <a:ext cx="2647952" cy="2286016"/>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Рисунок 4" descr="C:\Documents and Settings\Admin\Рабочий стол\Новая папка\IMG_20200123_164248.jpg"/>
          <p:cNvPicPr/>
          <p:nvPr/>
        </p:nvPicPr>
        <p:blipFill>
          <a:blip r:embed="rId4" cstate="print"/>
          <a:srcRect/>
          <a:stretch>
            <a:fillRect/>
          </a:stretch>
        </p:blipFill>
        <p:spPr bwMode="auto">
          <a:xfrm>
            <a:off x="6000760" y="1928802"/>
            <a:ext cx="2571768" cy="1857388"/>
          </a:xfrm>
          <a:prstGeom prst="rect">
            <a:avLst/>
          </a:prstGeom>
          <a:ln>
            <a:noFill/>
          </a:ln>
          <a:effectLst>
            <a:outerShdw blurRad="292100" dist="139700" dir="2700000" algn="tl" rotWithShape="0">
              <a:srgbClr val="333333">
                <a:alpha val="65000"/>
              </a:srgbClr>
            </a:outerShdw>
          </a:effectLst>
        </p:spPr>
      </p:pic>
      <p:pic>
        <p:nvPicPr>
          <p:cNvPr id="6" name="Рисунок 5" descr="C:\Documents and Settings\Admin\Рабочий стол\Новая папка\IMG_20200123_164407.jpg"/>
          <p:cNvPicPr/>
          <p:nvPr/>
        </p:nvPicPr>
        <p:blipFill>
          <a:blip r:embed="rId5" cstate="print"/>
          <a:srcRect/>
          <a:stretch>
            <a:fillRect/>
          </a:stretch>
        </p:blipFill>
        <p:spPr bwMode="auto">
          <a:xfrm>
            <a:off x="3428992" y="3143248"/>
            <a:ext cx="2357454" cy="1785949"/>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descr="C:\Documents and Settings\Admin\Рабочий стол\Новая папка\IMG_20200123_164554.jpg"/>
          <p:cNvPicPr/>
          <p:nvPr/>
        </p:nvPicPr>
        <p:blipFill>
          <a:blip r:embed="rId6" cstate="print"/>
          <a:srcRect/>
          <a:stretch>
            <a:fillRect/>
          </a:stretch>
        </p:blipFill>
        <p:spPr bwMode="auto">
          <a:xfrm>
            <a:off x="6000760" y="4143380"/>
            <a:ext cx="2786082" cy="2286016"/>
          </a:xfrm>
          <a:prstGeom prst="rect">
            <a:avLst/>
          </a:prstGeom>
          <a:solidFill>
            <a:srgbClr val="FFFFFF">
              <a:shade val="85000"/>
            </a:srgbClr>
          </a:solidFill>
          <a:ln w="1905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Рисунок 9" descr="F:\Развитие речи шаблоны\Алфавит\d6.png"/>
          <p:cNvPicPr/>
          <p:nvPr/>
        </p:nvPicPr>
        <p:blipFill>
          <a:blip r:embed="rId7"/>
          <a:srcRect/>
          <a:stretch>
            <a:fillRect/>
          </a:stretch>
        </p:blipFill>
        <p:spPr bwMode="auto">
          <a:xfrm>
            <a:off x="3857620" y="1928802"/>
            <a:ext cx="1214446" cy="1166813"/>
          </a:xfrm>
          <a:prstGeom prst="rect">
            <a:avLst/>
          </a:prstGeom>
          <a:noFill/>
          <a:ln w="9525">
            <a:noFill/>
            <a:miter lim="800000"/>
            <a:headEnd/>
            <a:tailEnd/>
          </a:ln>
        </p:spPr>
      </p:pic>
      <p:pic>
        <p:nvPicPr>
          <p:cNvPr id="11" name="Рисунок 10" descr="F:\Развитие речи шаблоны\Алфавит\o6 (1).png"/>
          <p:cNvPicPr/>
          <p:nvPr/>
        </p:nvPicPr>
        <p:blipFill>
          <a:blip r:embed="rId8"/>
          <a:srcRect/>
          <a:stretch>
            <a:fillRect/>
          </a:stretch>
        </p:blipFill>
        <p:spPr bwMode="auto">
          <a:xfrm rot="20147830">
            <a:off x="3395672" y="5038754"/>
            <a:ext cx="1123950" cy="1123950"/>
          </a:xfrm>
          <a:prstGeom prst="rect">
            <a:avLst/>
          </a:prstGeom>
          <a:noFill/>
          <a:ln w="9525">
            <a:noFill/>
            <a:miter lim="800000"/>
            <a:headEnd/>
            <a:tailEnd/>
          </a:ln>
        </p:spPr>
      </p:pic>
      <p:pic>
        <p:nvPicPr>
          <p:cNvPr id="12" name="Рисунок 11" descr="F:\Развитие речи шаблоны\Алфавит\u6 (1).png"/>
          <p:cNvPicPr/>
          <p:nvPr/>
        </p:nvPicPr>
        <p:blipFill>
          <a:blip r:embed="rId9" cstate="print"/>
          <a:srcRect/>
          <a:stretch>
            <a:fillRect/>
          </a:stretch>
        </p:blipFill>
        <p:spPr bwMode="auto">
          <a:xfrm rot="1109363">
            <a:off x="4783851" y="5082783"/>
            <a:ext cx="1143008" cy="1071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Елисова НОД\DSC05760.JPG"/>
          <p:cNvPicPr/>
          <p:nvPr/>
        </p:nvPicPr>
        <p:blipFill>
          <a:blip r:embed="rId2" cstate="print"/>
          <a:srcRect/>
          <a:stretch>
            <a:fillRect/>
          </a:stretch>
        </p:blipFill>
        <p:spPr bwMode="auto">
          <a:xfrm>
            <a:off x="5357818" y="928670"/>
            <a:ext cx="2928958" cy="22145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Рисунок 2" descr="F:\Развитие речи шаблоны\Фото\Елисова НОД\DSC05740.JPG"/>
          <p:cNvPicPr/>
          <p:nvPr/>
        </p:nvPicPr>
        <p:blipFill>
          <a:blip r:embed="rId3" cstate="print"/>
          <a:srcRect/>
          <a:stretch>
            <a:fillRect/>
          </a:stretch>
        </p:blipFill>
        <p:spPr bwMode="auto">
          <a:xfrm>
            <a:off x="5286380" y="3786190"/>
            <a:ext cx="2786082" cy="2000264"/>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Рисунок 3" descr="F:\Развитие речи шаблоны\Фото\Елисова НОД\DSC05749.JPG"/>
          <p:cNvPicPr/>
          <p:nvPr/>
        </p:nvPicPr>
        <p:blipFill>
          <a:blip r:embed="rId4" cstate="print"/>
          <a:srcRect/>
          <a:stretch>
            <a:fillRect/>
          </a:stretch>
        </p:blipFill>
        <p:spPr bwMode="auto">
          <a:xfrm>
            <a:off x="857224" y="1071546"/>
            <a:ext cx="2786082" cy="20002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descr="F:\Развитие речи шаблоны\Фото\Елисова НОД\DSC05753.JPG"/>
          <p:cNvPicPr/>
          <p:nvPr/>
        </p:nvPicPr>
        <p:blipFill>
          <a:blip r:embed="rId5" cstate="print"/>
          <a:srcRect/>
          <a:stretch>
            <a:fillRect/>
          </a:stretch>
        </p:blipFill>
        <p:spPr bwMode="auto">
          <a:xfrm>
            <a:off x="928662" y="3714752"/>
            <a:ext cx="2786082" cy="2000264"/>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F:\Развитие речи шаблоны\Алфавит\s6.png"/>
          <p:cNvPicPr/>
          <p:nvPr/>
        </p:nvPicPr>
        <p:blipFill>
          <a:blip r:embed="rId6"/>
          <a:srcRect/>
          <a:stretch>
            <a:fillRect/>
          </a:stretch>
        </p:blipFill>
        <p:spPr bwMode="auto">
          <a:xfrm>
            <a:off x="3286116" y="2214554"/>
            <a:ext cx="2071702"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42918"/>
            <a:ext cx="8229600" cy="1143008"/>
          </a:xfrm>
        </p:spPr>
        <p:txBody>
          <a:bodyPr>
            <a:normAutofit/>
          </a:bodyPr>
          <a:lstStyle/>
          <a:p>
            <a:r>
              <a:rPr lang="ru-RU" sz="4800" b="1" i="1" dirty="0" smtClean="0">
                <a:solidFill>
                  <a:srgbClr val="FF00FF"/>
                </a:solidFill>
                <a:effectLst>
                  <a:outerShdw blurRad="38100" dist="38100" dir="2700000" algn="tl">
                    <a:srgbClr val="000000">
                      <a:alpha val="43137"/>
                    </a:srgbClr>
                  </a:outerShdw>
                </a:effectLst>
                <a:latin typeface="Bookman Old Style" pitchFamily="18" charset="0"/>
              </a:rPr>
              <a:t>Дидактические игры</a:t>
            </a:r>
            <a:endParaRPr lang="ru-RU" sz="4800" b="1" i="1" dirty="0">
              <a:solidFill>
                <a:srgbClr val="FF00FF"/>
              </a:solidFill>
              <a:effectLst>
                <a:outerShdw blurRad="38100" dist="38100" dir="2700000" algn="tl">
                  <a:srgbClr val="000000">
                    <a:alpha val="43137"/>
                  </a:srgbClr>
                </a:outerShdw>
              </a:effectLst>
              <a:latin typeface="Bookman Old Style" pitchFamily="18" charset="0"/>
            </a:endParaRPr>
          </a:p>
        </p:txBody>
      </p:sp>
      <p:pic>
        <p:nvPicPr>
          <p:cNvPr id="3" name="Рисунок 2" descr="C:\Documents and Settings\Admin\Рабочий стол\Новая папка\IMG_20200123_155141.jpg"/>
          <p:cNvPicPr/>
          <p:nvPr/>
        </p:nvPicPr>
        <p:blipFill>
          <a:blip r:embed="rId2" cstate="print"/>
          <a:srcRect/>
          <a:stretch>
            <a:fillRect/>
          </a:stretch>
        </p:blipFill>
        <p:spPr bwMode="auto">
          <a:xfrm>
            <a:off x="571472" y="1643050"/>
            <a:ext cx="2840880" cy="2130148"/>
          </a:xfrm>
          <a:prstGeom prst="rect">
            <a:avLst/>
          </a:prstGeom>
          <a:ln>
            <a:noFill/>
          </a:ln>
          <a:effectLst>
            <a:softEdge rad="112500"/>
          </a:effectLst>
        </p:spPr>
      </p:pic>
      <p:pic>
        <p:nvPicPr>
          <p:cNvPr id="4" name="Рисунок 3" descr="F:\Развитие речи шаблоны\Фото\Фото проект\IMG_20200127_091242.jpg"/>
          <p:cNvPicPr/>
          <p:nvPr/>
        </p:nvPicPr>
        <p:blipFill>
          <a:blip r:embed="rId3" cstate="print"/>
          <a:srcRect/>
          <a:stretch>
            <a:fillRect/>
          </a:stretch>
        </p:blipFill>
        <p:spPr bwMode="auto">
          <a:xfrm>
            <a:off x="5857884" y="1643050"/>
            <a:ext cx="2857520" cy="2143140"/>
          </a:xfrm>
          <a:prstGeom prst="rect">
            <a:avLst/>
          </a:prstGeom>
          <a:ln>
            <a:noFill/>
          </a:ln>
          <a:effectLst>
            <a:softEdge rad="112500"/>
          </a:effectLst>
        </p:spPr>
      </p:pic>
      <p:pic>
        <p:nvPicPr>
          <p:cNvPr id="6" name="Рисунок 5" descr="F:\Развитие речи шаблоны\Фото\Фото проект\IMG_20200127_093647.jpg"/>
          <p:cNvPicPr/>
          <p:nvPr/>
        </p:nvPicPr>
        <p:blipFill>
          <a:blip r:embed="rId4" cstate="print"/>
          <a:srcRect/>
          <a:stretch>
            <a:fillRect/>
          </a:stretch>
        </p:blipFill>
        <p:spPr bwMode="auto">
          <a:xfrm>
            <a:off x="571472" y="4000504"/>
            <a:ext cx="2857520" cy="21431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descr="F:\Развитие речи шаблоны\Фото\Фото проект\IMG_20200127_093759.jpg"/>
          <p:cNvPicPr/>
          <p:nvPr/>
        </p:nvPicPr>
        <p:blipFill>
          <a:blip r:embed="rId5" cstate="print"/>
          <a:srcRect/>
          <a:stretch>
            <a:fillRect/>
          </a:stretch>
        </p:blipFill>
        <p:spPr bwMode="auto">
          <a:xfrm>
            <a:off x="3500430" y="2214554"/>
            <a:ext cx="2255248" cy="300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F:\Развитие речи шаблоны\Фото\Новая1 папка\IMG_20200123_155614.jpg"/>
          <p:cNvPicPr/>
          <p:nvPr/>
        </p:nvPicPr>
        <p:blipFill>
          <a:blip r:embed="rId6" cstate="print"/>
          <a:srcRect/>
          <a:stretch>
            <a:fillRect/>
          </a:stretch>
        </p:blipFill>
        <p:spPr bwMode="auto">
          <a:xfrm>
            <a:off x="5857884" y="4000504"/>
            <a:ext cx="2928958" cy="22145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Проект\IMG_20200127_155008.jpg"/>
          <p:cNvPicPr/>
          <p:nvPr/>
        </p:nvPicPr>
        <p:blipFill>
          <a:blip r:embed="rId2" cstate="print"/>
          <a:srcRect/>
          <a:stretch>
            <a:fillRect/>
          </a:stretch>
        </p:blipFill>
        <p:spPr bwMode="auto">
          <a:xfrm>
            <a:off x="785786" y="1857364"/>
            <a:ext cx="2000264" cy="2786082"/>
          </a:xfrm>
          <a:prstGeom prst="rect">
            <a:avLst/>
          </a:prstGeom>
          <a:ln>
            <a:noFill/>
          </a:ln>
          <a:effectLst>
            <a:outerShdw blurRad="292100" dist="139700" dir="2700000" algn="tl" rotWithShape="0">
              <a:srgbClr val="333333">
                <a:alpha val="65000"/>
              </a:srgbClr>
            </a:outerShdw>
          </a:effectLst>
        </p:spPr>
      </p:pic>
      <p:pic>
        <p:nvPicPr>
          <p:cNvPr id="3" name="Рисунок 2" descr="F:\Развитие речи шаблоны\Фото\Проект\IMG_20200127_154611.jpg"/>
          <p:cNvPicPr/>
          <p:nvPr/>
        </p:nvPicPr>
        <p:blipFill>
          <a:blip r:embed="rId3" cstate="print"/>
          <a:srcRect/>
          <a:stretch>
            <a:fillRect/>
          </a:stretch>
        </p:blipFill>
        <p:spPr bwMode="auto">
          <a:xfrm>
            <a:off x="6429388" y="1857364"/>
            <a:ext cx="2000264" cy="2786082"/>
          </a:xfrm>
          <a:prstGeom prst="rect">
            <a:avLst/>
          </a:prstGeom>
          <a:ln>
            <a:noFill/>
          </a:ln>
          <a:effectLst>
            <a:outerShdw blurRad="292100" dist="139700" dir="2700000" algn="tl" rotWithShape="0">
              <a:srgbClr val="333333">
                <a:alpha val="65000"/>
              </a:srgbClr>
            </a:outerShdw>
          </a:effectLst>
        </p:spPr>
      </p:pic>
      <p:pic>
        <p:nvPicPr>
          <p:cNvPr id="4" name="Рисунок 3" descr="F:\Развитие речи шаблоны\Фото\Проект\IMG_20200127_154010.jpg"/>
          <p:cNvPicPr/>
          <p:nvPr/>
        </p:nvPicPr>
        <p:blipFill>
          <a:blip r:embed="rId4" cstate="print"/>
          <a:srcRect/>
          <a:stretch>
            <a:fillRect/>
          </a:stretch>
        </p:blipFill>
        <p:spPr bwMode="auto">
          <a:xfrm>
            <a:off x="3071802" y="785794"/>
            <a:ext cx="3071834" cy="2286016"/>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5" name="Рисунок 4" descr="F:\Развитие речи шаблоны\Фото\Фото проект\IMG_20200127_092916.jpg"/>
          <p:cNvPicPr/>
          <p:nvPr/>
        </p:nvPicPr>
        <p:blipFill>
          <a:blip r:embed="rId5" cstate="print"/>
          <a:srcRect/>
          <a:stretch>
            <a:fillRect/>
          </a:stretch>
        </p:blipFill>
        <p:spPr bwMode="auto">
          <a:xfrm>
            <a:off x="3071802" y="3500438"/>
            <a:ext cx="3052768" cy="2286016"/>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F:\Развитие речи шаблоны\Алфавит\zh6.png"/>
          <p:cNvPicPr/>
          <p:nvPr/>
        </p:nvPicPr>
        <p:blipFill>
          <a:blip r:embed="rId6"/>
          <a:srcRect/>
          <a:stretch>
            <a:fillRect/>
          </a:stretch>
        </p:blipFill>
        <p:spPr bwMode="auto">
          <a:xfrm>
            <a:off x="6500826" y="4857760"/>
            <a:ext cx="1104900" cy="1104900"/>
          </a:xfrm>
          <a:prstGeom prst="rect">
            <a:avLst/>
          </a:prstGeom>
          <a:noFill/>
          <a:ln w="9525">
            <a:noFill/>
            <a:miter lim="800000"/>
            <a:headEnd/>
            <a:tailEnd/>
          </a:ln>
        </p:spPr>
      </p:pic>
      <p:pic>
        <p:nvPicPr>
          <p:cNvPr id="7" name="Рисунок 6" descr="F:\Развитие речи шаблоны\Алфавит\y6.png"/>
          <p:cNvPicPr/>
          <p:nvPr/>
        </p:nvPicPr>
        <p:blipFill>
          <a:blip r:embed="rId7"/>
          <a:srcRect/>
          <a:stretch>
            <a:fillRect/>
          </a:stretch>
        </p:blipFill>
        <p:spPr bwMode="auto">
          <a:xfrm>
            <a:off x="1071538" y="4572008"/>
            <a:ext cx="1357322" cy="15382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000108"/>
            <a:ext cx="8229600" cy="979604"/>
          </a:xfrm>
        </p:spPr>
        <p:txBody>
          <a:bodyPr>
            <a:noAutofit/>
          </a:bodyPr>
          <a:lstStyle/>
          <a:p>
            <a:r>
              <a:rPr lang="ru-RU" sz="3600" b="1" i="1" dirty="0" smtClean="0">
                <a:solidFill>
                  <a:srgbClr val="FF00FF"/>
                </a:solidFill>
                <a:latin typeface="Bookman Old Style" pitchFamily="18" charset="0"/>
                <a:ea typeface="Times New Roman" pitchFamily="18" charset="0"/>
                <a:cs typeface="Times New Roman" pitchFamily="18" charset="0"/>
              </a:rPr>
              <a:t>НОД </a:t>
            </a:r>
            <a:r>
              <a:rPr lang="ru-RU" sz="3600" b="1" i="1" dirty="0" smtClean="0">
                <a:solidFill>
                  <a:srgbClr val="FF00FF"/>
                </a:solidFill>
                <a:latin typeface="Bookman Old Style" pitchFamily="18" charset="0"/>
              </a:rPr>
              <a:t>по обучению грамоте </a:t>
            </a:r>
            <a:br>
              <a:rPr lang="ru-RU" sz="3600" b="1" i="1" dirty="0" smtClean="0">
                <a:solidFill>
                  <a:srgbClr val="FF00FF"/>
                </a:solidFill>
                <a:latin typeface="Bookman Old Style" pitchFamily="18" charset="0"/>
              </a:rPr>
            </a:br>
            <a:r>
              <a:rPr lang="ru-RU" sz="4000" b="1" i="1" dirty="0" smtClean="0">
                <a:solidFill>
                  <a:srgbClr val="0000FF"/>
                </a:solidFill>
                <a:latin typeface="Monotype Corsiva" pitchFamily="66" charset="0"/>
              </a:rPr>
              <a:t>«В королевстве звуков и букв»</a:t>
            </a:r>
            <a:r>
              <a:rPr lang="ru-RU" sz="3600" b="1" i="1" dirty="0" smtClean="0">
                <a:solidFill>
                  <a:srgbClr val="0000FF"/>
                </a:solidFill>
                <a:latin typeface="Monotype Corsiva" pitchFamily="66" charset="0"/>
              </a:rPr>
              <a:t/>
            </a:r>
            <a:br>
              <a:rPr lang="ru-RU" sz="3600" b="1" i="1" dirty="0" smtClean="0">
                <a:solidFill>
                  <a:srgbClr val="0000FF"/>
                </a:solidFill>
                <a:latin typeface="Monotype Corsiva" pitchFamily="66" charset="0"/>
              </a:rPr>
            </a:br>
            <a:endParaRPr lang="ru-RU" sz="3600" b="1" i="1" dirty="0">
              <a:solidFill>
                <a:srgbClr val="0000FF"/>
              </a:solidFill>
              <a:latin typeface="Monotype Corsiva" pitchFamily="66" charset="0"/>
            </a:endParaRPr>
          </a:p>
        </p:txBody>
      </p:sp>
      <p:sp>
        <p:nvSpPr>
          <p:cNvPr id="3" name="Прямоугольник 2"/>
          <p:cNvSpPr/>
          <p:nvPr/>
        </p:nvSpPr>
        <p:spPr>
          <a:xfrm>
            <a:off x="571472" y="1785926"/>
            <a:ext cx="7858180" cy="707886"/>
          </a:xfrm>
          <a:prstGeom prst="rect">
            <a:avLst/>
          </a:prstGeom>
        </p:spPr>
        <p:txBody>
          <a:bodyPr wrap="square">
            <a:spAutoFit/>
          </a:bodyPr>
          <a:lstStyle/>
          <a:p>
            <a:pPr algn="just"/>
            <a:r>
              <a:rPr lang="ru-RU" sz="2000" b="1" i="1" dirty="0" smtClean="0">
                <a:solidFill>
                  <a:srgbClr val="990099"/>
                </a:solidFill>
                <a:latin typeface="Bookman Old Style" pitchFamily="18" charset="0"/>
              </a:rPr>
              <a:t>Цель:</a:t>
            </a:r>
            <a:r>
              <a:rPr lang="ru-RU" sz="2000" i="1" dirty="0" smtClean="0">
                <a:solidFill>
                  <a:srgbClr val="990099"/>
                </a:solidFill>
                <a:latin typeface="Bookman Old Style" pitchFamily="18" charset="0"/>
              </a:rPr>
              <a:t> закрепить знания детей о звуках и буквах.</a:t>
            </a:r>
            <a:br>
              <a:rPr lang="ru-RU" sz="2000" i="1" dirty="0" smtClean="0">
                <a:solidFill>
                  <a:srgbClr val="990099"/>
                </a:solidFill>
                <a:latin typeface="Bookman Old Style" pitchFamily="18" charset="0"/>
              </a:rPr>
            </a:br>
            <a:endParaRPr lang="ru-RU" sz="2000" i="1" dirty="0">
              <a:solidFill>
                <a:srgbClr val="990099"/>
              </a:solidFill>
              <a:latin typeface="Bookman Old Style" pitchFamily="18" charset="0"/>
            </a:endParaRPr>
          </a:p>
        </p:txBody>
      </p:sp>
      <p:pic>
        <p:nvPicPr>
          <p:cNvPr id="4" name="Рисунок 3" descr="F:\Развитие речи шаблоны\Фото\DSC05718.JPG"/>
          <p:cNvPicPr/>
          <p:nvPr/>
        </p:nvPicPr>
        <p:blipFill>
          <a:blip r:embed="rId2" cstate="print"/>
          <a:srcRect/>
          <a:stretch>
            <a:fillRect/>
          </a:stretch>
        </p:blipFill>
        <p:spPr bwMode="auto">
          <a:xfrm>
            <a:off x="6072198" y="2428868"/>
            <a:ext cx="2071702" cy="1571636"/>
          </a:xfrm>
          <a:prstGeom prst="rect">
            <a:avLst/>
          </a:prstGeom>
          <a:ln>
            <a:noFill/>
          </a:ln>
          <a:effectLst>
            <a:outerShdw blurRad="190500" algn="tl" rotWithShape="0">
              <a:srgbClr val="000000">
                <a:alpha val="70000"/>
              </a:srgbClr>
            </a:outerShdw>
          </a:effectLst>
        </p:spPr>
      </p:pic>
      <p:pic>
        <p:nvPicPr>
          <p:cNvPr id="5" name="Рисунок 4" descr="F:\Развитие речи шаблоны\Фото\DSC05722.JPG"/>
          <p:cNvPicPr/>
          <p:nvPr/>
        </p:nvPicPr>
        <p:blipFill>
          <a:blip r:embed="rId3" cstate="print"/>
          <a:srcRect/>
          <a:stretch>
            <a:fillRect/>
          </a:stretch>
        </p:blipFill>
        <p:spPr bwMode="auto">
          <a:xfrm rot="564615">
            <a:off x="6034253" y="4400195"/>
            <a:ext cx="2357454"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F:\Развитие речи шаблоны\Фото\Фото к конкурсу\IMG_20200122_101056.jpg"/>
          <p:cNvPicPr/>
          <p:nvPr/>
        </p:nvPicPr>
        <p:blipFill>
          <a:blip r:embed="rId4" cstate="print"/>
          <a:srcRect/>
          <a:stretch>
            <a:fillRect/>
          </a:stretch>
        </p:blipFill>
        <p:spPr bwMode="auto">
          <a:xfrm>
            <a:off x="785786" y="2428868"/>
            <a:ext cx="2143140" cy="1643074"/>
          </a:xfrm>
          <a:prstGeom prst="rect">
            <a:avLst/>
          </a:prstGeom>
          <a:ln>
            <a:noFill/>
          </a:ln>
          <a:effectLst>
            <a:outerShdw blurRad="190500" algn="tl" rotWithShape="0">
              <a:srgbClr val="000000">
                <a:alpha val="70000"/>
              </a:srgbClr>
            </a:outerShdw>
          </a:effectLst>
        </p:spPr>
      </p:pic>
      <p:pic>
        <p:nvPicPr>
          <p:cNvPr id="7" name="Рисунок 6" descr="F:\Развитие речи шаблоны\Фото\Фото к конкурсу\IMG_20200122_102256.jpg"/>
          <p:cNvPicPr/>
          <p:nvPr/>
        </p:nvPicPr>
        <p:blipFill>
          <a:blip r:embed="rId5" cstate="print"/>
          <a:srcRect/>
          <a:stretch>
            <a:fillRect/>
          </a:stretch>
        </p:blipFill>
        <p:spPr bwMode="auto">
          <a:xfrm rot="20962861">
            <a:off x="659636" y="4549678"/>
            <a:ext cx="2249489" cy="1759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F:\Развитие речи шаблоны\Фото\Фото к конкурсу\IMG_20200122_100017.jpg"/>
          <p:cNvPicPr/>
          <p:nvPr/>
        </p:nvPicPr>
        <p:blipFill>
          <a:blip r:embed="rId6" cstate="print"/>
          <a:srcRect/>
          <a:stretch>
            <a:fillRect/>
          </a:stretch>
        </p:blipFill>
        <p:spPr bwMode="auto">
          <a:xfrm>
            <a:off x="3357554" y="2428868"/>
            <a:ext cx="2071702" cy="1616657"/>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9" name="Рисунок 8" descr="F:\Развитие речи шаблоны\Фото\Фото к конкурсу\IMG_20200122_100628.jpg"/>
          <p:cNvPicPr/>
          <p:nvPr/>
        </p:nvPicPr>
        <p:blipFill>
          <a:blip r:embed="rId7" cstate="print"/>
          <a:srcRect/>
          <a:stretch>
            <a:fillRect/>
          </a:stretch>
        </p:blipFill>
        <p:spPr bwMode="auto">
          <a:xfrm>
            <a:off x="3500430" y="4429132"/>
            <a:ext cx="2071702" cy="1571636"/>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Елисова НОД\IMG_20200124_093408.jpg"/>
          <p:cNvPicPr/>
          <p:nvPr/>
        </p:nvPicPr>
        <p:blipFill>
          <a:blip r:embed="rId2" cstate="print"/>
          <a:srcRect/>
          <a:stretch>
            <a:fillRect/>
          </a:stretch>
        </p:blipFill>
        <p:spPr bwMode="auto">
          <a:xfrm>
            <a:off x="1285852" y="1000108"/>
            <a:ext cx="2728918" cy="2071702"/>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descr="F:\Развитие речи шаблоны\Фото\Елисова НОД\IMG_20200124_093426.jpg"/>
          <p:cNvPicPr/>
          <p:nvPr/>
        </p:nvPicPr>
        <p:blipFill>
          <a:blip r:embed="rId3" cstate="print"/>
          <a:srcRect/>
          <a:stretch>
            <a:fillRect/>
          </a:stretch>
        </p:blipFill>
        <p:spPr bwMode="auto">
          <a:xfrm>
            <a:off x="5286380" y="1000108"/>
            <a:ext cx="2714644" cy="2107041"/>
          </a:xfrm>
          <a:prstGeom prst="rect">
            <a:avLst/>
          </a:prstGeom>
          <a:solidFill>
            <a:srgbClr val="FFFFFF">
              <a:shade val="85000"/>
            </a:srgbClr>
          </a:solidFill>
          <a:ln w="1905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Рисунок 3" descr="F:\Развитие речи шаблоны\Фото\Елисова НОД\IMG_20200124_093444.jpg"/>
          <p:cNvPicPr/>
          <p:nvPr/>
        </p:nvPicPr>
        <p:blipFill>
          <a:blip r:embed="rId4" cstate="print"/>
          <a:srcRect/>
          <a:stretch>
            <a:fillRect/>
          </a:stretch>
        </p:blipFill>
        <p:spPr bwMode="auto">
          <a:xfrm>
            <a:off x="1071538" y="3643314"/>
            <a:ext cx="3000396" cy="22860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descr="F:\Развитие речи шаблоны\Фото\Елисова НОД\DSC05736.JPG"/>
          <p:cNvPicPr/>
          <p:nvPr/>
        </p:nvPicPr>
        <p:blipFill>
          <a:blip r:embed="rId5" cstate="print"/>
          <a:srcRect/>
          <a:stretch>
            <a:fillRect/>
          </a:stretch>
        </p:blipFill>
        <p:spPr bwMode="auto">
          <a:xfrm>
            <a:off x="4857752" y="3429000"/>
            <a:ext cx="3071834" cy="23574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Рисунок 5" descr="F:\Развитие речи шаблоны\Алфавит\Э_780000.png"/>
          <p:cNvPicPr/>
          <p:nvPr/>
        </p:nvPicPr>
        <p:blipFill>
          <a:blip r:embed="rId6" cstate="print"/>
          <a:srcRect/>
          <a:stretch>
            <a:fillRect/>
          </a:stretch>
        </p:blipFill>
        <p:spPr bwMode="auto">
          <a:xfrm>
            <a:off x="3857620" y="2928934"/>
            <a:ext cx="1257300" cy="1257300"/>
          </a:xfrm>
          <a:prstGeom prst="rect">
            <a:avLst/>
          </a:prstGeom>
          <a:noFill/>
          <a:ln w="9525">
            <a:noFill/>
            <a:miter lim="800000"/>
            <a:headEnd/>
            <a:tailEnd/>
          </a:ln>
        </p:spPr>
      </p:pic>
      <p:pic>
        <p:nvPicPr>
          <p:cNvPr id="7" name="Рисунок 6" descr="F:\Развитие речи шаблоны\Алфавит\fce8cb396240ee457be1616f7fceb422.png"/>
          <p:cNvPicPr/>
          <p:nvPr/>
        </p:nvPicPr>
        <p:blipFill>
          <a:blip r:embed="rId7"/>
          <a:srcRect/>
          <a:stretch>
            <a:fillRect/>
          </a:stretch>
        </p:blipFill>
        <p:spPr bwMode="auto">
          <a:xfrm>
            <a:off x="4357686" y="1357298"/>
            <a:ext cx="838200" cy="838200"/>
          </a:xfrm>
          <a:prstGeom prst="rect">
            <a:avLst/>
          </a:prstGeom>
          <a:noFill/>
          <a:ln w="9525">
            <a:noFill/>
            <a:miter lim="800000"/>
            <a:headEnd/>
            <a:tailEnd/>
          </a:ln>
        </p:spPr>
      </p:pic>
      <p:pic>
        <p:nvPicPr>
          <p:cNvPr id="8" name="Рисунок 7" descr="F:\Развитие речи шаблоны\Алфавит\У.png"/>
          <p:cNvPicPr/>
          <p:nvPr/>
        </p:nvPicPr>
        <p:blipFill>
          <a:blip r:embed="rId8" cstate="print"/>
          <a:srcRect/>
          <a:stretch>
            <a:fillRect/>
          </a:stretch>
        </p:blipFill>
        <p:spPr bwMode="auto">
          <a:xfrm>
            <a:off x="4000496" y="5357826"/>
            <a:ext cx="733425" cy="73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Фото к конкурсу\DSC05695.JPG"/>
          <p:cNvPicPr/>
          <p:nvPr/>
        </p:nvPicPr>
        <p:blipFill>
          <a:blip r:embed="rId2" cstate="print"/>
          <a:srcRect/>
          <a:stretch>
            <a:fillRect/>
          </a:stretch>
        </p:blipFill>
        <p:spPr bwMode="auto">
          <a:xfrm>
            <a:off x="3286116" y="3071810"/>
            <a:ext cx="2500330" cy="2000264"/>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Рисунок 2" descr="C:\Documents and Settings\Admin\Рабочий стол\Новая папка\IMG_20200123_162537.jpg"/>
          <p:cNvPicPr/>
          <p:nvPr/>
        </p:nvPicPr>
        <p:blipFill>
          <a:blip r:embed="rId3" cstate="print"/>
          <a:srcRect/>
          <a:stretch>
            <a:fillRect/>
          </a:stretch>
        </p:blipFill>
        <p:spPr bwMode="auto">
          <a:xfrm>
            <a:off x="1071538" y="785794"/>
            <a:ext cx="2500330" cy="2000264"/>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C:\Documents and Settings\Admin\Рабочий стол\Новая папка\IMG_20200123_162551.jpg"/>
          <p:cNvPicPr/>
          <p:nvPr/>
        </p:nvPicPr>
        <p:blipFill>
          <a:blip r:embed="rId4" cstate="print"/>
          <a:srcRect/>
          <a:stretch>
            <a:fillRect/>
          </a:stretch>
        </p:blipFill>
        <p:spPr bwMode="auto">
          <a:xfrm rot="20541168">
            <a:off x="531765" y="3607225"/>
            <a:ext cx="2428892"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F:\Развитие речи шаблоны\Фото\Елисова НОД\DSC05735.JPG"/>
          <p:cNvPicPr/>
          <p:nvPr/>
        </p:nvPicPr>
        <p:blipFill>
          <a:blip r:embed="rId5" cstate="print"/>
          <a:srcRect/>
          <a:stretch>
            <a:fillRect/>
          </a:stretch>
        </p:blipFill>
        <p:spPr bwMode="auto">
          <a:xfrm>
            <a:off x="5500694" y="785794"/>
            <a:ext cx="2571768" cy="2000264"/>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F:\Развитие речи шаблоны\Фото\Елисова НОД\DSC05738.JPG"/>
          <p:cNvPicPr/>
          <p:nvPr/>
        </p:nvPicPr>
        <p:blipFill>
          <a:blip r:embed="rId6" cstate="print"/>
          <a:srcRect/>
          <a:stretch>
            <a:fillRect/>
          </a:stretch>
        </p:blipFill>
        <p:spPr bwMode="auto">
          <a:xfrm rot="1023043">
            <a:off x="6240636" y="3455386"/>
            <a:ext cx="2428892"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F:\Развитие речи шаблоны\Алфавит\63d913e39f76977d332298489431908b.jpg"/>
          <p:cNvPicPr/>
          <p:nvPr/>
        </p:nvPicPr>
        <p:blipFill>
          <a:blip r:embed="rId7" cstate="print">
            <a:clrChange>
              <a:clrFrom>
                <a:srgbClr val="FFFFFF"/>
              </a:clrFrom>
              <a:clrTo>
                <a:srgbClr val="FFFFFF">
                  <a:alpha val="0"/>
                </a:srgbClr>
              </a:clrTo>
            </a:clrChange>
          </a:blip>
          <a:srcRect/>
          <a:stretch>
            <a:fillRect/>
          </a:stretch>
        </p:blipFill>
        <p:spPr bwMode="auto">
          <a:xfrm>
            <a:off x="3143240" y="5286388"/>
            <a:ext cx="1143008" cy="1143008"/>
          </a:xfrm>
          <a:prstGeom prst="rect">
            <a:avLst/>
          </a:prstGeom>
          <a:noFill/>
          <a:ln w="9525">
            <a:noFill/>
            <a:miter lim="800000"/>
            <a:headEnd/>
            <a:tailEnd/>
          </a:ln>
        </p:spPr>
      </p:pic>
      <p:pic>
        <p:nvPicPr>
          <p:cNvPr id="8" name="Рисунок 7" descr="F:\Развитие речи шаблоны\Алфавит\Б.png"/>
          <p:cNvPicPr/>
          <p:nvPr/>
        </p:nvPicPr>
        <p:blipFill>
          <a:blip r:embed="rId8" cstate="print"/>
          <a:srcRect/>
          <a:stretch>
            <a:fillRect/>
          </a:stretch>
        </p:blipFill>
        <p:spPr bwMode="auto">
          <a:xfrm>
            <a:off x="5000628" y="5286388"/>
            <a:ext cx="1143008" cy="1214446"/>
          </a:xfrm>
          <a:prstGeom prst="rect">
            <a:avLst/>
          </a:prstGeom>
          <a:noFill/>
          <a:ln w="9525">
            <a:noFill/>
            <a:miter lim="800000"/>
            <a:headEnd/>
            <a:tailEnd/>
          </a:ln>
        </p:spPr>
      </p:pic>
      <p:pic>
        <p:nvPicPr>
          <p:cNvPr id="9" name="Рисунок 8" descr="F:\Развитие речи шаблоны\Алфавит\Ф.png"/>
          <p:cNvPicPr/>
          <p:nvPr/>
        </p:nvPicPr>
        <p:blipFill>
          <a:blip r:embed="rId9" cstate="print"/>
          <a:srcRect/>
          <a:stretch>
            <a:fillRect/>
          </a:stretch>
        </p:blipFill>
        <p:spPr bwMode="auto">
          <a:xfrm>
            <a:off x="3714744" y="928670"/>
            <a:ext cx="1571636" cy="13473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57166"/>
            <a:ext cx="8001056" cy="1622546"/>
          </a:xfrm>
        </p:spPr>
        <p:txBody>
          <a:bodyPr>
            <a:normAutofit/>
          </a:bodyPr>
          <a:lstStyle/>
          <a:p>
            <a:pPr lvl="0"/>
            <a:r>
              <a:rPr lang="ru-RU" b="1" i="1" dirty="0" smtClean="0">
                <a:solidFill>
                  <a:srgbClr val="FF00FF"/>
                </a:solidFill>
                <a:effectLst>
                  <a:outerShdw blurRad="38100" dist="38100" dir="2700000" algn="tl">
                    <a:srgbClr val="000000">
                      <a:alpha val="43137"/>
                    </a:srgbClr>
                  </a:outerShdw>
                </a:effectLst>
                <a:latin typeface="Bookman Old Style" pitchFamily="18" charset="0"/>
                <a:ea typeface="Times New Roman" pitchFamily="18" charset="0"/>
              </a:rPr>
              <a:t>Творческая мастерская</a:t>
            </a:r>
            <a:r>
              <a:rPr lang="ru-RU" b="1" i="1" dirty="0" smtClean="0">
                <a:solidFill>
                  <a:srgbClr val="FF00FF"/>
                </a:solidFill>
                <a:effectLst>
                  <a:outerShdw blurRad="38100" dist="38100" dir="2700000" algn="tl">
                    <a:srgbClr val="000000">
                      <a:alpha val="43137"/>
                    </a:srgbClr>
                  </a:outerShdw>
                </a:effectLst>
                <a:latin typeface="Bookman Old Style" pitchFamily="18" charset="0"/>
              </a:rPr>
              <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endParaRPr lang="ru-RU" dirty="0">
              <a:effectLst>
                <a:outerShdw blurRad="38100" dist="38100" dir="2700000" algn="tl">
                  <a:srgbClr val="000000">
                    <a:alpha val="43137"/>
                  </a:srgbClr>
                </a:outerShdw>
              </a:effectLst>
            </a:endParaRPr>
          </a:p>
        </p:txBody>
      </p:sp>
      <p:sp>
        <p:nvSpPr>
          <p:cNvPr id="3" name="Прямоугольник 2"/>
          <p:cNvSpPr/>
          <p:nvPr/>
        </p:nvSpPr>
        <p:spPr>
          <a:xfrm>
            <a:off x="285720" y="1000108"/>
            <a:ext cx="8572560" cy="1938992"/>
          </a:xfrm>
          <a:prstGeom prst="rect">
            <a:avLst/>
          </a:prstGeom>
        </p:spPr>
        <p:txBody>
          <a:bodyPr wrap="square">
            <a:spAutoFit/>
          </a:bodyPr>
          <a:lstStyle/>
          <a:p>
            <a:pPr lvl="0" algn="ctr" fontAlgn="base">
              <a:spcBef>
                <a:spcPct val="0"/>
              </a:spcBef>
              <a:spcAft>
                <a:spcPct val="0"/>
              </a:spcAft>
            </a:pPr>
            <a:r>
              <a:rPr lang="ru-RU" sz="4800" b="1" i="1" dirty="0" smtClean="0">
                <a:solidFill>
                  <a:srgbClr val="FF00FF"/>
                </a:solidFill>
                <a:effectLst>
                  <a:outerShdw blurRad="38100" dist="38100" dir="2700000" algn="tl">
                    <a:srgbClr val="000000">
                      <a:alpha val="43137"/>
                    </a:srgbClr>
                  </a:outerShdw>
                </a:effectLst>
                <a:latin typeface="Bookman Old Style" pitchFamily="18" charset="0"/>
                <a:ea typeface="Times New Roman" pitchFamily="18" charset="0"/>
              </a:rPr>
              <a:t>Рисование</a:t>
            </a:r>
            <a:r>
              <a:rPr lang="ru-RU" sz="4800" b="1" dirty="0" smtClean="0">
                <a:solidFill>
                  <a:srgbClr val="0000FF"/>
                </a:solidFill>
                <a:latin typeface="Monotype Corsiva" pitchFamily="66" charset="0"/>
                <a:ea typeface="Times New Roman" pitchFamily="18" charset="0"/>
              </a:rPr>
              <a:t>  </a:t>
            </a:r>
          </a:p>
          <a:p>
            <a:pPr lvl="0" algn="ctr" fontAlgn="base">
              <a:spcBef>
                <a:spcPct val="0"/>
              </a:spcBef>
              <a:spcAft>
                <a:spcPct val="0"/>
              </a:spcAft>
            </a:pPr>
            <a:r>
              <a:rPr lang="ru-RU" sz="3600" b="1" dirty="0" smtClean="0">
                <a:solidFill>
                  <a:srgbClr val="0000FF"/>
                </a:solidFill>
                <a:effectLst>
                  <a:outerShdw blurRad="38100" dist="38100" dir="2700000" algn="tl">
                    <a:srgbClr val="000000">
                      <a:alpha val="43137"/>
                    </a:srgbClr>
                  </a:outerShdw>
                </a:effectLst>
                <a:latin typeface="Monotype Corsiva" pitchFamily="66" charset="0"/>
                <a:ea typeface="Times New Roman" pitchFamily="18" charset="0"/>
              </a:rPr>
              <a:t>«</a:t>
            </a:r>
            <a:r>
              <a:rPr lang="ru-RU" sz="3600" b="1" dirty="0" smtClean="0">
                <a:solidFill>
                  <a:srgbClr val="0000FF"/>
                </a:solidFill>
                <a:effectLst>
                  <a:outerShdw blurRad="38100" dist="38100" dir="2700000" algn="tl">
                    <a:srgbClr val="000000">
                      <a:alpha val="43137"/>
                    </a:srgbClr>
                  </a:outerShdw>
                </a:effectLst>
                <a:latin typeface="Monotype Corsiva" pitchFamily="66" charset="0"/>
              </a:rPr>
              <a:t>Рисуем букву, с которой начинается моё имя»</a:t>
            </a:r>
          </a:p>
          <a:p>
            <a:pPr lvl="0" algn="ctr" fontAlgn="base">
              <a:spcBef>
                <a:spcPct val="0"/>
              </a:spcBef>
              <a:spcAft>
                <a:spcPct val="0"/>
              </a:spcAft>
            </a:pPr>
            <a:endParaRPr lang="ru-RU" sz="3600" b="1" dirty="0" smtClean="0">
              <a:solidFill>
                <a:srgbClr val="0000FF"/>
              </a:solidFill>
              <a:latin typeface="Monotype Corsiva" pitchFamily="66" charset="0"/>
            </a:endParaRPr>
          </a:p>
        </p:txBody>
      </p:sp>
      <p:sp>
        <p:nvSpPr>
          <p:cNvPr id="6145" name="Rectangle 1"/>
          <p:cNvSpPr>
            <a:spLocks noChangeArrowheads="1"/>
          </p:cNvSpPr>
          <p:nvPr/>
        </p:nvSpPr>
        <p:spPr bwMode="auto">
          <a:xfrm>
            <a:off x="785786" y="2214554"/>
            <a:ext cx="764386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990099"/>
                </a:solidFill>
                <a:effectLst/>
                <a:latin typeface="Bookman Old Style" pitchFamily="18" charset="0"/>
                <a:ea typeface="Times New Roman" pitchFamily="18" charset="0"/>
              </a:rPr>
              <a:t>Цель: </a:t>
            </a:r>
            <a:r>
              <a:rPr kumimoji="0" lang="ru-RU" i="1" u="none" strike="noStrike" cap="none" normalizeH="0" baseline="0" dirty="0" smtClean="0">
                <a:ln>
                  <a:noFill/>
                </a:ln>
                <a:solidFill>
                  <a:srgbClr val="990099"/>
                </a:solidFill>
                <a:effectLst/>
                <a:latin typeface="Bookman Old Style" pitchFamily="18" charset="0"/>
                <a:ea typeface="Times New Roman" pitchFamily="18" charset="0"/>
              </a:rPr>
              <a:t>Учить детей рисовать буквы, с которой начинается имя; заполнять все пространство буквы; упражнять в умении сочетать разную технику в процессе рисования; воспитывать самостоятельность в выборе средств выразительности.</a:t>
            </a:r>
            <a:endParaRPr kumimoji="0" lang="ru-RU" i="1" u="none" strike="noStrike" cap="none" normalizeH="0" baseline="0" dirty="0" smtClean="0">
              <a:ln>
                <a:noFill/>
              </a:ln>
              <a:solidFill>
                <a:srgbClr val="990099"/>
              </a:solidFill>
              <a:effectLst/>
              <a:latin typeface="Bookman Old Style" pitchFamily="18" charset="0"/>
            </a:endParaRPr>
          </a:p>
        </p:txBody>
      </p:sp>
      <p:pic>
        <p:nvPicPr>
          <p:cNvPr id="5" name="Рисунок 4" descr="F:\Развитие речи шаблоны\Фото\DSC05629.JPG"/>
          <p:cNvPicPr/>
          <p:nvPr/>
        </p:nvPicPr>
        <p:blipFill>
          <a:blip r:embed="rId2" cstate="print"/>
          <a:srcRect/>
          <a:stretch>
            <a:fillRect/>
          </a:stretch>
        </p:blipFill>
        <p:spPr bwMode="auto">
          <a:xfrm>
            <a:off x="5286380" y="3571876"/>
            <a:ext cx="3143272"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F:\Развитие речи шаблоны\Фото\DSC05638.JPG"/>
          <p:cNvPicPr/>
          <p:nvPr/>
        </p:nvPicPr>
        <p:blipFill>
          <a:blip r:embed="rId3" cstate="print"/>
          <a:srcRect/>
          <a:stretch>
            <a:fillRect/>
          </a:stretch>
        </p:blipFill>
        <p:spPr bwMode="auto">
          <a:xfrm>
            <a:off x="714348" y="3571876"/>
            <a:ext cx="3143272"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Documents and Settings\Admin\Рабочий стол\Буквы\Б.png"/>
          <p:cNvPicPr/>
          <p:nvPr/>
        </p:nvPicPr>
        <p:blipFill>
          <a:blip r:embed="rId4" cstate="print"/>
          <a:srcRect/>
          <a:stretch>
            <a:fillRect/>
          </a:stretch>
        </p:blipFill>
        <p:spPr bwMode="auto">
          <a:xfrm>
            <a:off x="3786182" y="4143380"/>
            <a:ext cx="1514474" cy="150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71480"/>
            <a:ext cx="8229600" cy="1071570"/>
          </a:xfrm>
        </p:spPr>
        <p:txBody>
          <a:bodyPr>
            <a:normAutofit fontScale="90000"/>
          </a:bodyPr>
          <a:lstStyle/>
          <a:p>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sz="5300" b="1" i="1" dirty="0" smtClean="0">
                <a:solidFill>
                  <a:srgbClr val="FF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Проблема:</a:t>
            </a: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FF00FF"/>
                </a:solidFill>
                <a:latin typeface="Bookman Old Style" pitchFamily="18" charset="0"/>
                <a:ea typeface="Times New Roman" pitchFamily="18" charset="0"/>
                <a:cs typeface="Times New Roman" pitchFamily="18" charset="0"/>
              </a:rPr>
              <a:t/>
            </a:r>
            <a:br>
              <a:rPr lang="ru-RU" b="1" i="1" dirty="0" smtClean="0">
                <a:solidFill>
                  <a:srgbClr val="FF00FF"/>
                </a:solidFill>
                <a:latin typeface="Bookman Old Style" pitchFamily="18" charset="0"/>
                <a:ea typeface="Times New Roman" pitchFamily="18" charset="0"/>
                <a:cs typeface="Times New Roman" pitchFamily="18" charset="0"/>
              </a:rPr>
            </a:br>
            <a:r>
              <a:rPr lang="ru-RU" b="1" i="1" dirty="0" smtClean="0">
                <a:solidFill>
                  <a:srgbClr val="990099"/>
                </a:solidFill>
                <a:latin typeface="Bookman Old Style" pitchFamily="18" charset="0"/>
                <a:ea typeface="Times New Roman" pitchFamily="18" charset="0"/>
                <a:cs typeface="Times New Roman" pitchFamily="18" charset="0"/>
              </a:rPr>
              <a:t>У</a:t>
            </a:r>
            <a:r>
              <a:rPr lang="ru-RU" b="1" i="1" dirty="0" smtClean="0">
                <a:solidFill>
                  <a:srgbClr val="990099"/>
                </a:solidFill>
                <a:latin typeface="Bookman Old Style" pitchFamily="18" charset="0"/>
              </a:rPr>
              <a:t> детей с общим недоразвитием речи недостаточно сформированы предпосылки к освоению грамоте.</a:t>
            </a:r>
            <a:r>
              <a:rPr lang="ru-RU" sz="4900" b="1" i="1" dirty="0" smtClean="0">
                <a:solidFill>
                  <a:srgbClr val="990099"/>
                </a:solidFill>
                <a:latin typeface="Bookman Old Style" pitchFamily="18" charset="0"/>
              </a:rPr>
              <a:t/>
            </a:r>
            <a:br>
              <a:rPr lang="ru-RU" sz="4900" b="1" i="1" dirty="0" smtClean="0">
                <a:solidFill>
                  <a:srgbClr val="990099"/>
                </a:solidFill>
                <a:latin typeface="Bookman Old Style" pitchFamily="18" charset="0"/>
              </a:rPr>
            </a:br>
            <a:endParaRPr lang="ru-RU" sz="4900" b="1" i="1" dirty="0">
              <a:solidFill>
                <a:srgbClr val="990099"/>
              </a:solidFill>
              <a:latin typeface="Bookman Old Styl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14290"/>
            <a:ext cx="6929486" cy="1785950"/>
          </a:xfrm>
        </p:spPr>
        <p:txBody>
          <a:bodyPr>
            <a:normAutofit fontScale="90000"/>
          </a:bodyPr>
          <a:lstStyle/>
          <a:p>
            <a:r>
              <a:rPr lang="ru-RU" sz="4900" b="1" i="1" dirty="0" smtClean="0">
                <a:solidFill>
                  <a:srgbClr val="0000FF"/>
                </a:solidFill>
                <a:latin typeface="Monotype Corsiva" pitchFamily="66" charset="0"/>
                <a:ea typeface="Times New Roman" pitchFamily="18" charset="0"/>
              </a:rPr>
              <a:t/>
            </a:r>
            <a:br>
              <a:rPr lang="ru-RU" sz="4900" b="1" i="1" dirty="0" smtClean="0">
                <a:solidFill>
                  <a:srgbClr val="0000FF"/>
                </a:solidFill>
                <a:latin typeface="Monotype Corsiva" pitchFamily="66" charset="0"/>
                <a:ea typeface="Times New Roman" pitchFamily="18" charset="0"/>
              </a:rPr>
            </a:br>
            <a:r>
              <a:rPr lang="ru-RU" sz="4900" b="1" i="1" dirty="0" smtClean="0">
                <a:solidFill>
                  <a:srgbClr val="0000FF"/>
                </a:solidFill>
                <a:latin typeface="Monotype Corsiva" pitchFamily="66" charset="0"/>
                <a:ea typeface="Times New Roman" pitchFamily="18" charset="0"/>
              </a:rPr>
              <a:t/>
            </a:r>
            <a:br>
              <a:rPr lang="ru-RU" sz="4900" b="1" i="1" dirty="0" smtClean="0">
                <a:solidFill>
                  <a:srgbClr val="0000FF"/>
                </a:solidFill>
                <a:latin typeface="Monotype Corsiva" pitchFamily="66" charset="0"/>
                <a:ea typeface="Times New Roman" pitchFamily="18" charset="0"/>
              </a:rPr>
            </a:br>
            <a:r>
              <a:rPr lang="ru-RU" sz="5300" b="1" i="1" dirty="0" smtClean="0">
                <a:solidFill>
                  <a:srgbClr val="FF00FF"/>
                </a:solidFill>
                <a:effectLst>
                  <a:outerShdw blurRad="38100" dist="38100" dir="2700000" algn="tl">
                    <a:srgbClr val="000000">
                      <a:alpha val="43137"/>
                    </a:srgbClr>
                  </a:outerShdw>
                </a:effectLst>
                <a:latin typeface="Bookman Old Style" pitchFamily="18" charset="0"/>
                <a:ea typeface="Times New Roman" pitchFamily="18" charset="0"/>
              </a:rPr>
              <a:t>Лепка </a:t>
            </a:r>
            <a:r>
              <a:rPr lang="ru-RU" sz="4900" b="1" i="1" dirty="0" smtClean="0">
                <a:solidFill>
                  <a:srgbClr val="0000FF"/>
                </a:solidFill>
                <a:latin typeface="Monotype Corsiva" pitchFamily="66" charset="0"/>
                <a:ea typeface="Times New Roman" pitchFamily="18" charset="0"/>
              </a:rPr>
              <a:t/>
            </a:r>
            <a:br>
              <a:rPr lang="ru-RU" sz="4900" b="1" i="1" dirty="0" smtClean="0">
                <a:solidFill>
                  <a:srgbClr val="0000FF"/>
                </a:solidFill>
                <a:latin typeface="Monotype Corsiva" pitchFamily="66" charset="0"/>
                <a:ea typeface="Times New Roman" pitchFamily="18" charset="0"/>
              </a:rPr>
            </a:br>
            <a:r>
              <a:rPr lang="ru-RU" b="1" dirty="0" smtClean="0">
                <a:solidFill>
                  <a:srgbClr val="0000FF"/>
                </a:solidFill>
                <a:effectLst>
                  <a:outerShdw blurRad="38100" dist="38100" dir="2700000" algn="tl">
                    <a:srgbClr val="000000">
                      <a:alpha val="43137"/>
                    </a:srgbClr>
                  </a:outerShdw>
                </a:effectLst>
                <a:latin typeface="Monotype Corsiva" pitchFamily="66" charset="0"/>
              </a:rPr>
              <a:t>«Лепим любимую букву»</a:t>
            </a:r>
            <a:br>
              <a:rPr lang="ru-RU" b="1" dirty="0" smtClean="0">
                <a:solidFill>
                  <a:srgbClr val="0000FF"/>
                </a:solidFill>
                <a:effectLst>
                  <a:outerShdw blurRad="38100" dist="38100" dir="2700000" algn="tl">
                    <a:srgbClr val="000000">
                      <a:alpha val="43137"/>
                    </a:srgbClr>
                  </a:outerShdw>
                </a:effectLst>
                <a:latin typeface="Monotype Corsiva" pitchFamily="66" charset="0"/>
              </a:rPr>
            </a:br>
            <a:r>
              <a:rPr lang="ru-RU" b="1" i="1" dirty="0" smtClean="0">
                <a:solidFill>
                  <a:srgbClr val="3333CC"/>
                </a:solidFill>
                <a:latin typeface="Monotype Corsiva" pitchFamily="66" charset="0"/>
              </a:rPr>
              <a:t/>
            </a:r>
            <a:br>
              <a:rPr lang="ru-RU" b="1" i="1" dirty="0" smtClean="0">
                <a:solidFill>
                  <a:srgbClr val="3333CC"/>
                </a:solidFill>
                <a:latin typeface="Monotype Corsiva" pitchFamily="66" charset="0"/>
              </a:rPr>
            </a:br>
            <a:endParaRPr lang="ru-RU" dirty="0"/>
          </a:p>
        </p:txBody>
      </p:sp>
      <p:sp>
        <p:nvSpPr>
          <p:cNvPr id="4097" name="Rectangle 1"/>
          <p:cNvSpPr>
            <a:spLocks noChangeArrowheads="1"/>
          </p:cNvSpPr>
          <p:nvPr/>
        </p:nvSpPr>
        <p:spPr bwMode="auto">
          <a:xfrm>
            <a:off x="785786" y="1714488"/>
            <a:ext cx="771530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990099"/>
                </a:solidFill>
                <a:effectLst/>
                <a:latin typeface="Bookman Old Style" pitchFamily="18" charset="0"/>
                <a:ea typeface="Times New Roman" pitchFamily="18" charset="0"/>
              </a:rPr>
              <a:t>Цель: </a:t>
            </a:r>
            <a:r>
              <a:rPr kumimoji="0" lang="ru-RU" b="0" i="1" u="none" strike="noStrike" cap="none" normalizeH="0" baseline="0" dirty="0" smtClean="0">
                <a:ln>
                  <a:noFill/>
                </a:ln>
                <a:solidFill>
                  <a:srgbClr val="990099"/>
                </a:solidFill>
                <a:effectLst/>
                <a:latin typeface="Bookman Old Style" pitchFamily="18" charset="0"/>
                <a:ea typeface="Times New Roman" pitchFamily="18" charset="0"/>
              </a:rPr>
              <a:t>Показать, что буквы можно не только писать, но и лепить разными способами; учить украшать свою работу. Развивать фантазию, мышление, общую ручную умелость, мелкую моторику.</a:t>
            </a:r>
            <a:endParaRPr kumimoji="0" lang="ru-RU" b="0" i="1" u="none" strike="noStrike" cap="none" normalizeH="0" baseline="0" dirty="0" smtClean="0">
              <a:ln>
                <a:noFill/>
              </a:ln>
              <a:solidFill>
                <a:srgbClr val="990099"/>
              </a:solidFill>
              <a:effectLst/>
              <a:latin typeface="Bookman Old Style" pitchFamily="18" charset="0"/>
            </a:endParaRPr>
          </a:p>
        </p:txBody>
      </p:sp>
      <p:pic>
        <p:nvPicPr>
          <p:cNvPr id="4" name="Рисунок 3" descr="F:\Развитие речи шаблоны\Фото\DSC05640.JPG"/>
          <p:cNvPicPr/>
          <p:nvPr/>
        </p:nvPicPr>
        <p:blipFill>
          <a:blip r:embed="rId2" cstate="print"/>
          <a:srcRect/>
          <a:stretch>
            <a:fillRect/>
          </a:stretch>
        </p:blipFill>
        <p:spPr bwMode="auto">
          <a:xfrm>
            <a:off x="642910" y="3143248"/>
            <a:ext cx="2571768" cy="20717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descr="F:\Развитие речи шаблоны\Фото\DSC05651.JPG"/>
          <p:cNvPicPr/>
          <p:nvPr/>
        </p:nvPicPr>
        <p:blipFill>
          <a:blip r:embed="rId3" cstate="print"/>
          <a:srcRect/>
          <a:stretch>
            <a:fillRect/>
          </a:stretch>
        </p:blipFill>
        <p:spPr bwMode="auto">
          <a:xfrm>
            <a:off x="3286116" y="3500438"/>
            <a:ext cx="2571768"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F:\Развитие речи шаблоны\Фото\DSC05655.JPG"/>
          <p:cNvPicPr/>
          <p:nvPr/>
        </p:nvPicPr>
        <p:blipFill>
          <a:blip r:embed="rId4" cstate="print"/>
          <a:srcRect/>
          <a:stretch>
            <a:fillRect/>
          </a:stretch>
        </p:blipFill>
        <p:spPr bwMode="auto">
          <a:xfrm>
            <a:off x="6000760" y="4071942"/>
            <a:ext cx="2571768" cy="2071702"/>
          </a:xfrm>
          <a:prstGeom prst="rect">
            <a:avLst/>
          </a:prstGeom>
          <a:solidFill>
            <a:srgbClr val="FFFFFF">
              <a:shade val="85000"/>
            </a:srgbClr>
          </a:solidFill>
          <a:ln w="1905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Rectangle 24"/>
          <p:cNvSpPr>
            <a:spLocks noChangeArrowheads="1"/>
          </p:cNvSpPr>
          <p:nvPr/>
        </p:nvSpPr>
        <p:spPr bwMode="auto">
          <a:xfrm>
            <a:off x="6858016" y="3357562"/>
            <a:ext cx="571504" cy="500066"/>
          </a:xfrm>
          <a:prstGeom prst="rect">
            <a:avLst/>
          </a:prstGeom>
          <a:gradFill rotWithShape="1">
            <a:gsLst>
              <a:gs pos="0">
                <a:srgbClr val="FF9900"/>
              </a:gs>
              <a:gs pos="50000">
                <a:srgbClr val="FFFF66"/>
              </a:gs>
              <a:gs pos="100000">
                <a:srgbClr val="FF990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9900"/>
            </a:extrusionClr>
          </a:sp3d>
        </p:spPr>
        <p:txBody>
          <a:bodyPr wrap="none" anchor="ctr">
            <a:flatTx/>
          </a:bodyPr>
          <a:ls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ru-RU" sz="2800" b="1" dirty="0">
                <a:solidFill>
                  <a:srgbClr val="0000E6"/>
                </a:solidFill>
              </a:rPr>
              <a:t>В</a:t>
            </a:r>
          </a:p>
        </p:txBody>
      </p:sp>
      <p:sp>
        <p:nvSpPr>
          <p:cNvPr id="11" name="Rectangle 21"/>
          <p:cNvSpPr>
            <a:spLocks noChangeArrowheads="1"/>
          </p:cNvSpPr>
          <p:nvPr/>
        </p:nvSpPr>
        <p:spPr bwMode="auto">
          <a:xfrm rot="20807026">
            <a:off x="6460809" y="2788651"/>
            <a:ext cx="687028" cy="496958"/>
          </a:xfrm>
          <a:prstGeom prst="rect">
            <a:avLst/>
          </a:prstGeom>
          <a:gradFill rotWithShape="1">
            <a:gsLst>
              <a:gs pos="0">
                <a:srgbClr val="FF9900"/>
              </a:gs>
              <a:gs pos="50000">
                <a:schemeClr val="bg1"/>
              </a:gs>
              <a:gs pos="100000">
                <a:srgbClr val="FF9900"/>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sp3d>
          <a:extLst/>
        </p:spPr>
        <p:txBody>
          <a:bodyPr wrap="none" anchor="ctr">
            <a:flatTx/>
          </a:bodyPr>
          <a:lstStyle/>
          <a:p>
            <a:pPr algn="ctr">
              <a:defRPr/>
            </a:pPr>
            <a:r>
              <a:rPr lang="ru-RU" sz="2800" b="1" dirty="0">
                <a:solidFill>
                  <a:srgbClr val="FF3300"/>
                </a:solidFill>
                <a:latin typeface="Arial" charset="0"/>
              </a:rPr>
              <a:t>А</a:t>
            </a:r>
          </a:p>
        </p:txBody>
      </p:sp>
      <p:sp>
        <p:nvSpPr>
          <p:cNvPr id="12" name="Rectangle 25"/>
          <p:cNvSpPr>
            <a:spLocks noChangeArrowheads="1"/>
          </p:cNvSpPr>
          <p:nvPr/>
        </p:nvSpPr>
        <p:spPr bwMode="auto">
          <a:xfrm rot="771960">
            <a:off x="5873736" y="3283794"/>
            <a:ext cx="668507" cy="423881"/>
          </a:xfrm>
          <a:prstGeom prst="rect">
            <a:avLst/>
          </a:prstGeom>
          <a:gradFill rotWithShape="1">
            <a:gsLst>
              <a:gs pos="0">
                <a:srgbClr val="FF9900"/>
              </a:gs>
              <a:gs pos="50000">
                <a:schemeClr val="bg1"/>
              </a:gs>
              <a:gs pos="100000">
                <a:srgbClr val="FF9900"/>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sp3d>
          <a:extLst/>
        </p:spPr>
        <p:txBody>
          <a:bodyPr wrap="none" anchor="ctr">
            <a:flatTx/>
          </a:bodyPr>
          <a:lstStyle/>
          <a:p>
            <a:pPr algn="ctr">
              <a:defRPr/>
            </a:pPr>
            <a:r>
              <a:rPr lang="ru-RU" sz="2800" b="1" dirty="0">
                <a:latin typeface="Arial" charset="0"/>
              </a:rPr>
              <a:t>Б</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DSC05648.JPG"/>
          <p:cNvPicPr/>
          <p:nvPr/>
        </p:nvPicPr>
        <p:blipFill>
          <a:blip r:embed="rId2" cstate="print"/>
          <a:srcRect/>
          <a:stretch>
            <a:fillRect/>
          </a:stretch>
        </p:blipFill>
        <p:spPr bwMode="auto">
          <a:xfrm>
            <a:off x="1428728" y="928670"/>
            <a:ext cx="2857520" cy="21431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Рисунок 2" descr="F:\Развитие речи шаблоны\Фото\DSC05642.JPG"/>
          <p:cNvPicPr/>
          <p:nvPr/>
        </p:nvPicPr>
        <p:blipFill>
          <a:blip r:embed="rId3" cstate="print"/>
          <a:srcRect/>
          <a:stretch>
            <a:fillRect/>
          </a:stretch>
        </p:blipFill>
        <p:spPr bwMode="auto">
          <a:xfrm>
            <a:off x="5286380" y="928670"/>
            <a:ext cx="2928958" cy="22145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Рисунок 3" descr="F:\Развитие речи шаблоны\Фото\DSC05657.JPG"/>
          <p:cNvPicPr/>
          <p:nvPr/>
        </p:nvPicPr>
        <p:blipFill>
          <a:blip r:embed="rId4" cstate="print"/>
          <a:srcRect/>
          <a:stretch>
            <a:fillRect/>
          </a:stretch>
        </p:blipFill>
        <p:spPr bwMode="auto">
          <a:xfrm>
            <a:off x="3071802" y="3500438"/>
            <a:ext cx="3286148"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C:\Documents and Settings\Admin\Рабочий стол\Буквы\И.png"/>
          <p:cNvPicPr/>
          <p:nvPr/>
        </p:nvPicPr>
        <p:blipFill>
          <a:blip r:embed="rId5" cstate="print">
            <a:clrChange>
              <a:clrFrom>
                <a:srgbClr val="000000">
                  <a:alpha val="0"/>
                </a:srgbClr>
              </a:clrFrom>
              <a:clrTo>
                <a:srgbClr val="000000">
                  <a:alpha val="0"/>
                </a:srgbClr>
              </a:clrTo>
            </a:clrChange>
          </a:blip>
          <a:srcRect/>
          <a:stretch>
            <a:fillRect/>
          </a:stretch>
        </p:blipFill>
        <p:spPr bwMode="auto">
          <a:xfrm>
            <a:off x="6572264" y="3714752"/>
            <a:ext cx="1643074" cy="1862139"/>
          </a:xfrm>
          <a:prstGeom prst="rect">
            <a:avLst/>
          </a:prstGeom>
          <a:noFill/>
          <a:ln w="9525">
            <a:noFill/>
            <a:miter lim="800000"/>
            <a:headEnd/>
            <a:tailEnd/>
          </a:ln>
        </p:spPr>
      </p:pic>
      <p:pic>
        <p:nvPicPr>
          <p:cNvPr id="6" name="Рисунок 5" descr="C:\Documents and Settings\Admin\Рабочий стол\Буквы\0_82276_b2c4a10b_XL.png"/>
          <p:cNvPicPr/>
          <p:nvPr/>
        </p:nvPicPr>
        <p:blipFill>
          <a:blip r:embed="rId6" cstate="print"/>
          <a:srcRect/>
          <a:stretch>
            <a:fillRect/>
          </a:stretch>
        </p:blipFill>
        <p:spPr bwMode="auto">
          <a:xfrm>
            <a:off x="785786" y="3714752"/>
            <a:ext cx="1785950"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71480"/>
            <a:ext cx="8229600" cy="928694"/>
          </a:xfrm>
        </p:spPr>
        <p:txBody>
          <a:bodyPr>
            <a:normAutofit/>
          </a:bodyPr>
          <a:lstStyle/>
          <a:p>
            <a:r>
              <a:rPr lang="ru-RU" sz="4800" b="1" i="1" dirty="0" smtClean="0">
                <a:solidFill>
                  <a:srgbClr val="FF00FF"/>
                </a:solidFill>
                <a:effectLst>
                  <a:outerShdw blurRad="38100" dist="38100" dir="2700000" algn="tl">
                    <a:srgbClr val="000000">
                      <a:alpha val="43137"/>
                    </a:srgbClr>
                  </a:outerShdw>
                </a:effectLst>
                <a:latin typeface="Bookman Old Style" pitchFamily="18" charset="0"/>
              </a:rPr>
              <a:t>Аппликация</a:t>
            </a:r>
            <a:endParaRPr lang="ru-RU" sz="4800" b="1" i="1" dirty="0">
              <a:solidFill>
                <a:srgbClr val="FF00FF"/>
              </a:solidFill>
              <a:effectLst>
                <a:outerShdw blurRad="38100" dist="38100" dir="2700000" algn="tl">
                  <a:srgbClr val="000000">
                    <a:alpha val="43137"/>
                  </a:srgbClr>
                </a:outerShdw>
              </a:effectLst>
              <a:latin typeface="Bookman Old Style" pitchFamily="18" charset="0"/>
            </a:endParaRPr>
          </a:p>
        </p:txBody>
      </p:sp>
      <p:sp>
        <p:nvSpPr>
          <p:cNvPr id="8193" name="Rectangle 1"/>
          <p:cNvSpPr>
            <a:spLocks noChangeArrowheads="1"/>
          </p:cNvSpPr>
          <p:nvPr/>
        </p:nvSpPr>
        <p:spPr bwMode="auto">
          <a:xfrm>
            <a:off x="1500166" y="1357298"/>
            <a:ext cx="557216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0000FF"/>
                </a:solidFill>
                <a:effectLst>
                  <a:outerShdw blurRad="38100" dist="38100" dir="2700000" algn="tl">
                    <a:srgbClr val="000000">
                      <a:alpha val="43137"/>
                    </a:srgbClr>
                  </a:outerShdw>
                </a:effectLst>
                <a:latin typeface="Monotype Corsiva" pitchFamily="66" charset="0"/>
                <a:ea typeface="Times New Roman" pitchFamily="18" charset="0"/>
                <a:cs typeface="Times New Roman" pitchFamily="18" charset="0"/>
              </a:rPr>
              <a:t>«Азбука своими руками» </a:t>
            </a:r>
            <a:endParaRPr kumimoji="0" lang="ru-RU" sz="4000" b="0" i="0" u="none" strike="noStrike" cap="none" normalizeH="0" baseline="0" dirty="0" smtClean="0">
              <a:ln>
                <a:noFill/>
              </a:ln>
              <a:solidFill>
                <a:srgbClr val="0000FF"/>
              </a:solidFill>
              <a:effectLst>
                <a:outerShdw blurRad="38100" dist="38100" dir="2700000" algn="tl">
                  <a:srgbClr val="000000">
                    <a:alpha val="43137"/>
                  </a:srgbClr>
                </a:outerShdw>
              </a:effectLst>
              <a:latin typeface="Monotype Corsiva" pitchFamily="66" charset="0"/>
            </a:endParaRPr>
          </a:p>
        </p:txBody>
      </p:sp>
      <p:sp>
        <p:nvSpPr>
          <p:cNvPr id="8194" name="Rectangle 2"/>
          <p:cNvSpPr>
            <a:spLocks noChangeArrowheads="1"/>
          </p:cNvSpPr>
          <p:nvPr/>
        </p:nvSpPr>
        <p:spPr bwMode="auto">
          <a:xfrm>
            <a:off x="714348" y="2000240"/>
            <a:ext cx="77867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b="1" i="1"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Цель: </a:t>
            </a:r>
            <a:r>
              <a:rPr kumimoji="0" lang="ru-RU"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закрепление навыков свободного владения разными приемами и способами обработки бумаги.</a:t>
            </a:r>
            <a:endParaRPr kumimoji="0" lang="ru-RU" i="1" u="none" strike="noStrike" cap="none" normalizeH="0" baseline="0" dirty="0" smtClean="0">
              <a:ln>
                <a:noFill/>
              </a:ln>
              <a:solidFill>
                <a:srgbClr val="990099"/>
              </a:solidFill>
              <a:effectLst/>
              <a:latin typeface="Bookman Old Style" pitchFamily="18" charset="0"/>
            </a:endParaRPr>
          </a:p>
        </p:txBody>
      </p:sp>
      <p:pic>
        <p:nvPicPr>
          <p:cNvPr id="5" name="Рисунок 4" descr="F:\Развитие речи шаблоны\Фото\Фото проект\IMG_20200127_100436.jpg"/>
          <p:cNvPicPr/>
          <p:nvPr/>
        </p:nvPicPr>
        <p:blipFill>
          <a:blip r:embed="rId2" cstate="print"/>
          <a:srcRect/>
          <a:stretch>
            <a:fillRect/>
          </a:stretch>
        </p:blipFill>
        <p:spPr bwMode="auto">
          <a:xfrm>
            <a:off x="3357554" y="2643182"/>
            <a:ext cx="2643206" cy="1857388"/>
          </a:xfrm>
          <a:prstGeom prst="snip2DiagRect">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F:\Развитие речи шаблоны\Фото\Фото проект\IMG_20200127_100622.jpg"/>
          <p:cNvPicPr/>
          <p:nvPr/>
        </p:nvPicPr>
        <p:blipFill>
          <a:blip r:embed="rId3" cstate="print"/>
          <a:srcRect/>
          <a:stretch>
            <a:fillRect/>
          </a:stretch>
        </p:blipFill>
        <p:spPr bwMode="auto">
          <a:xfrm>
            <a:off x="214282" y="3143248"/>
            <a:ext cx="2714644" cy="1857388"/>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Рисунок 6" descr="F:\Развитие речи шаблоны\Фото\Фото проект\IMG_20200127_101128.jpg"/>
          <p:cNvPicPr/>
          <p:nvPr/>
        </p:nvPicPr>
        <p:blipFill>
          <a:blip r:embed="rId4" cstate="print"/>
          <a:srcRect/>
          <a:stretch>
            <a:fillRect/>
          </a:stretch>
        </p:blipFill>
        <p:spPr bwMode="auto">
          <a:xfrm>
            <a:off x="6215074" y="3071810"/>
            <a:ext cx="2643206" cy="1857388"/>
          </a:xfrm>
          <a:prstGeom prst="rect">
            <a:avLst/>
          </a:prstGeom>
          <a:solidFill>
            <a:srgbClr val="FFFFFF">
              <a:shade val="85000"/>
            </a:srgbClr>
          </a:solidFill>
          <a:ln w="1905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Рисунок 7" descr="F:\Развитие речи шаблоны\Фото\Фото проект\IMG_20200127_102721.jpg"/>
          <p:cNvPicPr/>
          <p:nvPr/>
        </p:nvPicPr>
        <p:blipFill>
          <a:blip r:embed="rId5" cstate="print"/>
          <a:srcRect/>
          <a:stretch>
            <a:fillRect/>
          </a:stretch>
        </p:blipFill>
        <p:spPr bwMode="auto">
          <a:xfrm>
            <a:off x="3428992" y="4643446"/>
            <a:ext cx="2681289" cy="1849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i="1" dirty="0" smtClean="0">
                <a:solidFill>
                  <a:srgbClr val="FF00FF"/>
                </a:solidFill>
                <a:effectLst>
                  <a:outerShdw blurRad="38100" dist="38100" dir="2700000" algn="tl">
                    <a:srgbClr val="000000">
                      <a:alpha val="43137"/>
                    </a:srgbClr>
                  </a:outerShdw>
                </a:effectLst>
                <a:latin typeface="Bookman Old Style" pitchFamily="18" charset="0"/>
              </a:rPr>
              <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r>
              <a:rPr lang="ru-RU" b="1" i="1" dirty="0" smtClean="0">
                <a:solidFill>
                  <a:srgbClr val="FF00FF"/>
                </a:solidFill>
                <a:effectLst>
                  <a:outerShdw blurRad="38100" dist="38100" dir="2700000" algn="tl">
                    <a:srgbClr val="000000">
                      <a:alpha val="43137"/>
                    </a:srgbClr>
                  </a:outerShdw>
                </a:effectLst>
                <a:latin typeface="Bookman Old Style" pitchFamily="18" charset="0"/>
              </a:rPr>
              <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r>
              <a:rPr lang="ru-RU" b="1" i="1" dirty="0" smtClean="0">
                <a:solidFill>
                  <a:srgbClr val="FF00FF"/>
                </a:solidFill>
                <a:effectLst>
                  <a:outerShdw blurRad="38100" dist="38100" dir="2700000" algn="tl">
                    <a:srgbClr val="000000">
                      <a:alpha val="43137"/>
                    </a:srgbClr>
                  </a:outerShdw>
                </a:effectLst>
                <a:latin typeface="Bookman Old Style" pitchFamily="18" charset="0"/>
              </a:rPr>
              <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r>
              <a:rPr lang="ru-RU" b="1" i="1" dirty="0" smtClean="0">
                <a:solidFill>
                  <a:srgbClr val="FF00FF"/>
                </a:solidFill>
                <a:effectLst>
                  <a:outerShdw blurRad="38100" dist="38100" dir="2700000" algn="tl">
                    <a:srgbClr val="000000">
                      <a:alpha val="43137"/>
                    </a:srgbClr>
                  </a:outerShdw>
                </a:effectLst>
                <a:latin typeface="Bookman Old Style" pitchFamily="18" charset="0"/>
              </a:rPr>
              <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r>
              <a:rPr lang="ru-RU" b="1" i="1" dirty="0" smtClean="0">
                <a:solidFill>
                  <a:srgbClr val="FF00FF"/>
                </a:solidFill>
                <a:effectLst>
                  <a:outerShdw blurRad="38100" dist="38100" dir="2700000" algn="tl">
                    <a:srgbClr val="000000">
                      <a:alpha val="43137"/>
                    </a:srgbClr>
                  </a:outerShdw>
                </a:effectLst>
                <a:latin typeface="Bookman Old Style" pitchFamily="18" charset="0"/>
              </a:rPr>
              <a:t>В театр играем – звуки развиваем</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r>
              <a:rPr lang="ru-RU" sz="3600" b="1" i="1" dirty="0" smtClean="0">
                <a:solidFill>
                  <a:srgbClr val="0000FF"/>
                </a:solidFill>
                <a:latin typeface="Monotype Corsiva" pitchFamily="66" charset="0"/>
              </a:rPr>
              <a:t>Инсценировка сказок для родителей.</a:t>
            </a:r>
            <a:br>
              <a:rPr lang="ru-RU" sz="3600" b="1" i="1" dirty="0" smtClean="0">
                <a:solidFill>
                  <a:srgbClr val="0000FF"/>
                </a:solidFill>
                <a:latin typeface="Monotype Corsiva" pitchFamily="66" charset="0"/>
              </a:rPr>
            </a:br>
            <a:r>
              <a:rPr lang="ru-RU" sz="3600" b="1" i="1" dirty="0" smtClean="0">
                <a:solidFill>
                  <a:srgbClr val="0000FF"/>
                </a:solidFill>
                <a:latin typeface="Monotype Corsiva" pitchFamily="66" charset="0"/>
              </a:rPr>
              <a:t>«Как медведь к зиме готовился»</a:t>
            </a:r>
            <a:br>
              <a:rPr lang="ru-RU" sz="3600" b="1" i="1" dirty="0" smtClean="0">
                <a:solidFill>
                  <a:srgbClr val="0000FF"/>
                </a:solidFill>
                <a:latin typeface="Monotype Corsiva" pitchFamily="66" charset="0"/>
              </a:rPr>
            </a:br>
            <a:r>
              <a:rPr lang="ru-RU" sz="3600" b="1" i="1" dirty="0" smtClean="0">
                <a:solidFill>
                  <a:srgbClr val="0000FF"/>
                </a:solidFill>
                <a:latin typeface="Monotype Corsiva" pitchFamily="66" charset="0"/>
              </a:rPr>
              <a:t>«Как  ёжик счастье искал»</a:t>
            </a:r>
            <a:br>
              <a:rPr lang="ru-RU" sz="3600" b="1" i="1" dirty="0" smtClean="0">
                <a:solidFill>
                  <a:srgbClr val="0000FF"/>
                </a:solidFill>
                <a:latin typeface="Monotype Corsiva" pitchFamily="66" charset="0"/>
              </a:rPr>
            </a:br>
            <a:r>
              <a:rPr lang="ru-RU" b="1" i="1" dirty="0" smtClean="0">
                <a:solidFill>
                  <a:srgbClr val="FF00FF"/>
                </a:solidFill>
                <a:effectLst>
                  <a:outerShdw blurRad="38100" dist="38100" dir="2700000" algn="tl">
                    <a:srgbClr val="000000">
                      <a:alpha val="43137"/>
                    </a:srgbClr>
                  </a:outerShdw>
                </a:effectLst>
                <a:latin typeface="Bookman Old Style" pitchFamily="18" charset="0"/>
              </a:rPr>
              <a:t/>
            </a:r>
            <a:br>
              <a:rPr lang="ru-RU" b="1" i="1" dirty="0" smtClean="0">
                <a:solidFill>
                  <a:srgbClr val="FF00FF"/>
                </a:solidFill>
                <a:effectLst>
                  <a:outerShdw blurRad="38100" dist="38100" dir="2700000" algn="tl">
                    <a:srgbClr val="000000">
                      <a:alpha val="43137"/>
                    </a:srgbClr>
                  </a:outerShdw>
                </a:effectLst>
                <a:latin typeface="Bookman Old Style" pitchFamily="18" charset="0"/>
              </a:rPr>
            </a:br>
            <a:endParaRPr lang="ru-RU" b="1" i="1" dirty="0">
              <a:solidFill>
                <a:srgbClr val="FF00FF"/>
              </a:solidFill>
              <a:effectLst>
                <a:outerShdw blurRad="38100" dist="38100" dir="2700000" algn="tl">
                  <a:srgbClr val="000000">
                    <a:alpha val="43137"/>
                  </a:srgbClr>
                </a:outerShdw>
              </a:effectLst>
              <a:latin typeface="Bookman Old Style" pitchFamily="18" charset="0"/>
            </a:endParaRPr>
          </a:p>
        </p:txBody>
      </p:sp>
      <p:pic>
        <p:nvPicPr>
          <p:cNvPr id="6" name="Рисунок 5" descr="F:\Развитие речи шаблоны\Фото\Фото сказка\IMG-f83846c6ded5fd7f163b21e811fa3381-V.jpg"/>
          <p:cNvPicPr/>
          <p:nvPr/>
        </p:nvPicPr>
        <p:blipFill>
          <a:blip r:embed="rId2" cstate="print"/>
          <a:srcRect/>
          <a:stretch>
            <a:fillRect/>
          </a:stretch>
        </p:blipFill>
        <p:spPr bwMode="auto">
          <a:xfrm>
            <a:off x="3500430" y="3357562"/>
            <a:ext cx="2143140"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F:\Развитие речи шаблоны\Фото\Фото сказка\IMG-941d493052cf9f27e98fcd7cc24f3447-V.jpg"/>
          <p:cNvPicPr/>
          <p:nvPr/>
        </p:nvPicPr>
        <p:blipFill>
          <a:blip r:embed="rId3" cstate="print"/>
          <a:srcRect/>
          <a:stretch>
            <a:fillRect/>
          </a:stretch>
        </p:blipFill>
        <p:spPr bwMode="auto">
          <a:xfrm>
            <a:off x="6215074" y="3429000"/>
            <a:ext cx="2000264" cy="2714644"/>
          </a:xfrm>
          <a:prstGeom prst="rect">
            <a:avLst/>
          </a:prstGeom>
          <a:ln>
            <a:noFill/>
          </a:ln>
          <a:effectLst>
            <a:outerShdw blurRad="292100" dist="139700" dir="2700000" algn="tl" rotWithShape="0">
              <a:srgbClr val="333333">
                <a:alpha val="65000"/>
              </a:srgbClr>
            </a:outerShdw>
          </a:effectLst>
        </p:spPr>
      </p:pic>
      <p:pic>
        <p:nvPicPr>
          <p:cNvPr id="8" name="Рисунок 7" descr="F:\Развитие речи шаблоны\Фото\Фото сказка\IMG-414e71484b00c74e8ab7245fd6e8abad-V.jpg"/>
          <p:cNvPicPr/>
          <p:nvPr/>
        </p:nvPicPr>
        <p:blipFill>
          <a:blip r:embed="rId4" cstate="print"/>
          <a:srcRect/>
          <a:stretch>
            <a:fillRect/>
          </a:stretch>
        </p:blipFill>
        <p:spPr bwMode="auto">
          <a:xfrm>
            <a:off x="928662" y="3357562"/>
            <a:ext cx="2019300" cy="2692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Фото сказка\IMG-0692c060c4a77d49cdc3cc760c5acdd1-V.jpg"/>
          <p:cNvPicPr/>
          <p:nvPr/>
        </p:nvPicPr>
        <p:blipFill>
          <a:blip r:embed="rId2" cstate="print"/>
          <a:srcRect/>
          <a:stretch>
            <a:fillRect/>
          </a:stretch>
        </p:blipFill>
        <p:spPr bwMode="auto">
          <a:xfrm>
            <a:off x="714348" y="785794"/>
            <a:ext cx="2786082" cy="2078837"/>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descr="F:\Развитие речи шаблоны\Фото\Фото сказка\IMG-769f7a78fef8fc65c28cec471cf873c3-V.jpg"/>
          <p:cNvPicPr/>
          <p:nvPr/>
        </p:nvPicPr>
        <p:blipFill>
          <a:blip r:embed="rId3" cstate="print"/>
          <a:srcRect/>
          <a:stretch>
            <a:fillRect/>
          </a:stretch>
        </p:blipFill>
        <p:spPr bwMode="auto">
          <a:xfrm>
            <a:off x="3571868" y="2928934"/>
            <a:ext cx="2143140"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F:\Развитие речи шаблоны\Фото\Фото сказка\IMG-c77c3fcccb241e289de127a629a18b75-V.jpg"/>
          <p:cNvPicPr/>
          <p:nvPr/>
        </p:nvPicPr>
        <p:blipFill>
          <a:blip r:embed="rId4" cstate="print"/>
          <a:srcRect/>
          <a:stretch>
            <a:fillRect/>
          </a:stretch>
        </p:blipFill>
        <p:spPr bwMode="auto">
          <a:xfrm>
            <a:off x="642910" y="3786190"/>
            <a:ext cx="2714644"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F:\Развитие речи шаблоны\Фото\Фото сказка\IMG-baa3e82846b3197a4ea9e8c4571a1a7e-V.jpg"/>
          <p:cNvPicPr/>
          <p:nvPr/>
        </p:nvPicPr>
        <p:blipFill>
          <a:blip r:embed="rId5" cstate="print"/>
          <a:srcRect/>
          <a:stretch>
            <a:fillRect/>
          </a:stretch>
        </p:blipFill>
        <p:spPr bwMode="auto">
          <a:xfrm>
            <a:off x="5357818" y="928670"/>
            <a:ext cx="2786082" cy="2071702"/>
          </a:xfrm>
          <a:prstGeom prst="rect">
            <a:avLst/>
          </a:prstGeom>
          <a:solidFill>
            <a:srgbClr val="FFFFFF">
              <a:shade val="85000"/>
            </a:srgbClr>
          </a:solidFill>
          <a:ln w="1905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Рисунок 5" descr="F:\Развитие речи шаблоны\Фото\Фото сказка\IMG-920729409483ea09116b3dfbd3b7cdf1-V.jpg"/>
          <p:cNvPicPr/>
          <p:nvPr/>
        </p:nvPicPr>
        <p:blipFill>
          <a:blip r:embed="rId6" cstate="print"/>
          <a:srcRect/>
          <a:stretch>
            <a:fillRect/>
          </a:stretch>
        </p:blipFill>
        <p:spPr bwMode="auto">
          <a:xfrm>
            <a:off x="5857884" y="3786190"/>
            <a:ext cx="2714644"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Развитие речи шаблоны\Фото\Видео Сказки 13.12.2019 г\DSC_2705.JPG"/>
          <p:cNvPicPr/>
          <p:nvPr/>
        </p:nvPicPr>
        <p:blipFill>
          <a:blip r:embed="rId2" cstate="print"/>
          <a:srcRect/>
          <a:stretch>
            <a:fillRect/>
          </a:stretch>
        </p:blipFill>
        <p:spPr bwMode="auto">
          <a:xfrm>
            <a:off x="2714612" y="3571876"/>
            <a:ext cx="3357586"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descr="F:\Развитие речи шаблоны\Фото\Фото сказка\IMG-c29f63280126eac85b09a4543ad9bda8-V.jpg"/>
          <p:cNvPicPr/>
          <p:nvPr/>
        </p:nvPicPr>
        <p:blipFill>
          <a:blip r:embed="rId3" cstate="print"/>
          <a:srcRect/>
          <a:stretch>
            <a:fillRect/>
          </a:stretch>
        </p:blipFill>
        <p:spPr bwMode="auto">
          <a:xfrm>
            <a:off x="857224" y="785794"/>
            <a:ext cx="3357586" cy="2500330"/>
          </a:xfrm>
          <a:prstGeom prst="rect">
            <a:avLst/>
          </a:prstGeom>
          <a:ln>
            <a:noFill/>
          </a:ln>
          <a:effectLst>
            <a:outerShdw blurRad="292100" dist="139700" dir="2700000" algn="tl" rotWithShape="0">
              <a:srgbClr val="333333">
                <a:alpha val="65000"/>
              </a:srgbClr>
            </a:outerShdw>
          </a:effectLst>
        </p:spPr>
      </p:pic>
      <p:pic>
        <p:nvPicPr>
          <p:cNvPr id="6" name="Рисунок 5" descr="F:\Развитие речи шаблоны\Фото\Фото сказка\IMG-f1c2396826d3cc7b267cc21027b6de4c-V.jpg"/>
          <p:cNvPicPr/>
          <p:nvPr/>
        </p:nvPicPr>
        <p:blipFill>
          <a:blip r:embed="rId4" cstate="print"/>
          <a:srcRect/>
          <a:stretch>
            <a:fillRect/>
          </a:stretch>
        </p:blipFill>
        <p:spPr bwMode="auto">
          <a:xfrm>
            <a:off x="4786314" y="785794"/>
            <a:ext cx="3357586" cy="25003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500174"/>
            <a:ext cx="7072362" cy="71438"/>
          </a:xfrm>
        </p:spPr>
        <p:txBody>
          <a:bodyPr>
            <a:normAutofit fontScale="90000"/>
          </a:bodyPr>
          <a:lstStyle/>
          <a:p>
            <a:r>
              <a:rPr lang="ru-RU" b="1" i="1" dirty="0" smtClean="0">
                <a:solidFill>
                  <a:srgbClr val="FF00FF"/>
                </a:solidFill>
                <a:latin typeface="Bookman Old Style" pitchFamily="18" charset="0"/>
              </a:rPr>
              <a:t/>
            </a:r>
            <a:br>
              <a:rPr lang="ru-RU" b="1" i="1" dirty="0" smtClean="0">
                <a:solidFill>
                  <a:srgbClr val="FF00FF"/>
                </a:solidFill>
                <a:latin typeface="Bookman Old Style" pitchFamily="18" charset="0"/>
              </a:rPr>
            </a:br>
            <a:r>
              <a:rPr lang="ru-RU" sz="4000" b="1" i="1" dirty="0" smtClean="0">
                <a:solidFill>
                  <a:srgbClr val="FF00FF"/>
                </a:solidFill>
                <a:effectLst>
                  <a:outerShdw blurRad="38100" dist="38100" dir="2700000" algn="tl">
                    <a:srgbClr val="000000">
                      <a:alpha val="43137"/>
                    </a:srgbClr>
                  </a:outerShdw>
                </a:effectLst>
                <a:latin typeface="Bookman Old Style" pitchFamily="18" charset="0"/>
              </a:rPr>
              <a:t>Информационно-наглядный материал для родителей</a:t>
            </a:r>
            <a:r>
              <a:rPr lang="ru-RU" b="1" i="1" dirty="0" smtClean="0">
                <a:solidFill>
                  <a:srgbClr val="FF00FF"/>
                </a:solidFill>
                <a:latin typeface="Bookman Old Style" pitchFamily="18" charset="0"/>
              </a:rPr>
              <a:t/>
            </a:r>
            <a:br>
              <a:rPr lang="ru-RU" b="1" i="1" dirty="0" smtClean="0">
                <a:solidFill>
                  <a:srgbClr val="FF00FF"/>
                </a:solidFill>
                <a:latin typeface="Bookman Old Style" pitchFamily="18" charset="0"/>
              </a:rPr>
            </a:br>
            <a:endParaRPr lang="ru-RU" i="1" dirty="0">
              <a:solidFill>
                <a:srgbClr val="FF00FF"/>
              </a:solidFill>
              <a:latin typeface="Bookman Old Style" pitchFamily="18" charset="0"/>
            </a:endParaRPr>
          </a:p>
        </p:txBody>
      </p:sp>
      <p:pic>
        <p:nvPicPr>
          <p:cNvPr id="4" name="Рисунок 3" descr="D:\Развитие речи шаблоны\Фото\IMG_20200122_070231.jpg"/>
          <p:cNvPicPr/>
          <p:nvPr/>
        </p:nvPicPr>
        <p:blipFill>
          <a:blip r:embed="rId2" cstate="print"/>
          <a:srcRect/>
          <a:stretch>
            <a:fillRect/>
          </a:stretch>
        </p:blipFill>
        <p:spPr bwMode="auto">
          <a:xfrm>
            <a:off x="785786" y="1857364"/>
            <a:ext cx="1571636" cy="20002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descr="D:\Развитие речи шаблоны\Фото\IMG_20200122_070334.jpg"/>
          <p:cNvPicPr/>
          <p:nvPr/>
        </p:nvPicPr>
        <p:blipFill>
          <a:blip r:embed="rId3" cstate="print"/>
          <a:srcRect/>
          <a:stretch>
            <a:fillRect/>
          </a:stretch>
        </p:blipFill>
        <p:spPr bwMode="auto">
          <a:xfrm>
            <a:off x="1000100" y="4071942"/>
            <a:ext cx="1571636" cy="2000264"/>
          </a:xfrm>
          <a:prstGeom prst="rect">
            <a:avLst/>
          </a:prstGeom>
          <a:ln>
            <a:noFill/>
          </a:ln>
          <a:effectLst>
            <a:outerShdw blurRad="292100" dist="139700" dir="2700000" algn="tl" rotWithShape="0">
              <a:srgbClr val="333333">
                <a:alpha val="65000"/>
              </a:srgbClr>
            </a:outerShdw>
          </a:effectLst>
        </p:spPr>
      </p:pic>
      <p:pic>
        <p:nvPicPr>
          <p:cNvPr id="7" name="Рисунок 6" descr="F:\Развитие речи шаблоны\Фото\Фото к конкурсу\IMG_20200122_125559.jpg"/>
          <p:cNvPicPr/>
          <p:nvPr/>
        </p:nvPicPr>
        <p:blipFill>
          <a:blip r:embed="rId4" cstate="print"/>
          <a:srcRect/>
          <a:stretch>
            <a:fillRect/>
          </a:stretch>
        </p:blipFill>
        <p:spPr bwMode="auto">
          <a:xfrm>
            <a:off x="3143240" y="2428868"/>
            <a:ext cx="2786082" cy="1714512"/>
          </a:xfrm>
          <a:prstGeom prst="rect">
            <a:avLst/>
          </a:prstGeom>
          <a:ln>
            <a:noFill/>
          </a:ln>
          <a:effectLst>
            <a:softEdge rad="112500"/>
          </a:effectLst>
        </p:spPr>
      </p:pic>
      <p:pic>
        <p:nvPicPr>
          <p:cNvPr id="6" name="Рисунок 5" descr="F:\Развитие речи шаблоны\Фото\Новая папка\IMG_20200122_161800.jpg"/>
          <p:cNvPicPr/>
          <p:nvPr/>
        </p:nvPicPr>
        <p:blipFill>
          <a:blip r:embed="rId5" cstate="print"/>
          <a:srcRect/>
          <a:stretch>
            <a:fillRect/>
          </a:stretch>
        </p:blipFill>
        <p:spPr bwMode="auto">
          <a:xfrm>
            <a:off x="3214678" y="4286256"/>
            <a:ext cx="2714644" cy="1643074"/>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descr="C:\Documents and Settings\Admin\Рабочий стол\Новая папка\IMG_20200123_142914.jpg"/>
          <p:cNvPicPr/>
          <p:nvPr/>
        </p:nvPicPr>
        <p:blipFill>
          <a:blip r:embed="rId6" cstate="print"/>
          <a:srcRect/>
          <a:stretch>
            <a:fillRect/>
          </a:stretch>
        </p:blipFill>
        <p:spPr bwMode="auto">
          <a:xfrm>
            <a:off x="6286512" y="2643182"/>
            <a:ext cx="2095500" cy="2794672"/>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r>
              <a:rPr lang="ru-RU" dirty="0" smtClean="0"/>
              <a:t/>
            </a:r>
            <a:br>
              <a:rPr lang="ru-RU" dirty="0" smtClean="0"/>
            </a:br>
            <a:r>
              <a:rPr lang="ru-RU" sz="3100" b="1" i="1" dirty="0" smtClean="0">
                <a:solidFill>
                  <a:srgbClr val="0000FF"/>
                </a:solidFill>
                <a:effectLst>
                  <a:outerShdw blurRad="38100" dist="38100" dir="2700000" algn="tl">
                    <a:srgbClr val="000000">
                      <a:alpha val="43137"/>
                    </a:srgbClr>
                  </a:outerShdw>
                </a:effectLst>
                <a:latin typeface="Bookman Old Style" pitchFamily="18" charset="0"/>
              </a:rPr>
              <a:t>Семь Таиркиных сделали весёлых человечков «Гласики и согласики»</a:t>
            </a:r>
            <a:endParaRPr lang="ru-RU" sz="3100" b="1" i="1" dirty="0">
              <a:solidFill>
                <a:srgbClr val="0000FF"/>
              </a:solidFill>
              <a:effectLst>
                <a:outerShdw blurRad="38100" dist="38100" dir="2700000" algn="tl">
                  <a:srgbClr val="000000">
                    <a:alpha val="43137"/>
                  </a:srgbClr>
                </a:outerShdw>
              </a:effectLst>
              <a:latin typeface="Bookman Old Style" pitchFamily="18" charset="0"/>
            </a:endParaRPr>
          </a:p>
        </p:txBody>
      </p:sp>
      <p:sp>
        <p:nvSpPr>
          <p:cNvPr id="3" name="Прямоугольник 2"/>
          <p:cNvSpPr/>
          <p:nvPr/>
        </p:nvSpPr>
        <p:spPr>
          <a:xfrm>
            <a:off x="1000100" y="642918"/>
            <a:ext cx="7358113" cy="769441"/>
          </a:xfrm>
          <a:prstGeom prst="rect">
            <a:avLst/>
          </a:prstGeom>
        </p:spPr>
        <p:txBody>
          <a:bodyPr wrap="square">
            <a:spAutoFit/>
          </a:bodyPr>
          <a:lstStyle/>
          <a:p>
            <a:r>
              <a:rPr lang="ru-RU" sz="4400" b="1" i="1" dirty="0" smtClean="0">
                <a:solidFill>
                  <a:srgbClr val="FF00FF"/>
                </a:solidFill>
                <a:effectLst>
                  <a:outerShdw blurRad="38100" dist="38100" dir="2700000" algn="tl">
                    <a:srgbClr val="000000">
                      <a:alpha val="43137"/>
                    </a:srgbClr>
                  </a:outerShdw>
                </a:effectLst>
                <a:latin typeface="Bookman Old Style" pitchFamily="18" charset="0"/>
              </a:rPr>
              <a:t>Работа с родителями.</a:t>
            </a:r>
            <a:endParaRPr lang="ru-RU" sz="4400" dirty="0">
              <a:effectLst>
                <a:outerShdw blurRad="38100" dist="38100" dir="2700000" algn="tl">
                  <a:srgbClr val="000000">
                    <a:alpha val="43137"/>
                  </a:srgbClr>
                </a:outerShdw>
              </a:effectLst>
            </a:endParaRPr>
          </a:p>
        </p:txBody>
      </p:sp>
      <p:pic>
        <p:nvPicPr>
          <p:cNvPr id="4" name="Рисунок 3" descr="F:\Развитие речи шаблоны\Проект по развитию речи\Семья Таиркиных Гласики и согласики\IMG-cdfb7de6581bfcb4c45e9191ab46b237-V.jpg"/>
          <p:cNvPicPr/>
          <p:nvPr/>
        </p:nvPicPr>
        <p:blipFill>
          <a:blip r:embed="rId2" cstate="print"/>
          <a:srcRect/>
          <a:stretch>
            <a:fillRect/>
          </a:stretch>
        </p:blipFill>
        <p:spPr bwMode="auto">
          <a:xfrm>
            <a:off x="928662" y="2500306"/>
            <a:ext cx="1571636" cy="2928958"/>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5" name="Рисунок 4" descr="F:\Развитие речи шаблоны\Проект по развитию речи\Семья Таиркиных Гласики и согласики\IMG-de5354bc77fe848bfe0d58018b0646aa-V.jpg"/>
          <p:cNvPicPr/>
          <p:nvPr/>
        </p:nvPicPr>
        <p:blipFill>
          <a:blip r:embed="rId3" cstate="print"/>
          <a:srcRect/>
          <a:stretch>
            <a:fillRect/>
          </a:stretch>
        </p:blipFill>
        <p:spPr bwMode="auto">
          <a:xfrm>
            <a:off x="6715140" y="2428868"/>
            <a:ext cx="1553624" cy="2928958"/>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6" name="Рисунок 5" descr="F:\Развитие речи шаблоны\Проект по развитию речи\Семья Таиркиных Гласики и согласики\IMG-cd908043d357d572f1db3a55cd922d47-V.jpg"/>
          <p:cNvPicPr/>
          <p:nvPr/>
        </p:nvPicPr>
        <p:blipFill>
          <a:blip r:embed="rId4" cstate="print"/>
          <a:srcRect/>
          <a:stretch>
            <a:fillRect/>
          </a:stretch>
        </p:blipFill>
        <p:spPr bwMode="auto">
          <a:xfrm>
            <a:off x="2857488" y="3000372"/>
            <a:ext cx="3520492" cy="1717678"/>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642910" y="714356"/>
            <a:ext cx="80010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Семья Головых </a:t>
            </a:r>
          </a:p>
          <a:p>
            <a:pPr marL="0" marR="0" lvl="0" indent="0" algn="ctr" defTabSz="914400" rtl="0" eaLnBrk="1" fontAlgn="base" latinLnBrk="0" hangingPunct="1">
              <a:lnSpc>
                <a:spcPct val="100000"/>
              </a:lnSpc>
              <a:spcBef>
                <a:spcPct val="0"/>
              </a:spcBef>
              <a:spcAft>
                <a:spcPct val="0"/>
              </a:spcAft>
              <a:buClrTx/>
              <a:buSzTx/>
              <a:tabLst/>
            </a:pP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«Загадки про алфавит и буквы»</a:t>
            </a:r>
            <a:endPar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Семья Кувановых </a:t>
            </a:r>
          </a:p>
          <a:p>
            <a:pPr marL="0" marR="0" lvl="0" indent="0" algn="ctr" defTabSz="914400" rtl="0" eaLnBrk="0" fontAlgn="base" latinLnBrk="0" hangingPunct="0">
              <a:lnSpc>
                <a:spcPct val="100000"/>
              </a:lnSpc>
              <a:spcBef>
                <a:spcPct val="0"/>
              </a:spcBef>
              <a:spcAft>
                <a:spcPct val="0"/>
              </a:spcAft>
              <a:buClrTx/>
              <a:buSzTx/>
              <a:tabLst/>
            </a:pP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«Чистоговорки со зрительной опорой»</a:t>
            </a:r>
            <a:endPar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ndParaRPr>
          </a:p>
        </p:txBody>
      </p:sp>
      <p:pic>
        <p:nvPicPr>
          <p:cNvPr id="3" name="Рисунок 2" descr="F:\Развитие речи шаблоны\Фото\IMG_20200121_160659.jpg"/>
          <p:cNvPicPr/>
          <p:nvPr/>
        </p:nvPicPr>
        <p:blipFill>
          <a:blip r:embed="rId2" cstate="print"/>
          <a:srcRect/>
          <a:stretch>
            <a:fillRect/>
          </a:stretch>
        </p:blipFill>
        <p:spPr bwMode="auto">
          <a:xfrm>
            <a:off x="1643042" y="2786058"/>
            <a:ext cx="2499764" cy="3357586"/>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Рисунок 3" descr="F:\Развитие речи шаблоны\Фото\IMG_20200122_073825.jpg"/>
          <p:cNvPicPr/>
          <p:nvPr/>
        </p:nvPicPr>
        <p:blipFill>
          <a:blip r:embed="rId3" cstate="print"/>
          <a:srcRect/>
          <a:stretch>
            <a:fillRect/>
          </a:stretch>
        </p:blipFill>
        <p:spPr bwMode="auto">
          <a:xfrm>
            <a:off x="5072066" y="2643182"/>
            <a:ext cx="2500330" cy="3500462"/>
          </a:xfrm>
          <a:prstGeom prst="rect">
            <a:avLst/>
          </a:prstGeom>
          <a:solidFill>
            <a:srgbClr val="FFFFFF">
              <a:shade val="85000"/>
            </a:srgbClr>
          </a:solidFill>
          <a:ln w="1905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000100" y="642918"/>
            <a:ext cx="71438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Семья Трошиных сделали </a:t>
            </a:r>
          </a:p>
          <a:p>
            <a:pPr marL="0" marR="0" lvl="0" indent="0" algn="ctr" defTabSz="914400" rtl="0" eaLnBrk="1" fontAlgn="base" latinLnBrk="0" hangingPunct="1">
              <a:lnSpc>
                <a:spcPct val="100000"/>
              </a:lnSpc>
              <a:spcBef>
                <a:spcPct val="0"/>
              </a:spcBef>
              <a:spcAft>
                <a:spcPct val="0"/>
              </a:spcAft>
              <a:buClrTx/>
              <a:buSzTx/>
              <a:tabLst/>
            </a:pP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«Весёлые буквы»</a:t>
            </a:r>
            <a:endPar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Bookman Old Style" pitchFamily="18" charset="0"/>
            </a:endParaRPr>
          </a:p>
        </p:txBody>
      </p:sp>
      <p:pic>
        <p:nvPicPr>
          <p:cNvPr id="3" name="Рисунок 2" descr="F:\Развитие речи шаблоны\Фото\Новая папка\IMG-8565297b5f041325dbadf44e40434d40-V.jpg"/>
          <p:cNvPicPr/>
          <p:nvPr/>
        </p:nvPicPr>
        <p:blipFill>
          <a:blip r:embed="rId2" cstate="print"/>
          <a:srcRect/>
          <a:stretch>
            <a:fillRect/>
          </a:stretch>
        </p:blipFill>
        <p:spPr bwMode="auto">
          <a:xfrm>
            <a:off x="642910" y="2643182"/>
            <a:ext cx="2214578" cy="3143272"/>
          </a:xfrm>
          <a:prstGeom prst="snip2DiagRect">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F:\Развитие речи шаблоны\Фото\Новая папка\IMG-b00f625fb77865ae0bdd2cb680ead9ec-V.jpg"/>
          <p:cNvPicPr/>
          <p:nvPr/>
        </p:nvPicPr>
        <p:blipFill>
          <a:blip r:embed="rId3" cstate="print"/>
          <a:srcRect/>
          <a:stretch>
            <a:fillRect/>
          </a:stretch>
        </p:blipFill>
        <p:spPr bwMode="auto">
          <a:xfrm>
            <a:off x="6215074" y="1571612"/>
            <a:ext cx="2286016" cy="3071834"/>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5" name="Рисунок 4" descr="F:\Развитие речи шаблоны\Фото\Новая папка\IMG-86b1519972fe5031be756d08cc104bb6-V.jpg"/>
          <p:cNvPicPr/>
          <p:nvPr/>
        </p:nvPicPr>
        <p:blipFill>
          <a:blip r:embed="rId4" cstate="print"/>
          <a:srcRect/>
          <a:stretch>
            <a:fillRect/>
          </a:stretch>
        </p:blipFill>
        <p:spPr bwMode="auto">
          <a:xfrm>
            <a:off x="3000364" y="2214554"/>
            <a:ext cx="3000396"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F:\Развитие речи шаблоны\Буквы\63d913e39f76977d332298489431908b.jpg"/>
          <p:cNvPicPr/>
          <p:nvPr/>
        </p:nvPicPr>
        <p:blipFill>
          <a:blip r:embed="rId5" cstate="print">
            <a:clrChange>
              <a:clrFrom>
                <a:srgbClr val="FFFFFF"/>
              </a:clrFrom>
              <a:clrTo>
                <a:srgbClr val="FFFFFF">
                  <a:alpha val="0"/>
                </a:srgbClr>
              </a:clrTo>
            </a:clrChange>
          </a:blip>
          <a:srcRect/>
          <a:stretch>
            <a:fillRect/>
          </a:stretch>
        </p:blipFill>
        <p:spPr bwMode="auto">
          <a:xfrm>
            <a:off x="928662" y="1285860"/>
            <a:ext cx="1071570" cy="1143008"/>
          </a:xfrm>
          <a:prstGeom prst="rect">
            <a:avLst/>
          </a:prstGeom>
          <a:noFill/>
          <a:ln w="9525">
            <a:noFill/>
            <a:miter lim="800000"/>
            <a:headEnd/>
            <a:tailEnd/>
          </a:ln>
        </p:spPr>
      </p:pic>
      <p:pic>
        <p:nvPicPr>
          <p:cNvPr id="7" name="Рисунок 6" descr="F:\Развитие речи шаблоны\Буквы\У.png"/>
          <p:cNvPicPr/>
          <p:nvPr/>
        </p:nvPicPr>
        <p:blipFill>
          <a:blip r:embed="rId6" cstate="print"/>
          <a:srcRect/>
          <a:stretch>
            <a:fillRect/>
          </a:stretch>
        </p:blipFill>
        <p:spPr bwMode="auto">
          <a:xfrm rot="20284264">
            <a:off x="3512860" y="4711391"/>
            <a:ext cx="942975" cy="1014413"/>
          </a:xfrm>
          <a:prstGeom prst="rect">
            <a:avLst/>
          </a:prstGeom>
          <a:noFill/>
          <a:ln w="9525">
            <a:noFill/>
            <a:miter lim="800000"/>
            <a:headEnd/>
            <a:tailEnd/>
          </a:ln>
        </p:spPr>
      </p:pic>
      <p:pic>
        <p:nvPicPr>
          <p:cNvPr id="8" name="Рисунок 7" descr="F:\Развитие речи шаблоны\Буквы\Р.png"/>
          <p:cNvPicPr/>
          <p:nvPr/>
        </p:nvPicPr>
        <p:blipFill>
          <a:blip r:embed="rId7" cstate="print"/>
          <a:srcRect/>
          <a:stretch>
            <a:fillRect/>
          </a:stretch>
        </p:blipFill>
        <p:spPr bwMode="auto">
          <a:xfrm>
            <a:off x="4714876" y="4786322"/>
            <a:ext cx="1071570" cy="1152527"/>
          </a:xfrm>
          <a:prstGeom prst="rect">
            <a:avLst/>
          </a:prstGeom>
          <a:noFill/>
          <a:ln w="9525">
            <a:noFill/>
            <a:miter lim="800000"/>
            <a:headEnd/>
            <a:tailEnd/>
          </a:ln>
        </p:spPr>
      </p:pic>
      <p:pic>
        <p:nvPicPr>
          <p:cNvPr id="9" name="Рисунок 8" descr="F:\Развитие речи шаблоны\Буквы\К.png"/>
          <p:cNvPicPr/>
          <p:nvPr/>
        </p:nvPicPr>
        <p:blipFill>
          <a:blip r:embed="rId8" cstate="print"/>
          <a:srcRect/>
          <a:stretch>
            <a:fillRect/>
          </a:stretch>
        </p:blipFill>
        <p:spPr bwMode="auto">
          <a:xfrm rot="1039984">
            <a:off x="6198619" y="4904770"/>
            <a:ext cx="946493" cy="99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0166" y="714356"/>
            <a:ext cx="6429420" cy="830997"/>
          </a:xfrm>
          <a:prstGeom prst="rect">
            <a:avLst/>
          </a:prstGeom>
        </p:spPr>
        <p:txBody>
          <a:bodyPr wrap="square">
            <a:spAutoFit/>
          </a:bodyPr>
          <a:lstStyle/>
          <a:p>
            <a:pPr lvl="0" indent="228600" algn="ctr" fontAlgn="base">
              <a:spcBef>
                <a:spcPct val="0"/>
              </a:spcBef>
              <a:spcAft>
                <a:spcPct val="0"/>
              </a:spcAft>
            </a:pPr>
            <a:r>
              <a:rPr lang="ru-RU" sz="4800" b="1" i="1" dirty="0" smtClean="0">
                <a:solidFill>
                  <a:srgbClr val="FF00FF"/>
                </a:solidFill>
                <a:effectLst>
                  <a:outerShdw blurRad="38100" dist="38100" dir="2700000" algn="tl">
                    <a:srgbClr val="000000">
                      <a:alpha val="43137"/>
                    </a:srgbClr>
                  </a:outerShdw>
                </a:effectLst>
                <a:latin typeface="Bookman Old Style" pitchFamily="18" charset="0"/>
                <a:ea typeface="Times New Roman" pitchFamily="18" charset="0"/>
              </a:rPr>
              <a:t>Актуальность</a:t>
            </a:r>
          </a:p>
        </p:txBody>
      </p:sp>
      <p:sp>
        <p:nvSpPr>
          <p:cNvPr id="1025" name="Rectangle 1"/>
          <p:cNvSpPr>
            <a:spLocks noChangeArrowheads="1"/>
          </p:cNvSpPr>
          <p:nvPr/>
        </p:nvSpPr>
        <p:spPr bwMode="auto">
          <a:xfrm rot="10800000" flipV="1">
            <a:off x="642904" y="1571612"/>
            <a:ext cx="7858181" cy="45436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У детей с ОНР не сформированы первоначальные навыки звукового и слогового анализа слов, что особенно важно при обучении детей грамоте, так как служит профилактике нарушений письменной речи при обучении в школе. Поэтому одной из важнейших задач коррекционного обучения дошкольников с тяжелыми нарушениями речи является обучение грамоте. Ребенку непросто осознать, что такое звук, слог, слово, предложение, если объяснения педагога не подкрепляются иллюстративным материалом. Для успешного обучения детей грамоте необходимо использовать разнообразные средства, позволяющие воспринимать информацию зрительно.</a:t>
            </a:r>
            <a:endParaRPr kumimoji="0" lang="ru-RU" sz="2000" b="1" i="1" u="none" strike="noStrike" cap="none" normalizeH="0" baseline="0" dirty="0" smtClean="0">
              <a:ln>
                <a:noFill/>
              </a:ln>
              <a:solidFill>
                <a:srgbClr val="990099"/>
              </a:solidFill>
              <a:effectLst/>
              <a:latin typeface="Bookman Old Style"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14356"/>
            <a:ext cx="8229600" cy="1265356"/>
          </a:xfrm>
        </p:spPr>
        <p:txBody>
          <a:bodyPr>
            <a:noAutofit/>
          </a:bodyPr>
          <a:lstStyle/>
          <a:p>
            <a:r>
              <a:rPr lang="ru-RU" sz="4800" b="1" i="1" dirty="0" smtClean="0">
                <a:solidFill>
                  <a:srgbClr val="FF00FF"/>
                </a:solidFill>
                <a:effectLst>
                  <a:outerShdw blurRad="38100" dist="38100" dir="2700000" algn="tl">
                    <a:srgbClr val="000000">
                      <a:alpha val="43137"/>
                    </a:srgbClr>
                  </a:outerShdw>
                </a:effectLst>
                <a:latin typeface="Bookman Old Style" pitchFamily="18" charset="0"/>
                <a:cs typeface="Times New Roman" pitchFamily="18" charset="0"/>
              </a:rPr>
              <a:t>Вывод:</a:t>
            </a:r>
            <a:br>
              <a:rPr lang="ru-RU" sz="4800" b="1" i="1" dirty="0" smtClean="0">
                <a:solidFill>
                  <a:srgbClr val="FF00FF"/>
                </a:solidFill>
                <a:effectLst>
                  <a:outerShdw blurRad="38100" dist="38100" dir="2700000" algn="tl">
                    <a:srgbClr val="000000">
                      <a:alpha val="43137"/>
                    </a:srgbClr>
                  </a:outerShdw>
                </a:effectLst>
                <a:latin typeface="Bookman Old Style" pitchFamily="18" charset="0"/>
                <a:cs typeface="Times New Roman" pitchFamily="18" charset="0"/>
              </a:rPr>
            </a:br>
            <a:endParaRPr lang="ru-RU" sz="4800" b="1" i="1" dirty="0">
              <a:solidFill>
                <a:srgbClr val="FF00FF"/>
              </a:solidFill>
              <a:effectLst>
                <a:outerShdw blurRad="38100" dist="38100" dir="2700000" algn="tl">
                  <a:srgbClr val="000000">
                    <a:alpha val="43137"/>
                  </a:srgbClr>
                </a:outerShdw>
              </a:effectLst>
              <a:latin typeface="Bookman Old Style" pitchFamily="18" charset="0"/>
            </a:endParaRPr>
          </a:p>
        </p:txBody>
      </p:sp>
      <p:sp>
        <p:nvSpPr>
          <p:cNvPr id="3" name="Прямоугольник 2"/>
          <p:cNvSpPr/>
          <p:nvPr/>
        </p:nvSpPr>
        <p:spPr>
          <a:xfrm>
            <a:off x="714348" y="1285860"/>
            <a:ext cx="7715304" cy="4801314"/>
          </a:xfrm>
          <a:prstGeom prst="rect">
            <a:avLst/>
          </a:prstGeom>
        </p:spPr>
        <p:txBody>
          <a:bodyPr wrap="square">
            <a:spAutoFit/>
          </a:bodyPr>
          <a:lstStyle/>
          <a:p>
            <a:r>
              <a:rPr lang="ru-RU" sz="2400" b="1" i="1" dirty="0" smtClean="0">
                <a:solidFill>
                  <a:srgbClr val="990099"/>
                </a:solidFill>
                <a:latin typeface="Bookman Old Style" pitchFamily="18" charset="0"/>
              </a:rPr>
              <a:t>Проект «Живые звуки и буквы» позволил реализовать поставленные задачи и цели. В результате проектной деятельности у детей повысился интерес к занятиям по обучению элементам грамоты. У детей сформированы навыки звукобуквенного анализа, чтения слов. У детей расширился словарный запас, закрепились навыки правильного звукопроизношения, повысилась коммуникативная функция речи. Родители детей стали активными участниками образовательного процесса.</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285860"/>
            <a:ext cx="8715436" cy="693852"/>
          </a:xfrm>
        </p:spPr>
        <p:txBody>
          <a:bodyPr>
            <a:noAutofit/>
          </a:bodyPr>
          <a:lstStyle/>
          <a:p>
            <a:r>
              <a:rPr lang="ru-RU" sz="5400" b="1" dirty="0" smtClean="0">
                <a:solidFill>
                  <a:srgbClr val="CC0099"/>
                </a:solidFill>
                <a:effectLst>
                  <a:outerShdw blurRad="38100" dist="38100" dir="2700000" algn="tl">
                    <a:srgbClr val="000000">
                      <a:alpha val="43137"/>
                    </a:srgbClr>
                  </a:outerShdw>
                </a:effectLst>
                <a:latin typeface="Comic Sans MS" pitchFamily="66" charset="0"/>
                <a:cs typeface="Times New Roman" panose="02020603050405020304" pitchFamily="18" charset="0"/>
              </a:rPr>
              <a:t>Спасибо за внимание!!!</a:t>
            </a:r>
            <a:br>
              <a:rPr lang="ru-RU" sz="5400" b="1" dirty="0" smtClean="0">
                <a:solidFill>
                  <a:srgbClr val="CC0099"/>
                </a:solidFill>
                <a:effectLst>
                  <a:outerShdw blurRad="38100" dist="38100" dir="2700000" algn="tl">
                    <a:srgbClr val="000000">
                      <a:alpha val="43137"/>
                    </a:srgbClr>
                  </a:outerShdw>
                </a:effectLst>
                <a:latin typeface="Comic Sans MS" pitchFamily="66" charset="0"/>
                <a:cs typeface="Times New Roman" panose="02020603050405020304" pitchFamily="18" charset="0"/>
              </a:rPr>
            </a:br>
            <a:endParaRPr lang="ru-RU" sz="5400" dirty="0">
              <a:effectLst>
                <a:outerShdw blurRad="38100" dist="38100" dir="2700000" algn="tl">
                  <a:srgbClr val="000000">
                    <a:alpha val="43137"/>
                  </a:srgbClr>
                </a:outerShdw>
              </a:effectLst>
            </a:endParaRPr>
          </a:p>
        </p:txBody>
      </p:sp>
      <p:pic>
        <p:nvPicPr>
          <p:cNvPr id="3" name="Рисунок 2" descr="F:\Развитие речи шаблоны\Фото\Елисова НОД\IMG_20200124_100304.jpg"/>
          <p:cNvPicPr/>
          <p:nvPr/>
        </p:nvPicPr>
        <p:blipFill>
          <a:blip r:embed="rId2" cstate="print"/>
          <a:srcRect/>
          <a:stretch>
            <a:fillRect/>
          </a:stretch>
        </p:blipFill>
        <p:spPr bwMode="auto">
          <a:xfrm>
            <a:off x="1643042" y="1714488"/>
            <a:ext cx="5715040" cy="4071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4480" y="571480"/>
            <a:ext cx="6072230" cy="830997"/>
          </a:xfrm>
          <a:prstGeom prst="rect">
            <a:avLst/>
          </a:prstGeom>
        </p:spPr>
        <p:txBody>
          <a:bodyPr wrap="square">
            <a:spAutoFit/>
          </a:bodyPr>
          <a:lstStyle/>
          <a:p>
            <a:pPr algn="ctr"/>
            <a:r>
              <a:rPr lang="ru-RU" sz="4800" b="1" i="1" dirty="0" smtClean="0">
                <a:solidFill>
                  <a:srgbClr val="FF00FF"/>
                </a:solidFill>
                <a:effectLst>
                  <a:outerShdw blurRad="38100" dist="38100" dir="2700000" algn="tl">
                    <a:srgbClr val="000000">
                      <a:alpha val="43137"/>
                    </a:srgbClr>
                  </a:outerShdw>
                </a:effectLst>
                <a:latin typeface="Bookman Old Style" pitchFamily="18" charset="0"/>
                <a:cs typeface="Times New Roman" pitchFamily="18" charset="0"/>
              </a:rPr>
              <a:t>Цель проекта:</a:t>
            </a:r>
            <a:r>
              <a:rPr lang="ru-RU" sz="4800" b="1" i="1" dirty="0" smtClean="0">
                <a:solidFill>
                  <a:srgbClr val="CC0099"/>
                </a:solidFill>
                <a:effectLst>
                  <a:outerShdw blurRad="38100" dist="38100" dir="2700000" algn="tl">
                    <a:srgbClr val="000000">
                      <a:alpha val="43137"/>
                    </a:srgbClr>
                  </a:outerShdw>
                </a:effectLst>
                <a:latin typeface="Bookman Old Style" pitchFamily="18" charset="0"/>
                <a:cs typeface="Times New Roman" pitchFamily="18" charset="0"/>
              </a:rPr>
              <a:t> </a:t>
            </a:r>
            <a:endParaRPr lang="ru-RU" sz="4800" dirty="0">
              <a:effectLst>
                <a:outerShdw blurRad="38100" dist="38100" dir="2700000" algn="tl">
                  <a:srgbClr val="000000">
                    <a:alpha val="43137"/>
                  </a:srgbClr>
                </a:outerShdw>
              </a:effectLst>
              <a:latin typeface="Bookman Old Style" pitchFamily="18" charset="0"/>
            </a:endParaRPr>
          </a:p>
        </p:txBody>
      </p:sp>
      <p:sp>
        <p:nvSpPr>
          <p:cNvPr id="3" name="Прямоугольник 2"/>
          <p:cNvSpPr/>
          <p:nvPr/>
        </p:nvSpPr>
        <p:spPr>
          <a:xfrm>
            <a:off x="785786" y="1428736"/>
            <a:ext cx="7643866" cy="5016758"/>
          </a:xfrm>
          <a:prstGeom prst="rect">
            <a:avLst/>
          </a:prstGeom>
        </p:spPr>
        <p:txBody>
          <a:bodyPr wrap="square">
            <a:spAutoFit/>
          </a:bodyPr>
          <a:lstStyle/>
          <a:p>
            <a:pPr algn="ctr"/>
            <a:r>
              <a:rPr lang="ru-RU" sz="4000" b="1" i="1" dirty="0" smtClean="0">
                <a:solidFill>
                  <a:srgbClr val="990099"/>
                </a:solidFill>
                <a:latin typeface="Bookman Old Style" pitchFamily="18" charset="0"/>
              </a:rPr>
              <a:t>Обучение элементам грамоты старших дошкольников с ОНР через использование игровых приемов, наглядно-дидактического материала.</a:t>
            </a:r>
            <a:br>
              <a:rPr lang="ru-RU" sz="4000" b="1" i="1" dirty="0" smtClean="0">
                <a:solidFill>
                  <a:srgbClr val="990099"/>
                </a:solidFill>
                <a:latin typeface="Bookman Old Style" pitchFamily="18" charset="0"/>
              </a:rPr>
            </a:br>
            <a:endParaRPr lang="ru-RU" sz="4000" b="1" i="1" dirty="0">
              <a:solidFill>
                <a:srgbClr val="990099"/>
              </a:solidFill>
              <a:latin typeface="Bookman Old Style"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5918" y="714356"/>
            <a:ext cx="5643602" cy="830997"/>
          </a:xfrm>
          <a:prstGeom prst="rect">
            <a:avLst/>
          </a:prstGeom>
        </p:spPr>
        <p:txBody>
          <a:bodyPr wrap="square">
            <a:spAutoFit/>
          </a:bodyPr>
          <a:lstStyle/>
          <a:p>
            <a:pPr algn="ctr"/>
            <a:r>
              <a:rPr lang="ru-RU" sz="4800" b="1" i="1" dirty="0" smtClean="0">
                <a:solidFill>
                  <a:srgbClr val="FF00FF"/>
                </a:solidFill>
                <a:effectLst>
                  <a:outerShdw blurRad="38100" dist="38100" dir="2700000" algn="tl">
                    <a:srgbClr val="000000">
                      <a:alpha val="43137"/>
                    </a:srgbClr>
                  </a:outerShdw>
                </a:effectLst>
                <a:latin typeface="Bookman Old Style" pitchFamily="18" charset="0"/>
                <a:cs typeface="Times New Roman" pitchFamily="18" charset="0"/>
              </a:rPr>
              <a:t>Задачи:</a:t>
            </a:r>
            <a:endParaRPr lang="ru-RU" sz="4800" dirty="0">
              <a:effectLst>
                <a:outerShdw blurRad="38100" dist="38100" dir="2700000" algn="tl">
                  <a:srgbClr val="000000">
                    <a:alpha val="43137"/>
                  </a:srgbClr>
                </a:outerShdw>
              </a:effectLst>
            </a:endParaRPr>
          </a:p>
        </p:txBody>
      </p:sp>
      <p:sp>
        <p:nvSpPr>
          <p:cNvPr id="11265" name="Rectangle 1"/>
          <p:cNvSpPr>
            <a:spLocks noChangeArrowheads="1"/>
          </p:cNvSpPr>
          <p:nvPr/>
        </p:nvSpPr>
        <p:spPr bwMode="auto">
          <a:xfrm>
            <a:off x="785786" y="1571612"/>
            <a:ext cx="7572428"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1. Развивать фонематическое восприятие.</a:t>
            </a:r>
            <a:b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b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2. Закрепить знания детей о звуках, буквах.</a:t>
            </a:r>
            <a:b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b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3. Совершенствовать навык звукослогового анализа и синтеза. </a:t>
            </a:r>
            <a:b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b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4. Совершенствовать навык чтения слогов, слов, предложений с пройденными буквами. </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5. Развивать мелкую моторику, графические навыки, коммуникативные и познавательные способности, творческое воображение, восприятие, память, мышление.</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6. Повысить эффективность коррекционной работы учителя-логопеда по подготовке детей к школе через сотрудничество с родителями.</a:t>
            </a:r>
            <a:endParaRPr kumimoji="0" lang="ru-RU" sz="2000" b="1" i="1" u="none" strike="noStrike" cap="none" normalizeH="0" baseline="0" dirty="0" smtClean="0">
              <a:ln>
                <a:noFill/>
              </a:ln>
              <a:solidFill>
                <a:srgbClr val="990099"/>
              </a:solidFill>
              <a:effectLst/>
              <a:latin typeface="Bookman Old Style"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571480"/>
            <a:ext cx="7215238" cy="1569660"/>
          </a:xfrm>
          <a:prstGeom prst="rect">
            <a:avLst/>
          </a:prstGeom>
        </p:spPr>
        <p:txBody>
          <a:bodyPr wrap="square">
            <a:spAutoFit/>
          </a:bodyPr>
          <a:lstStyle/>
          <a:p>
            <a:pPr algn="ctr"/>
            <a:r>
              <a:rPr lang="ru-RU" sz="4800" b="1" i="1" dirty="0" smtClean="0">
                <a:solidFill>
                  <a:srgbClr val="FF00FF"/>
                </a:solidFill>
                <a:effectLst>
                  <a:outerShdw blurRad="38100" dist="38100" dir="2700000" algn="tl">
                    <a:srgbClr val="000000">
                      <a:alpha val="43137"/>
                    </a:srgbClr>
                  </a:outerShdw>
                </a:effectLst>
                <a:latin typeface="Bookman Old Style" pitchFamily="18" charset="0"/>
                <a:cs typeface="Times New Roman" pitchFamily="18" charset="0"/>
              </a:rPr>
              <a:t>Предполагаемый результат:</a:t>
            </a:r>
          </a:p>
        </p:txBody>
      </p:sp>
      <p:sp>
        <p:nvSpPr>
          <p:cNvPr id="12289" name="Rectangle 1"/>
          <p:cNvSpPr>
            <a:spLocks noChangeArrowheads="1"/>
          </p:cNvSpPr>
          <p:nvPr/>
        </p:nvSpPr>
        <p:spPr bwMode="auto">
          <a:xfrm>
            <a:off x="714348" y="2000240"/>
            <a:ext cx="7858180" cy="46880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Повышение у детей интереса к обучению грамоте.</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Расширение, активизация словарного запаса, развитие грамматического строя и связной речи у детей.</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Развитие фонематического восприятия, закрепление навыка правильного звукопроизношения и звукобуквенного анализа.</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Выработка навыков составления и чтения слогов, слов, предложений. </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Повышение коммуникативных, творческих способностей детей.</a:t>
            </a:r>
            <a:endParaRPr kumimoji="0" lang="ru-RU" sz="2000" b="1" i="1" u="none" strike="noStrike" cap="none" normalizeH="0" baseline="0" dirty="0" smtClean="0">
              <a:ln>
                <a:noFill/>
              </a:ln>
              <a:solidFill>
                <a:srgbClr val="990099"/>
              </a:solidFill>
              <a:effectLst/>
              <a:latin typeface="Bookman Old Style"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Times New Roman" pitchFamily="18" charset="0"/>
              </a:rPr>
              <a:t>Укрепление сотрудничества педагогов ДОУ и семей при подготовке детей к обучению в школе.</a:t>
            </a:r>
            <a:r>
              <a:rPr kumimoji="0" lang="ru-RU" sz="2000" b="1" i="1"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
            </a:r>
            <a:br>
              <a:rPr kumimoji="0" lang="ru-RU" sz="2000" b="1" i="1"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b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r>
            <a:b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b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24" y="571480"/>
            <a:ext cx="7500990" cy="1428760"/>
          </a:xfrm>
        </p:spPr>
        <p:txBody>
          <a:bodyPr>
            <a:normAutofit fontScale="90000"/>
          </a:bodyPr>
          <a:lstStyle/>
          <a:p>
            <a:pPr lvl="0">
              <a:lnSpc>
                <a:spcPct val="107000"/>
              </a:lnSpc>
              <a:spcBef>
                <a:spcPts val="0"/>
              </a:spcBef>
              <a:spcAft>
                <a:spcPts val="800"/>
              </a:spcAft>
              <a:defRPr/>
            </a:pPr>
            <a:r>
              <a:rPr lang="ru-RU" b="1" i="1" dirty="0" smtClean="0">
                <a:solidFill>
                  <a:srgbClr val="FF00FF"/>
                </a:solidFill>
                <a:latin typeface="Bookman Old Style" pitchFamily="18" charset="0"/>
              </a:rPr>
              <a:t/>
            </a:r>
            <a:br>
              <a:rPr lang="ru-RU" b="1" i="1" dirty="0" smtClean="0">
                <a:solidFill>
                  <a:srgbClr val="FF00FF"/>
                </a:solidFill>
                <a:latin typeface="Bookman Old Style" pitchFamily="18" charset="0"/>
              </a:rPr>
            </a:br>
            <a:r>
              <a:rPr lang="ru-RU" b="1" i="1" dirty="0" smtClean="0">
                <a:solidFill>
                  <a:srgbClr val="FF00FF"/>
                </a:solidFill>
                <a:latin typeface="Bookman Old Style" pitchFamily="18" charset="0"/>
              </a:rPr>
              <a:t/>
            </a:r>
            <a:br>
              <a:rPr lang="ru-RU" b="1" i="1" dirty="0" smtClean="0">
                <a:solidFill>
                  <a:srgbClr val="FF00FF"/>
                </a:solidFill>
                <a:latin typeface="Bookman Old Style" pitchFamily="18" charset="0"/>
              </a:rPr>
            </a:br>
            <a:r>
              <a:rPr lang="ru-RU" sz="4900" b="1" i="1" dirty="0" smtClean="0">
                <a:solidFill>
                  <a:srgbClr val="FF00FF"/>
                </a:solidFill>
                <a:effectLst>
                  <a:outerShdw blurRad="38100" dist="38100" dir="2700000" algn="tl">
                    <a:srgbClr val="000000">
                      <a:alpha val="43137"/>
                    </a:srgbClr>
                  </a:outerShdw>
                </a:effectLst>
                <a:latin typeface="Bookman Old Style" pitchFamily="18" charset="0"/>
              </a:rPr>
              <a:t>Показ презентации</a:t>
            </a:r>
            <a:br>
              <a:rPr lang="ru-RU" sz="4900" b="1" i="1" dirty="0" smtClean="0">
                <a:solidFill>
                  <a:srgbClr val="FF00FF"/>
                </a:solidFill>
                <a:effectLst>
                  <a:outerShdw blurRad="38100" dist="38100" dir="2700000" algn="tl">
                    <a:srgbClr val="000000">
                      <a:alpha val="43137"/>
                    </a:srgbClr>
                  </a:outerShdw>
                </a:effectLst>
                <a:latin typeface="Bookman Old Style" pitchFamily="18" charset="0"/>
              </a:rPr>
            </a:br>
            <a:r>
              <a:rPr lang="ru-RU" sz="4900" b="1" i="1" dirty="0" smtClean="0">
                <a:solidFill>
                  <a:srgbClr val="0000FF"/>
                </a:solidFill>
                <a:effectLst>
                  <a:outerShdw blurRad="38100" dist="38100" dir="2700000" algn="tl">
                    <a:srgbClr val="000000">
                      <a:alpha val="43137"/>
                    </a:srgbClr>
                  </a:outerShdw>
                </a:effectLst>
                <a:latin typeface="Monotype Corsiva" pitchFamily="66" charset="0"/>
              </a:rPr>
              <a:t>«</a:t>
            </a:r>
            <a:r>
              <a:rPr lang="ru-RU" b="1" i="1" dirty="0" smtClean="0">
                <a:solidFill>
                  <a:srgbClr val="0000FF"/>
                </a:solidFill>
                <a:effectLst>
                  <a:outerShdw blurRad="38100" dist="38100" dir="2700000" algn="tl">
                    <a:srgbClr val="000000">
                      <a:alpha val="43137"/>
                    </a:srgbClr>
                  </a:outerShdw>
                </a:effectLst>
                <a:latin typeface="Monotype Corsiva" pitchFamily="66" charset="0"/>
              </a:rPr>
              <a:t>Сказка про то, как звуки в букву превратились»</a:t>
            </a:r>
            <a:r>
              <a:rPr lang="ru-RU" b="1" i="1" dirty="0" smtClean="0">
                <a:solidFill>
                  <a:srgbClr val="0000FF"/>
                </a:solidFill>
                <a:latin typeface="Monotype Corsiva" pitchFamily="66" charset="0"/>
              </a:rPr>
              <a:t/>
            </a:r>
            <a:br>
              <a:rPr lang="ru-RU" b="1" i="1" dirty="0" smtClean="0">
                <a:solidFill>
                  <a:srgbClr val="0000FF"/>
                </a:solidFill>
                <a:latin typeface="Monotype Corsiva" pitchFamily="66" charset="0"/>
              </a:rPr>
            </a:br>
            <a:endParaRPr lang="ru-RU" b="1" i="1" dirty="0">
              <a:solidFill>
                <a:srgbClr val="0000FF"/>
              </a:solidFill>
              <a:effectLst>
                <a:outerShdw blurRad="38100" dist="38100" dir="2700000" algn="tl">
                  <a:srgbClr val="000000">
                    <a:alpha val="43137"/>
                  </a:srgbClr>
                </a:outerShdw>
              </a:effectLst>
              <a:latin typeface="Monotype Corsiva" pitchFamily="66" charset="0"/>
            </a:endParaRPr>
          </a:p>
        </p:txBody>
      </p:sp>
      <p:pic>
        <p:nvPicPr>
          <p:cNvPr id="3" name="Рисунок 2"/>
          <p:cNvPicPr>
            <a:picLocks noChangeAspect="1"/>
          </p:cNvPicPr>
          <p:nvPr/>
        </p:nvPicPr>
        <p:blipFill>
          <a:blip r:embed="rId2"/>
          <a:stretch>
            <a:fillRect/>
          </a:stretch>
        </p:blipFill>
        <p:spPr>
          <a:xfrm>
            <a:off x="487619" y="2722170"/>
            <a:ext cx="2633443" cy="19736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Рисунок 3"/>
          <p:cNvPicPr>
            <a:picLocks noChangeAspect="1"/>
          </p:cNvPicPr>
          <p:nvPr/>
        </p:nvPicPr>
        <p:blipFill>
          <a:blip r:embed="rId3"/>
          <a:stretch>
            <a:fillRect/>
          </a:stretch>
        </p:blipFill>
        <p:spPr>
          <a:xfrm>
            <a:off x="3232322" y="4681344"/>
            <a:ext cx="2440134" cy="1828782"/>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5" name="Рисунок 4"/>
          <p:cNvPicPr>
            <a:picLocks noChangeAspect="1"/>
          </p:cNvPicPr>
          <p:nvPr/>
        </p:nvPicPr>
        <p:blipFill>
          <a:blip r:embed="rId4"/>
          <a:stretch>
            <a:fillRect/>
          </a:stretch>
        </p:blipFill>
        <p:spPr>
          <a:xfrm>
            <a:off x="5796136" y="2501009"/>
            <a:ext cx="2894335" cy="21691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Рисунок 6"/>
          <p:cNvPicPr>
            <a:picLocks noChangeAspect="1"/>
          </p:cNvPicPr>
          <p:nvPr/>
        </p:nvPicPr>
        <p:blipFill>
          <a:blip r:embed="rId5"/>
          <a:stretch>
            <a:fillRect/>
          </a:stretch>
        </p:blipFill>
        <p:spPr>
          <a:xfrm>
            <a:off x="3232322" y="2722170"/>
            <a:ext cx="2328874" cy="1749704"/>
          </a:xfrm>
          <a:prstGeom prst="rect">
            <a:avLst/>
          </a:prstGeom>
          <a:ln>
            <a:noFill/>
          </a:ln>
          <a:effectLst>
            <a:outerShdw blurRad="292100" dist="139700" dir="2700000" algn="tl" rotWithShape="0">
              <a:srgbClr val="333333">
                <a:alpha val="65000"/>
              </a:srgbClr>
            </a:outerShdw>
          </a:effectLst>
        </p:spPr>
      </p:pic>
      <p:pic>
        <p:nvPicPr>
          <p:cNvPr id="8" name="Рисунок 7" descr="F:\Развитие речи шаблоны\Алфавит\img15.jpg"/>
          <p:cNvPicPr/>
          <p:nvPr/>
        </p:nvPicPr>
        <p:blipFill>
          <a:blip r:embed="rId6" cstate="print">
            <a:clrChange>
              <a:clrFrom>
                <a:srgbClr val="FFFFFF"/>
              </a:clrFrom>
              <a:clrTo>
                <a:srgbClr val="FFFFFF">
                  <a:alpha val="0"/>
                </a:srgbClr>
              </a:clrTo>
            </a:clrChange>
          </a:blip>
          <a:srcRect/>
          <a:stretch>
            <a:fillRect/>
          </a:stretch>
        </p:blipFill>
        <p:spPr bwMode="auto">
          <a:xfrm>
            <a:off x="928662" y="4857760"/>
            <a:ext cx="1428760" cy="1143008"/>
          </a:xfrm>
          <a:prstGeom prst="rect">
            <a:avLst/>
          </a:prstGeom>
          <a:noFill/>
          <a:ln w="9525">
            <a:noFill/>
            <a:miter lim="800000"/>
            <a:headEnd/>
            <a:tailEnd/>
          </a:ln>
        </p:spPr>
      </p:pic>
      <p:pic>
        <p:nvPicPr>
          <p:cNvPr id="9" name="Рисунок 8" descr="F:\Развитие речи шаблоны\Алфавит\A.png"/>
          <p:cNvPicPr/>
          <p:nvPr/>
        </p:nvPicPr>
        <p:blipFill>
          <a:blip r:embed="rId7" cstate="print"/>
          <a:srcRect/>
          <a:stretch>
            <a:fillRect/>
          </a:stretch>
        </p:blipFill>
        <p:spPr bwMode="auto">
          <a:xfrm>
            <a:off x="6286512" y="4786322"/>
            <a:ext cx="1076325" cy="11061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785786" y="1214422"/>
            <a:ext cx="757242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u-RU" sz="3200" b="1" i="1" u="none" strike="noStrike" cap="none" normalizeH="0" baseline="0" dirty="0" smtClean="0">
                <a:ln>
                  <a:noFill/>
                </a:ln>
                <a:solidFill>
                  <a:srgbClr val="FF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Загадывание загадок о звуках и буквах. </a:t>
            </a:r>
            <a:endParaRPr kumimoji="0" lang="ru-RU" sz="3200" b="1" i="1" u="none" strike="noStrike" cap="none" normalizeH="0" baseline="0" dirty="0" smtClean="0">
              <a:ln>
                <a:noFill/>
              </a:ln>
              <a:solidFill>
                <a:srgbClr val="FF00FF"/>
              </a:solidFill>
              <a:effectLst>
                <a:outerShdw blurRad="38100" dist="38100" dir="2700000" algn="tl">
                  <a:srgbClr val="000000">
                    <a:alpha val="43137"/>
                  </a:srgbClr>
                </a:outerShdw>
              </a:effectLst>
              <a:latin typeface="Bookman Old Style" pitchFamily="18" charset="0"/>
            </a:endParaRPr>
          </a:p>
        </p:txBody>
      </p:sp>
      <p:sp>
        <p:nvSpPr>
          <p:cNvPr id="4" name="Прямоугольник 3"/>
          <p:cNvSpPr/>
          <p:nvPr/>
        </p:nvSpPr>
        <p:spPr>
          <a:xfrm>
            <a:off x="928662" y="3428999"/>
            <a:ext cx="7429552" cy="1077217"/>
          </a:xfrm>
          <a:prstGeom prst="rect">
            <a:avLst/>
          </a:prstGeom>
        </p:spPr>
        <p:txBody>
          <a:bodyPr wrap="square">
            <a:spAutoFit/>
          </a:bodyPr>
          <a:lstStyle/>
          <a:p>
            <a:pPr lvl="0" algn="ctr" fontAlgn="base">
              <a:spcBef>
                <a:spcPct val="0"/>
              </a:spcBef>
              <a:spcAft>
                <a:spcPct val="0"/>
              </a:spcAft>
            </a:pPr>
            <a:r>
              <a:rPr lang="ru-RU" sz="3200" b="1" i="1" dirty="0" smtClean="0">
                <a:solidFill>
                  <a:srgbClr val="FF00FF"/>
                </a:solidFill>
                <a:effectLst>
                  <a:outerShdw blurRad="38100" dist="38100" dir="2700000" algn="tl">
                    <a:srgbClr val="000000">
                      <a:alpha val="43137"/>
                    </a:srgbClr>
                  </a:outerShdw>
                </a:effectLst>
                <a:latin typeface="Bookman Old Style" pitchFamily="18" charset="0"/>
                <a:ea typeface="Times New Roman" pitchFamily="18" charset="0"/>
                <a:cs typeface="Times New Roman" pitchFamily="18" charset="0"/>
              </a:rPr>
              <a:t>Заучивание  чистоговорок  о звуках и буквах.</a:t>
            </a:r>
            <a:endParaRPr lang="ru-RU" sz="3200" b="1" i="1" dirty="0" smtClean="0">
              <a:solidFill>
                <a:srgbClr val="FF00FF"/>
              </a:solidFill>
              <a:effectLst>
                <a:outerShdw blurRad="38100" dist="38100" dir="2700000" algn="tl">
                  <a:srgbClr val="000000">
                    <a:alpha val="43137"/>
                  </a:srgbClr>
                </a:outerShdw>
              </a:effectLst>
              <a:latin typeface="Bookman Old Style" pitchFamily="18" charset="0"/>
            </a:endParaRPr>
          </a:p>
        </p:txBody>
      </p:sp>
      <p:pic>
        <p:nvPicPr>
          <p:cNvPr id="5" name="Picture 14" descr="Книга"/>
          <p:cNvPicPr>
            <a:picLocks noChangeAspect="1" noChangeArrowheads="1"/>
          </p:cNvPicPr>
          <p:nvPr/>
        </p:nvPicPr>
        <p:blipFill>
          <a:blip r:embed="rId2">
            <a:clrChange>
              <a:clrFrom>
                <a:srgbClr val="FFFFFF"/>
              </a:clrFrom>
              <a:clrTo>
                <a:srgbClr val="FFFFFF">
                  <a:alpha val="0"/>
                </a:srgbClr>
              </a:clrTo>
            </a:clrChange>
          </a:blip>
          <a:srcRect b="69547"/>
          <a:stretch>
            <a:fillRect/>
          </a:stretch>
        </p:blipFill>
        <p:spPr bwMode="auto">
          <a:xfrm>
            <a:off x="2643174" y="571480"/>
            <a:ext cx="3878272" cy="785818"/>
          </a:xfrm>
          <a:prstGeom prst="rect">
            <a:avLst/>
          </a:prstGeom>
          <a:noFill/>
          <a:ln w="9525">
            <a:noFill/>
            <a:miter lim="800000"/>
            <a:headEnd/>
            <a:tailEnd/>
          </a:ln>
        </p:spPr>
      </p:pic>
      <p:pic>
        <p:nvPicPr>
          <p:cNvPr id="6" name="Рисунок 5" descr="F:\Развитие речи шаблоны\Фото\DSC05726.JPG"/>
          <p:cNvPicPr/>
          <p:nvPr/>
        </p:nvPicPr>
        <p:blipFill>
          <a:blip r:embed="rId3" cstate="print"/>
          <a:srcRect/>
          <a:stretch>
            <a:fillRect/>
          </a:stretch>
        </p:blipFill>
        <p:spPr bwMode="auto">
          <a:xfrm>
            <a:off x="1071538" y="1928802"/>
            <a:ext cx="2000264" cy="15001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descr="F:\Развитие речи шаблоны\Фото\DSC05728.JPG"/>
          <p:cNvPicPr/>
          <p:nvPr/>
        </p:nvPicPr>
        <p:blipFill>
          <a:blip r:embed="rId4" cstate="print"/>
          <a:srcRect/>
          <a:stretch>
            <a:fillRect/>
          </a:stretch>
        </p:blipFill>
        <p:spPr bwMode="auto">
          <a:xfrm>
            <a:off x="5857884" y="2071678"/>
            <a:ext cx="18288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F:\Развитие речи шаблоны\Фото\DSC05729.JPG"/>
          <p:cNvPicPr/>
          <p:nvPr/>
        </p:nvPicPr>
        <p:blipFill>
          <a:blip r:embed="rId5" cstate="print"/>
          <a:srcRect/>
          <a:stretch>
            <a:fillRect/>
          </a:stretch>
        </p:blipFill>
        <p:spPr bwMode="auto">
          <a:xfrm>
            <a:off x="785786" y="4429132"/>
            <a:ext cx="2214578" cy="17145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Рисунок 8" descr="F:\Развитие речи шаблоны\Фото\DSC05733.JPG"/>
          <p:cNvPicPr/>
          <p:nvPr/>
        </p:nvPicPr>
        <p:blipFill>
          <a:blip r:embed="rId6" cstate="print"/>
          <a:srcRect/>
          <a:stretch>
            <a:fillRect/>
          </a:stretch>
        </p:blipFill>
        <p:spPr bwMode="auto">
          <a:xfrm>
            <a:off x="4929190" y="4500570"/>
            <a:ext cx="2214578" cy="1566866"/>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Рисунок 9" descr="F:\Развитие речи шаблоны\Алфавит\a6.png"/>
          <p:cNvPicPr/>
          <p:nvPr/>
        </p:nvPicPr>
        <p:blipFill>
          <a:blip r:embed="rId7"/>
          <a:srcRect/>
          <a:stretch>
            <a:fillRect/>
          </a:stretch>
        </p:blipFill>
        <p:spPr bwMode="auto">
          <a:xfrm>
            <a:off x="3500430" y="2214554"/>
            <a:ext cx="1257300" cy="1257300"/>
          </a:xfrm>
          <a:prstGeom prst="rect">
            <a:avLst/>
          </a:prstGeom>
          <a:noFill/>
          <a:ln w="9525">
            <a:noFill/>
            <a:miter lim="800000"/>
            <a:headEnd/>
            <a:tailEnd/>
          </a:ln>
        </p:spPr>
      </p:pic>
      <p:pic>
        <p:nvPicPr>
          <p:cNvPr id="11" name="Рисунок 10" descr="F:\Развитие речи шаблоны\Алфавит\ch6.png"/>
          <p:cNvPicPr/>
          <p:nvPr/>
        </p:nvPicPr>
        <p:blipFill>
          <a:blip r:embed="rId8"/>
          <a:srcRect/>
          <a:stretch>
            <a:fillRect/>
          </a:stretch>
        </p:blipFill>
        <p:spPr bwMode="auto">
          <a:xfrm>
            <a:off x="3214678" y="4572008"/>
            <a:ext cx="1285875"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857232"/>
            <a:ext cx="7572428" cy="500066"/>
          </a:xfrm>
        </p:spPr>
        <p:txBody>
          <a:bodyPr>
            <a:noAutofit/>
          </a:bodyPr>
          <a:lstStyle/>
          <a:p>
            <a:r>
              <a:rPr lang="ru-RU" b="1" i="1" dirty="0" smtClean="0">
                <a:solidFill>
                  <a:srgbClr val="FF00FF"/>
                </a:solidFill>
                <a:effectLst>
                  <a:outerShdw blurRad="38100" dist="38100" dir="2700000" algn="tl">
                    <a:srgbClr val="000000">
                      <a:alpha val="43137"/>
                    </a:srgbClr>
                  </a:outerShdw>
                </a:effectLst>
                <a:latin typeface="Bookman Old Style" pitchFamily="18" charset="0"/>
              </a:rPr>
              <a:t>Умелые руки мастерят буквы.</a:t>
            </a:r>
            <a:endParaRPr lang="ru-RU" b="1" i="1" dirty="0">
              <a:solidFill>
                <a:srgbClr val="FF00FF"/>
              </a:solidFill>
              <a:effectLst>
                <a:outerShdw blurRad="38100" dist="38100" dir="2700000" algn="tl">
                  <a:srgbClr val="000000">
                    <a:alpha val="43137"/>
                  </a:srgbClr>
                </a:outerShdw>
              </a:effectLst>
              <a:latin typeface="Bookman Old Style" pitchFamily="18" charset="0"/>
            </a:endParaRPr>
          </a:p>
        </p:txBody>
      </p:sp>
      <p:pic>
        <p:nvPicPr>
          <p:cNvPr id="3" name="Рисунок 2" descr="F:\Развитие речи шаблоны\Фото\DSC05661.JPG"/>
          <p:cNvPicPr/>
          <p:nvPr/>
        </p:nvPicPr>
        <p:blipFill>
          <a:blip r:embed="rId2" cstate="print"/>
          <a:srcRect/>
          <a:stretch>
            <a:fillRect/>
          </a:stretch>
        </p:blipFill>
        <p:spPr bwMode="auto">
          <a:xfrm>
            <a:off x="714348" y="2857496"/>
            <a:ext cx="2428892" cy="1714512"/>
          </a:xfrm>
          <a:prstGeom prst="snip2DiagRect">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F:\Развитие речи шаблоны\Фото\DSC05687.JPG"/>
          <p:cNvPicPr/>
          <p:nvPr/>
        </p:nvPicPr>
        <p:blipFill>
          <a:blip r:embed="rId3" cstate="print"/>
          <a:srcRect/>
          <a:stretch>
            <a:fillRect/>
          </a:stretch>
        </p:blipFill>
        <p:spPr bwMode="auto">
          <a:xfrm>
            <a:off x="6000760" y="2786058"/>
            <a:ext cx="2428892" cy="1785950"/>
          </a:xfrm>
          <a:prstGeom prst="snip2DiagRect">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F:\Развитие речи шаблоны\Фото\DSC05680.JPG"/>
          <p:cNvPicPr/>
          <p:nvPr/>
        </p:nvPicPr>
        <p:blipFill>
          <a:blip r:embed="rId4" cstate="print"/>
          <a:srcRect/>
          <a:stretch>
            <a:fillRect/>
          </a:stretch>
        </p:blipFill>
        <p:spPr bwMode="auto">
          <a:xfrm>
            <a:off x="928662" y="4786322"/>
            <a:ext cx="2286016" cy="1785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descr="F:\Развитие речи шаблоны\Фото\DSC05688.JPG"/>
          <p:cNvPicPr/>
          <p:nvPr/>
        </p:nvPicPr>
        <p:blipFill>
          <a:blip r:embed="rId5" cstate="print"/>
          <a:srcRect/>
          <a:stretch>
            <a:fillRect/>
          </a:stretch>
        </p:blipFill>
        <p:spPr bwMode="auto">
          <a:xfrm>
            <a:off x="5429256" y="4714884"/>
            <a:ext cx="2571768" cy="17859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Рисунок 7" descr="C:\Documents and Settings\Admin\Рабочий стол\s1200.png"/>
          <p:cNvPicPr/>
          <p:nvPr/>
        </p:nvPicPr>
        <p:blipFill>
          <a:blip r:embed="rId6" cstate="print"/>
          <a:srcRect/>
          <a:stretch>
            <a:fillRect/>
          </a:stretch>
        </p:blipFill>
        <p:spPr bwMode="auto">
          <a:xfrm>
            <a:off x="3643306" y="4714884"/>
            <a:ext cx="1676394" cy="1571636"/>
          </a:xfrm>
          <a:prstGeom prst="rect">
            <a:avLst/>
          </a:prstGeom>
          <a:noFill/>
          <a:ln w="9525">
            <a:noFill/>
            <a:miter lim="800000"/>
            <a:headEnd/>
            <a:tailEnd/>
          </a:ln>
        </p:spPr>
      </p:pic>
      <p:pic>
        <p:nvPicPr>
          <p:cNvPr id="10" name="Рисунок 9" descr="F:\Развитие речи шаблоны\Алфавит\img14.jpg"/>
          <p:cNvPicPr/>
          <p:nvPr/>
        </p:nvPicPr>
        <p:blipFill>
          <a:blip r:embed="rId7" cstate="print">
            <a:clrChange>
              <a:clrFrom>
                <a:srgbClr val="FEFEFE"/>
              </a:clrFrom>
              <a:clrTo>
                <a:srgbClr val="FEFEFE">
                  <a:alpha val="0"/>
                </a:srgbClr>
              </a:clrTo>
            </a:clrChange>
          </a:blip>
          <a:srcRect/>
          <a:stretch>
            <a:fillRect/>
          </a:stretch>
        </p:blipFill>
        <p:spPr bwMode="auto">
          <a:xfrm>
            <a:off x="3571868" y="2857496"/>
            <a:ext cx="1643074" cy="1500198"/>
          </a:xfrm>
          <a:prstGeom prst="rect">
            <a:avLst/>
          </a:prstGeom>
          <a:noFill/>
          <a:ln w="9525">
            <a:noFill/>
            <a:miter lim="800000"/>
            <a:headEnd/>
            <a:tailEnd/>
          </a:ln>
        </p:spPr>
      </p:pic>
      <p:sp>
        <p:nvSpPr>
          <p:cNvPr id="20481" name="Rectangle 1"/>
          <p:cNvSpPr>
            <a:spLocks noChangeArrowheads="1"/>
          </p:cNvSpPr>
          <p:nvPr/>
        </p:nvSpPr>
        <p:spPr bwMode="auto">
          <a:xfrm>
            <a:off x="642910" y="1500174"/>
            <a:ext cx="7929618"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sz="2000" b="1" i="1" u="none" strike="noStrike" cap="none" normalizeH="0" baseline="0" dirty="0" smtClean="0">
              <a:ln>
                <a:noFill/>
              </a:ln>
              <a:solidFill>
                <a:srgbClr val="990099"/>
              </a:solidFill>
              <a:effectLst/>
              <a:latin typeface="Bookman Old Style" pitchFamily="18" charset="0"/>
              <a:ea typeface="Times New Roman" pitchFamily="18" charset="0"/>
              <a:cs typeface="Arial" pitchFamily="34" charset="0"/>
            </a:endParaRPr>
          </a:p>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990099"/>
                </a:solidFill>
                <a:effectLst/>
                <a:latin typeface="Bookman Old Style" pitchFamily="18" charset="0"/>
                <a:ea typeface="Times New Roman" pitchFamily="18" charset="0"/>
                <a:cs typeface="Arial" pitchFamily="34" charset="0"/>
              </a:rPr>
              <a:t>Цель:</a:t>
            </a:r>
            <a:r>
              <a:rPr lang="ru-RU" b="1" i="1" dirty="0" smtClean="0">
                <a:solidFill>
                  <a:srgbClr val="990099"/>
                </a:solidFill>
                <a:latin typeface="Bookman Old Style" pitchFamily="18" charset="0"/>
                <a:ea typeface="Times New Roman" pitchFamily="18" charset="0"/>
                <a:cs typeface="Arial" pitchFamily="34" charset="0"/>
              </a:rPr>
              <a:t> </a:t>
            </a:r>
            <a:r>
              <a:rPr lang="ru-RU" i="1" dirty="0" smtClean="0">
                <a:solidFill>
                  <a:srgbClr val="990099"/>
                </a:solidFill>
                <a:latin typeface="Bookman Old Style" pitchFamily="18" charset="0"/>
                <a:ea typeface="Times New Roman" pitchFamily="18" charset="0"/>
                <a:cs typeface="Arial" pitchFamily="34" charset="0"/>
              </a:rPr>
              <a:t>р</a:t>
            </a:r>
            <a:r>
              <a:rPr kumimoji="0" lang="ru-RU" b="0" i="1" u="none" strike="noStrike" cap="none" normalizeH="0" baseline="0" dirty="0" smtClean="0">
                <a:ln>
                  <a:noFill/>
                </a:ln>
                <a:solidFill>
                  <a:srgbClr val="990099"/>
                </a:solidFill>
                <a:effectLst/>
                <a:latin typeface="Bookman Old Style" pitchFamily="18" charset="0"/>
                <a:ea typeface="Times New Roman" pitchFamily="18" charset="0"/>
                <a:cs typeface="Arial" pitchFamily="34" charset="0"/>
              </a:rPr>
              <a:t>азвитие познавательных, конструктивных, творческих и художественных способностей детей в процессе создания букв, используя различные материалы и техники.</a:t>
            </a:r>
            <a:endParaRPr kumimoji="0" lang="ru-RU" b="0" i="1" u="none" strike="noStrike" cap="none" normalizeH="0" baseline="0" dirty="0" smtClean="0">
              <a:ln>
                <a:noFill/>
              </a:ln>
              <a:solidFill>
                <a:srgbClr val="990099"/>
              </a:solidFill>
              <a:effectLst/>
              <a:latin typeface="Bookman Old Style"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Презентация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Презентация1</Template>
  <TotalTime>516</TotalTime>
  <Words>451</Words>
  <Application>Microsoft Office PowerPoint</Application>
  <PresentationFormat>Экран (4:3)</PresentationFormat>
  <Paragraphs>62</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Презентация1</vt:lpstr>
      <vt:lpstr> Информационно - творческий проект с детьми старшего дошкольного возраста.  «Живые звуки и буквы» </vt:lpstr>
      <vt:lpstr>        Проблема:  У детей с общим недоразвитием речи недостаточно сформированы предпосылки к освоению грамоте. </vt:lpstr>
      <vt:lpstr>Слайд 3</vt:lpstr>
      <vt:lpstr>Слайд 4</vt:lpstr>
      <vt:lpstr>Слайд 5</vt:lpstr>
      <vt:lpstr>Слайд 6</vt:lpstr>
      <vt:lpstr>  Показ презентации «Сказка про то, как звуки в букву превратились» </vt:lpstr>
      <vt:lpstr>Слайд 8</vt:lpstr>
      <vt:lpstr>Умелые руки мастерят буквы.</vt:lpstr>
      <vt:lpstr>Слайд 10</vt:lpstr>
      <vt:lpstr>Слайд 11</vt:lpstr>
      <vt:lpstr>Индивидуальная работа в логопедическом кабинете</vt:lpstr>
      <vt:lpstr>Слайд 13</vt:lpstr>
      <vt:lpstr>Дидактические игры</vt:lpstr>
      <vt:lpstr>Слайд 15</vt:lpstr>
      <vt:lpstr>НОД по обучению грамоте  «В королевстве звуков и букв» </vt:lpstr>
      <vt:lpstr>Слайд 17</vt:lpstr>
      <vt:lpstr>Слайд 18</vt:lpstr>
      <vt:lpstr>Творческая мастерская </vt:lpstr>
      <vt:lpstr>  Лепка  «Лепим любимую букву»  </vt:lpstr>
      <vt:lpstr>Слайд 21</vt:lpstr>
      <vt:lpstr>Аппликация</vt:lpstr>
      <vt:lpstr>    В театр играем – звуки развиваем Инсценировка сказок для родителей. «Как медведь к зиме готовился» «Как  ёжик счастье искал»  </vt:lpstr>
      <vt:lpstr>Слайд 24</vt:lpstr>
      <vt:lpstr>Слайд 25</vt:lpstr>
      <vt:lpstr> Информационно-наглядный материал для родителей </vt:lpstr>
      <vt:lpstr> Семь Таиркиных сделали весёлых человечков «Гласики и согласики»</vt:lpstr>
      <vt:lpstr>Слайд 28</vt:lpstr>
      <vt:lpstr>Слайд 29</vt:lpstr>
      <vt:lpstr>Вывод: </vt:lpstr>
      <vt:lpstr>Спасибо за внимание!!!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67</cp:revision>
  <dcterms:created xsi:type="dcterms:W3CDTF">2020-01-20T17:12:27Z</dcterms:created>
  <dcterms:modified xsi:type="dcterms:W3CDTF">2020-01-28T07:31:45Z</dcterms:modified>
</cp:coreProperties>
</file>