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64" r:id="rId4"/>
    <p:sldId id="265" r:id="rId5"/>
    <p:sldId id="268" r:id="rId6"/>
    <p:sldId id="269" r:id="rId7"/>
    <p:sldId id="266" r:id="rId8"/>
    <p:sldId id="267" r:id="rId9"/>
    <p:sldId id="270" r:id="rId10"/>
    <p:sldId id="273" r:id="rId11"/>
    <p:sldId id="271" r:id="rId12"/>
    <p:sldId id="272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349"/>
    <a:srgbClr val="712703"/>
    <a:srgbClr val="003300"/>
    <a:srgbClr val="0C40AA"/>
    <a:srgbClr val="92266B"/>
    <a:srgbClr val="B7036E"/>
    <a:srgbClr val="CC0099"/>
    <a:srgbClr val="990000"/>
    <a:srgbClr val="7C0346"/>
    <a:srgbClr val="E1E1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44;&#1067;&#1061;&#1040;&#1058;&#1045;&#1051;&#1068;&#1053;&#1040;&#1071;%20&#1043;&#1048;&#1052;&#1053;&#1040;&#1057;&#1058;&#1048;&#1050;&#1040;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3;&#1086;&#1074;&#1099;&#1081;%20&#1087;&#1088;&#1086;&#1077;&#1082;&#1090;%202.av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5;&#1054;&#1044;&#1042;&#1048;&#1046;&#1053;&#1067;&#1045;%20&#1048;&#1043;&#1056;&#1067;.doc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&#1079;&#1088;&#1080;&#1090;&#1077;&#1083;&#1100;&#1085;&#1072;&#1103;%20&#1075;&#1080;&#1084;&#1085;&#1072;&#1089;&#1090;&#1080;&#1082;&#1072;.doc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&#1050;&#1086;&#1084;&#1087;&#1083;&#1077;&#1082;&#1089;&#1099;%20&#1087;&#1086;%20&#1089;&#1072;&#1084;&#1086;&#1084;&#1072;&#1089;&#1089;&#1072;&#1078;&#1091;%20&#1080;%20&#1084;&#1072;&#1089;&#1089;&#1072;&#1078;&#1091;.docx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6" name="Рисунок 5" descr="egv5KQHh17c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747" y="3718556"/>
            <a:ext cx="3220872" cy="290743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4059" y="1798141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Здоровьесберегающие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технологии 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коррекционной работе с детьми 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нарушением зрения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0878" y="532263"/>
            <a:ext cx="6795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Муниципальное бюджетное дошкольное образовательное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учреждение детский сад № 10 «Белочка»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709684" y="539401"/>
            <a:ext cx="75627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 </a:t>
            </a:r>
            <a:r>
              <a:rPr lang="ru-RU" b="1" dirty="0" smtClean="0">
                <a:solidFill>
                  <a:srgbClr val="002060"/>
                </a:solidFill>
              </a:rPr>
              <a:t>ПРАВИЛА ПРОВЕДЕНИЯ ДЫХАТЕЛЬНОЙ ГИМНАСТИКИ.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3300"/>
                </a:solidFill>
              </a:rPr>
              <a:t>Упражнения проводить в проветренном помещении до еды</a:t>
            </a:r>
          </a:p>
          <a:p>
            <a:r>
              <a:rPr lang="ru-RU" dirty="0" smtClean="0">
                <a:solidFill>
                  <a:srgbClr val="003300"/>
                </a:solidFill>
              </a:rPr>
              <a:t>·                Движения необходимо производить плавно, под счет. Медленно.</a:t>
            </a:r>
          </a:p>
          <a:p>
            <a:r>
              <a:rPr lang="ru-RU" dirty="0" smtClean="0">
                <a:solidFill>
                  <a:srgbClr val="003300"/>
                </a:solidFill>
              </a:rPr>
              <a:t>·                 Вдох - через нос (плечи не поднимать, спина прямая)</a:t>
            </a:r>
          </a:p>
          <a:p>
            <a:r>
              <a:rPr lang="ru-RU" dirty="0" smtClean="0">
                <a:solidFill>
                  <a:srgbClr val="003300"/>
                </a:solidFill>
              </a:rPr>
              <a:t>·                 Выдох – через рот (губы в форме «трубочки») или воздушную струю направлять  на кончик язык ( см. технику выполнения упражнения)</a:t>
            </a:r>
          </a:p>
          <a:p>
            <a:r>
              <a:rPr lang="ru-RU" dirty="0" smtClean="0">
                <a:solidFill>
                  <a:srgbClr val="003300"/>
                </a:solidFill>
              </a:rPr>
              <a:t>·                 Выдох должен быть длительным и плавным</a:t>
            </a:r>
          </a:p>
          <a:p>
            <a:r>
              <a:rPr lang="ru-RU" dirty="0" smtClean="0">
                <a:solidFill>
                  <a:srgbClr val="003300"/>
                </a:solidFill>
              </a:rPr>
              <a:t>·                 Следите, чтобы ребенок не напрягал плечи, шею, ощущал движение диафрагмы, межреберных мышц, мышцы нижней части живота. Следить, чтобы щеки не надувались (для начала их можно придерживать руками)</a:t>
            </a:r>
          </a:p>
          <a:p>
            <a:r>
              <a:rPr lang="ru-RU" dirty="0" smtClean="0">
                <a:solidFill>
                  <a:srgbClr val="003300"/>
                </a:solidFill>
              </a:rPr>
              <a:t>·                 Не переутомляйте ребенка, то есть строго дозируйте количество и темп проведения упражнений. При недомогании лучше отложить занятие. Время выполнения 3-4 минуты. Несоблюдение этого правила может привести к головокружению.</a:t>
            </a:r>
          </a:p>
          <a:p>
            <a:r>
              <a:rPr lang="ru-RU" dirty="0" smtClean="0">
                <a:solidFill>
                  <a:srgbClr val="003300"/>
                </a:solidFill>
              </a:rPr>
              <a:t>·                  Дышать надо с удовольствием, так как положительные эмоции имеют значительный оздоровительный эффект.</a:t>
            </a:r>
            <a:r>
              <a:rPr lang="ru-RU" dirty="0" smtClean="0">
                <a:solidFill>
                  <a:srgbClr val="C00000"/>
                </a:solidFill>
              </a:rPr>
              <a:t>   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513" y="6018663"/>
            <a:ext cx="354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ДЫХАТЕЛЬНАЯ ГИМНАСТИКА.</a:t>
            </a:r>
            <a:r>
              <a:rPr lang="en-US" dirty="0" err="1" smtClean="0">
                <a:hlinkClick r:id="rId3" action="ppaction://hlinkfile"/>
              </a:rPr>
              <a:t>docx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3" name="Прямоугольная выноска 2"/>
          <p:cNvSpPr/>
          <p:nvPr/>
        </p:nvSpPr>
        <p:spPr>
          <a:xfrm>
            <a:off x="477672" y="163773"/>
            <a:ext cx="4107975" cy="736979"/>
          </a:xfrm>
          <a:prstGeom prst="wedgeRectCallout">
            <a:avLst/>
          </a:prstGeom>
          <a:noFill/>
          <a:ln w="28575">
            <a:solidFill>
              <a:srgbClr val="7127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0000"/>
                </a:solidFill>
              </a:rPr>
              <a:t>ДВИГАТЕЛЬНАЯ ДЕЯТЕЛЬНОСТЬ ДЕТЕЙ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544" y="3316405"/>
            <a:ext cx="4258103" cy="3029803"/>
          </a:xfrm>
          <a:prstGeom prst="roundRect">
            <a:avLst/>
          </a:prstGeom>
          <a:noFill/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FF0000"/>
                </a:solidFill>
              </a:rPr>
              <a:t>Виды: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7F0349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Утр. Гимнастика,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Физминутки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 Подвижные игры,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 Физкультурные занятия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 Музыкальные занятия, ритмопластика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2530" name="Picture 2" descr="https://i.pinimg.com/736x/67/e9/7d/67e97de5e19f716671e49c2da0481524--clipart-bab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362" y="395786"/>
            <a:ext cx="2478444" cy="198006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09434" y="982640"/>
            <a:ext cx="5677467" cy="21426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00"/>
                </a:solidFill>
              </a:rPr>
              <a:t>Потеря зрения на основе органических нарушений замедляет физическое формирование ребёнка, затрудняет подражание и овладение пространственными представлениями. У ребёнка со зрительной патологией из-за страха пространства ограничена двигательная и познавательная деятельность, нарушена координация движений.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22125" y="3152634"/>
            <a:ext cx="4053385" cy="3507474"/>
          </a:xfrm>
          <a:prstGeom prst="roundRect">
            <a:avLst/>
          </a:prstGeom>
          <a:noFill/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FF0000"/>
                </a:solidFill>
              </a:rPr>
              <a:t>Условия: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712703"/>
                </a:solidFill>
              </a:rPr>
              <a:t>учитывать зрительный диагноз, состояние остроты зрения,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712703"/>
                </a:solidFill>
              </a:rPr>
              <a:t> </a:t>
            </a:r>
            <a:r>
              <a:rPr lang="ru-RU" i="1" dirty="0" smtClean="0">
                <a:solidFill>
                  <a:srgbClr val="C00000"/>
                </a:solidFill>
              </a:rPr>
              <a:t>особенности зрительного, слухового, осязательного восприятия,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712703"/>
                </a:solidFill>
              </a:rPr>
              <a:t> учитывать возрастные и индивидуальные особенности,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712703"/>
                </a:solidFill>
              </a:rPr>
              <a:t> </a:t>
            </a:r>
            <a:r>
              <a:rPr lang="ru-RU" i="1" dirty="0" smtClean="0">
                <a:solidFill>
                  <a:srgbClr val="C00000"/>
                </a:solidFill>
              </a:rPr>
              <a:t>соблюдение требований к окружающему пространству и </a:t>
            </a:r>
            <a:r>
              <a:rPr lang="ru-RU" i="1" dirty="0" err="1" smtClean="0">
                <a:solidFill>
                  <a:srgbClr val="C00000"/>
                </a:solidFill>
              </a:rPr>
              <a:t>дид.инструментарию</a:t>
            </a:r>
            <a:endParaRPr lang="ru-RU" i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7F0349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3" name="Скругленный прямоугольник 2"/>
          <p:cNvSpPr/>
          <p:nvPr/>
        </p:nvSpPr>
        <p:spPr>
          <a:xfrm>
            <a:off x="559558" y="518615"/>
            <a:ext cx="7670042" cy="54045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7F0349"/>
                </a:solidFill>
              </a:rPr>
              <a:t>Значение подвижных игр:</a:t>
            </a:r>
            <a:endParaRPr lang="ru-RU" dirty="0" smtClean="0">
              <a:solidFill>
                <a:srgbClr val="7F0349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Совершенствование физических способностей ребенка;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Укрепление здоровья и повышение защитных сил организма;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Укрепление нервной системы;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Создание условий для положительного </a:t>
            </a:r>
            <a:r>
              <a:rPr lang="ru-RU" dirty="0" err="1" smtClean="0">
                <a:solidFill>
                  <a:srgbClr val="002060"/>
                </a:solidFill>
              </a:rPr>
              <a:t>психо-эмоционального</a:t>
            </a:r>
            <a:r>
              <a:rPr lang="ru-RU" dirty="0" smtClean="0">
                <a:solidFill>
                  <a:srgbClr val="002060"/>
                </a:solidFill>
              </a:rPr>
              <a:t> состояния детей;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Развитие психических качеств: внимание, память, воображение, самостоятельность и инициатива;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Воспитание и формирование личностных качеств.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B7036E"/>
                </a:solidFill>
              </a:rPr>
              <a:t>Играя и реализуя различные формы активности, дети познают окружающий мир, себя, свое тело, свои возможности, изобретают, творят, при этом развиваясь гармонично и целостно.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i="1" dirty="0" smtClean="0">
                <a:solidFill>
                  <a:srgbClr val="B7036E"/>
                </a:solidFill>
                <a:hlinkClick r:id="rId3" action="ppaction://hlinkfile"/>
              </a:rPr>
              <a:t>Новый проект 2.</a:t>
            </a:r>
            <a:r>
              <a:rPr lang="en-US" i="1" dirty="0" err="1" smtClean="0">
                <a:solidFill>
                  <a:srgbClr val="B7036E"/>
                </a:solidFill>
                <a:hlinkClick r:id="rId3" action="ppaction://hlinkfile"/>
              </a:rPr>
              <a:t>avi</a:t>
            </a:r>
            <a:endParaRPr lang="ru-RU" i="1" dirty="0" smtClean="0">
              <a:solidFill>
                <a:srgbClr val="B7036E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141493"/>
            <a:ext cx="407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hlinkClick r:id="rId4" action="ppaction://hlinkfile"/>
              </a:rPr>
              <a:t>ПРИМЕРНЫЕ ПОДВИЖНЫЕ ИГРЫ.</a:t>
            </a:r>
            <a:r>
              <a:rPr lang="en-US" dirty="0" err="1" smtClean="0">
                <a:hlinkClick r:id="rId4" action="ppaction://hlinkfile"/>
              </a:rPr>
              <a:t>docx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3" name="Прямоугольная выноска 2"/>
          <p:cNvSpPr/>
          <p:nvPr/>
        </p:nvSpPr>
        <p:spPr>
          <a:xfrm>
            <a:off x="586854" y="368490"/>
            <a:ext cx="5117910" cy="1009934"/>
          </a:xfrm>
          <a:prstGeom prst="wedgeRectCallout">
            <a:avLst/>
          </a:prstGeom>
          <a:noFill/>
          <a:ln w="28575">
            <a:solidFill>
              <a:srgbClr val="B70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МУЗЫКАЛЬНО-ДВИГАТЕЛЬНАЯ АКТИВНОСТЬ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(РИТМОПЛАСТИКА, ЛОГОРИТМИКА)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0376" y="1569493"/>
            <a:ext cx="3739487" cy="4872250"/>
          </a:xfrm>
          <a:prstGeom prst="roundRect">
            <a:avLst/>
          </a:prstGeom>
          <a:noFill/>
          <a:ln w="28575">
            <a:solidFill>
              <a:srgbClr val="7F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Особенности детей с нарушением зрения:</a:t>
            </a: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-</a:t>
            </a:r>
            <a:r>
              <a:rPr lang="ru-RU" dirty="0" smtClean="0">
                <a:solidFill>
                  <a:srgbClr val="003300"/>
                </a:solidFill>
              </a:rPr>
              <a:t>медлительность, повышенная утомляемость, истощаемость;</a:t>
            </a:r>
          </a:p>
          <a:p>
            <a:r>
              <a:rPr lang="ru-RU" dirty="0" smtClean="0">
                <a:solidFill>
                  <a:srgbClr val="003300"/>
                </a:solidFill>
              </a:rPr>
              <a:t>-трудности в прослеживании движущихся предметов;</a:t>
            </a:r>
          </a:p>
          <a:p>
            <a:r>
              <a:rPr lang="ru-RU" dirty="0" smtClean="0">
                <a:solidFill>
                  <a:srgbClr val="003300"/>
                </a:solidFill>
              </a:rPr>
              <a:t>-эмоциональные и поведенческие расстройства,</a:t>
            </a:r>
          </a:p>
          <a:p>
            <a:r>
              <a:rPr lang="ru-RU" dirty="0" smtClean="0">
                <a:solidFill>
                  <a:srgbClr val="003300"/>
                </a:solidFill>
              </a:rPr>
              <a:t>-нарушение координации движений,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3300"/>
                </a:solidFill>
              </a:rPr>
              <a:t>аритмичность </a:t>
            </a:r>
            <a:r>
              <a:rPr lang="ru-RU" dirty="0" smtClean="0">
                <a:solidFill>
                  <a:srgbClr val="003300"/>
                </a:solidFill>
              </a:rPr>
              <a:t>двигательных </a:t>
            </a:r>
            <a:r>
              <a:rPr lang="ru-RU" dirty="0" smtClean="0">
                <a:solidFill>
                  <a:srgbClr val="003300"/>
                </a:solidFill>
              </a:rPr>
              <a:t>актов,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3300"/>
                </a:solidFill>
              </a:rPr>
              <a:t> трудности </a:t>
            </a:r>
            <a:r>
              <a:rPr lang="ru-RU" dirty="0" smtClean="0">
                <a:solidFill>
                  <a:srgbClr val="003300"/>
                </a:solidFill>
              </a:rPr>
              <a:t>зрительно-пространственной ориентировки.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31307" y="1269242"/>
            <a:ext cx="3835022" cy="5254388"/>
          </a:xfrm>
          <a:prstGeom prst="roundRect">
            <a:avLst/>
          </a:prstGeom>
          <a:noFill/>
          <a:ln w="28575">
            <a:solidFill>
              <a:srgbClr val="7F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Задачи: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-содействовать </a:t>
            </a:r>
            <a:r>
              <a:rPr lang="ru-RU" dirty="0" smtClean="0">
                <a:solidFill>
                  <a:srgbClr val="C00000"/>
                </a:solidFill>
              </a:rPr>
              <a:t>сохранению и укреплению здоровья </a:t>
            </a:r>
            <a:r>
              <a:rPr lang="ru-RU" b="1" dirty="0" smtClean="0">
                <a:solidFill>
                  <a:srgbClr val="C00000"/>
                </a:solidFill>
              </a:rPr>
              <a:t>детей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smtClean="0">
                <a:solidFill>
                  <a:srgbClr val="C00000"/>
                </a:solidFill>
              </a:rPr>
              <a:t>---способствовать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b="1" dirty="0" smtClean="0">
                <a:solidFill>
                  <a:srgbClr val="C00000"/>
                </a:solidFill>
              </a:rPr>
              <a:t>развитию</a:t>
            </a:r>
            <a:r>
              <a:rPr lang="ru-RU" dirty="0" smtClean="0">
                <a:solidFill>
                  <a:srgbClr val="C00000"/>
                </a:solidFill>
              </a:rPr>
              <a:t> и коррекции основных видов движений, 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-</a:t>
            </a:r>
            <a:r>
              <a:rPr lang="ru-RU" b="1" dirty="0" err="1" smtClean="0">
                <a:solidFill>
                  <a:srgbClr val="C00000"/>
                </a:solidFill>
              </a:rPr>
              <a:t>развивать</a:t>
            </a:r>
            <a:r>
              <a:rPr lang="ru-RU" dirty="0" err="1" smtClean="0">
                <a:solidFill>
                  <a:srgbClr val="C00000"/>
                </a:solidFill>
              </a:rPr>
              <a:t>способность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ориентироваться в микро и </a:t>
            </a:r>
            <a:r>
              <a:rPr lang="ru-RU" dirty="0" err="1" smtClean="0">
                <a:solidFill>
                  <a:srgbClr val="C00000"/>
                </a:solidFill>
              </a:rPr>
              <a:t>макропространстве</a:t>
            </a:r>
            <a:r>
              <a:rPr lang="ru-RU" dirty="0" smtClean="0">
                <a:solidFill>
                  <a:srgbClr val="C00000"/>
                </a:solidFill>
              </a:rPr>
              <a:t>, 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-</a:t>
            </a:r>
            <a:r>
              <a:rPr lang="ru-RU" b="1" dirty="0" err="1" smtClean="0">
                <a:solidFill>
                  <a:srgbClr val="C00000"/>
                </a:solidFill>
              </a:rPr>
              <a:t>развивать</a:t>
            </a:r>
            <a:r>
              <a:rPr lang="ru-RU" dirty="0" err="1" smtClean="0">
                <a:solidFill>
                  <a:srgbClr val="C00000"/>
                </a:solidFill>
              </a:rPr>
              <a:t>эмоциональную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отзывчивость, 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-</a:t>
            </a:r>
            <a:r>
              <a:rPr lang="ru-RU" b="1" dirty="0" smtClean="0">
                <a:solidFill>
                  <a:srgbClr val="C00000"/>
                </a:solidFill>
              </a:rPr>
              <a:t>развивать </a:t>
            </a:r>
            <a:r>
              <a:rPr lang="ru-RU" b="1" dirty="0" smtClean="0">
                <a:solidFill>
                  <a:srgbClr val="C00000"/>
                </a:solidFill>
              </a:rPr>
              <a:t>воображение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smtClean="0">
                <a:solidFill>
                  <a:srgbClr val="C00000"/>
                </a:solidFill>
              </a:rPr>
              <a:t>творчество</a:t>
            </a:r>
            <a:r>
              <a:rPr lang="ru-RU" dirty="0" smtClean="0">
                <a:solidFill>
                  <a:srgbClr val="C00000"/>
                </a:solidFill>
              </a:rPr>
              <a:t>,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-</a:t>
            </a:r>
            <a:r>
              <a:rPr lang="ru-RU" dirty="0" smtClean="0">
                <a:solidFill>
                  <a:srgbClr val="C00000"/>
                </a:solidFill>
              </a:rPr>
              <a:t>в</a:t>
            </a:r>
            <a:r>
              <a:rPr lang="ru-RU" dirty="0" smtClean="0">
                <a:solidFill>
                  <a:srgbClr val="C00000"/>
                </a:solidFill>
              </a:rPr>
              <a:t>оспитывать </a:t>
            </a:r>
            <a:r>
              <a:rPr lang="ru-RU" dirty="0" smtClean="0">
                <a:solidFill>
                  <a:srgbClr val="C00000"/>
                </a:solidFill>
              </a:rPr>
              <a:t>способность восприятия </a:t>
            </a:r>
            <a:r>
              <a:rPr lang="ru-RU" b="1" dirty="0" smtClean="0">
                <a:solidFill>
                  <a:srgbClr val="C00000"/>
                </a:solidFill>
              </a:rPr>
              <a:t>музыкальных</a:t>
            </a:r>
            <a:r>
              <a:rPr lang="ru-RU" dirty="0" smtClean="0">
                <a:solidFill>
                  <a:srgbClr val="C00000"/>
                </a:solidFill>
              </a:rPr>
              <a:t> образов и умения выразительно двигаться в соответствии с заданным или придуманным образом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3" name="Скругленный прямоугольник 2"/>
          <p:cNvSpPr/>
          <p:nvPr/>
        </p:nvSpPr>
        <p:spPr>
          <a:xfrm>
            <a:off x="655093" y="395785"/>
            <a:ext cx="4039737" cy="750627"/>
          </a:xfrm>
          <a:prstGeom prst="roundRect">
            <a:avLst/>
          </a:prstGeom>
          <a:noFill/>
          <a:ln w="28575">
            <a:solidFill>
              <a:srgbClr val="922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МЕТОДИКА ПРОВЕДЕНИЯ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9433" y="1296537"/>
            <a:ext cx="6987653" cy="1514902"/>
          </a:xfrm>
          <a:prstGeom prst="roundRect">
            <a:avLst/>
          </a:prstGeom>
          <a:noFill/>
          <a:ln>
            <a:solidFill>
              <a:srgbClr val="0C4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7F0349"/>
                </a:solidFill>
              </a:rPr>
              <a:t>Разучиваемые </a:t>
            </a:r>
            <a:r>
              <a:rPr lang="ru-RU" dirty="0" smtClean="0">
                <a:solidFill>
                  <a:srgbClr val="7F0349"/>
                </a:solidFill>
              </a:rPr>
              <a:t>упражнения следует показывать детям с близкого расстояния, детям с очень низкой остротой </a:t>
            </a:r>
            <a:r>
              <a:rPr lang="ru-RU" b="1" dirty="0" smtClean="0">
                <a:solidFill>
                  <a:srgbClr val="7F0349"/>
                </a:solidFill>
              </a:rPr>
              <a:t>зрения</a:t>
            </a:r>
            <a:r>
              <a:rPr lang="ru-RU" dirty="0" smtClean="0">
                <a:solidFill>
                  <a:srgbClr val="7F0349"/>
                </a:solidFill>
              </a:rPr>
              <a:t> надо повторить показ </a:t>
            </a:r>
            <a:r>
              <a:rPr lang="ru-RU" u="sng" dirty="0" smtClean="0">
                <a:solidFill>
                  <a:srgbClr val="7F0349"/>
                </a:solidFill>
              </a:rPr>
              <a:t>неоднократно</a:t>
            </a:r>
            <a:r>
              <a:rPr lang="ru-RU" dirty="0" smtClean="0">
                <a:solidFill>
                  <a:srgbClr val="7F0349"/>
                </a:solidFill>
              </a:rPr>
              <a:t>: если этого </a:t>
            </a:r>
            <a:r>
              <a:rPr lang="ru-RU" b="1" dirty="0" smtClean="0">
                <a:solidFill>
                  <a:srgbClr val="7F0349"/>
                </a:solidFill>
              </a:rPr>
              <a:t>недостаточно</a:t>
            </a:r>
            <a:r>
              <a:rPr lang="ru-RU" dirty="0" smtClean="0">
                <a:solidFill>
                  <a:srgbClr val="7F0349"/>
                </a:solidFill>
              </a:rPr>
              <a:t> для успешного его выполнения ребенком, применяют совместное выполнение</a:t>
            </a:r>
            <a:r>
              <a:rPr lang="ru-RU" dirty="0" smtClean="0">
                <a:solidFill>
                  <a:srgbClr val="C00000"/>
                </a:solidFill>
              </a:rPr>
              <a:t>. 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37230" y="2866030"/>
            <a:ext cx="6851176" cy="176056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3300"/>
                </a:solidFill>
              </a:rPr>
              <a:t>Использовать  </a:t>
            </a:r>
            <a:r>
              <a:rPr lang="ru-RU" dirty="0" smtClean="0">
                <a:solidFill>
                  <a:srgbClr val="003300"/>
                </a:solidFill>
              </a:rPr>
              <a:t>подробные словесные объяснения разучиваемых движений, чаще обращается к чувственному восприятию </a:t>
            </a:r>
            <a:r>
              <a:rPr lang="ru-RU" b="1" dirty="0" smtClean="0">
                <a:solidFill>
                  <a:srgbClr val="003300"/>
                </a:solidFill>
              </a:rPr>
              <a:t>детей</a:t>
            </a:r>
            <a:r>
              <a:rPr lang="ru-RU" dirty="0" smtClean="0">
                <a:solidFill>
                  <a:srgbClr val="003300"/>
                </a:solidFill>
              </a:rPr>
              <a:t>, связывая их с воспринимаемой </a:t>
            </a:r>
            <a:r>
              <a:rPr lang="ru-RU" b="1" dirty="0" smtClean="0">
                <a:solidFill>
                  <a:srgbClr val="003300"/>
                </a:solidFill>
              </a:rPr>
              <a:t>музыкой</a:t>
            </a:r>
            <a:r>
              <a:rPr lang="ru-RU" dirty="0" smtClean="0">
                <a:solidFill>
                  <a:srgbClr val="003300"/>
                </a:solidFill>
              </a:rPr>
              <a:t>. У </a:t>
            </a:r>
            <a:r>
              <a:rPr lang="ru-RU" b="1" dirty="0" smtClean="0">
                <a:solidFill>
                  <a:srgbClr val="003300"/>
                </a:solidFill>
              </a:rPr>
              <a:t>детей </a:t>
            </a:r>
            <a:r>
              <a:rPr lang="ru-RU" b="1" dirty="0" smtClean="0">
                <a:solidFill>
                  <a:srgbClr val="003300"/>
                </a:solidFill>
              </a:rPr>
              <a:t>должны формироваться </a:t>
            </a:r>
            <a:r>
              <a:rPr lang="ru-RU" b="1" dirty="0" smtClean="0">
                <a:solidFill>
                  <a:srgbClr val="003300"/>
                </a:solidFill>
              </a:rPr>
              <a:t>музыкальные образы</a:t>
            </a:r>
            <a:r>
              <a:rPr lang="ru-RU" dirty="0" smtClean="0">
                <a:solidFill>
                  <a:srgbClr val="003300"/>
                </a:solidFill>
              </a:rPr>
              <a:t>, опирающиеся на конкретные явления окружающей действительности, связанные с конкретными предметами и действиями, знакомыми детям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7858" y="4694830"/>
            <a:ext cx="6960358" cy="1678675"/>
          </a:xfrm>
          <a:prstGeom prst="roundRect">
            <a:avLst/>
          </a:prstGeom>
          <a:noFill/>
          <a:ln>
            <a:solidFill>
              <a:srgbClr val="7127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Максимально </a:t>
            </a:r>
            <a:r>
              <a:rPr lang="ru-RU" dirty="0" smtClean="0">
                <a:solidFill>
                  <a:srgbClr val="002060"/>
                </a:solidFill>
              </a:rPr>
              <a:t>использовать разнообразную </a:t>
            </a:r>
            <a:r>
              <a:rPr lang="ru-RU" u="sng" dirty="0" smtClean="0">
                <a:solidFill>
                  <a:srgbClr val="002060"/>
                </a:solidFill>
              </a:rPr>
              <a:t>атрибутику</a:t>
            </a:r>
            <a:r>
              <a:rPr lang="ru-RU" dirty="0" smtClean="0">
                <a:solidFill>
                  <a:srgbClr val="002060"/>
                </a:solidFill>
              </a:rPr>
              <a:t>: ленты, мячи, обручи, султанчики, искусственные цвет, флажки, платочки. При разучивании песен или движений, при знакомстве с </a:t>
            </a:r>
            <a:r>
              <a:rPr lang="ru-RU" b="1" dirty="0" smtClean="0">
                <a:solidFill>
                  <a:srgbClr val="002060"/>
                </a:solidFill>
              </a:rPr>
              <a:t>музыкальными</a:t>
            </a:r>
            <a:r>
              <a:rPr lang="ru-RU" dirty="0" smtClean="0">
                <a:solidFill>
                  <a:srgbClr val="002060"/>
                </a:solidFill>
              </a:rPr>
              <a:t> произведениями необходимо использовать красивые яркие </a:t>
            </a:r>
            <a:r>
              <a:rPr lang="ru-RU" b="1" dirty="0" smtClean="0">
                <a:solidFill>
                  <a:srgbClr val="002060"/>
                </a:solidFill>
              </a:rPr>
              <a:t>дидактические игрушки</a:t>
            </a:r>
            <a:r>
              <a:rPr lang="ru-RU" dirty="0" smtClean="0">
                <a:solidFill>
                  <a:srgbClr val="002060"/>
                </a:solidFill>
              </a:rPr>
              <a:t>, крупный иллюстрационный материал, демонстрационные картины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026" name="Picture 2" descr="E:\группа 7\НА КОНКУРС\img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864" y="655093"/>
            <a:ext cx="7397087" cy="554781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1354" y="423081"/>
            <a:ext cx="7886700" cy="19243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dirty="0" err="1" smtClean="0">
                <a:solidFill>
                  <a:srgbClr val="990000"/>
                </a:solidFill>
                <a:latin typeface="Bookman Old Style" pitchFamily="18" charset="0"/>
              </a:rPr>
              <a:t>Здоровьесберегающие</a:t>
            </a:r>
            <a:r>
              <a:rPr lang="ru-RU" sz="2400" b="1" i="1" dirty="0" smtClean="0">
                <a:solidFill>
                  <a:srgbClr val="990000"/>
                </a:solidFill>
                <a:latin typeface="Bookman Old Style" pitchFamily="18" charset="0"/>
              </a:rPr>
              <a:t> технологии</a:t>
            </a:r>
            <a:r>
              <a:rPr lang="ru-RU" sz="2400" b="1" dirty="0" smtClean="0">
                <a:solidFill>
                  <a:srgbClr val="990000"/>
                </a:solidFill>
                <a:latin typeface="Bookman Old Style" pitchFamily="18" charset="0"/>
              </a:rPr>
              <a:t> </a:t>
            </a:r>
            <a:r>
              <a:rPr lang="ru-RU" sz="2400" dirty="0" smtClean="0">
                <a:solidFill>
                  <a:srgbClr val="990000"/>
                </a:solidFill>
                <a:latin typeface="Bookman Old Style" pitchFamily="18" charset="0"/>
              </a:rPr>
              <a:t>– </a:t>
            </a:r>
            <a:br>
              <a:rPr lang="ru-RU" sz="2400" dirty="0" smtClean="0">
                <a:solidFill>
                  <a:srgbClr val="99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990000"/>
                </a:solidFill>
                <a:latin typeface="Bookman Old Style" pitchFamily="18" charset="0"/>
              </a:rPr>
              <a:t>это система мер, направленных на сохранение здоровья ребенка на всех этапах его обучения и развития</a:t>
            </a:r>
            <a:endParaRPr lang="ru-RU" sz="2400" dirty="0">
              <a:solidFill>
                <a:srgbClr val="990000"/>
              </a:solidFill>
              <a:latin typeface="Bookman Old Style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160059" y="1965278"/>
            <a:ext cx="6905768" cy="2715904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99"/>
                </a:solidFill>
              </a:rPr>
              <a:t>Здоровье – это не только отсутствие болезней, это состояние оптимальной работоспособности, творческой отдачи, эмоционального тонуса, того, что создает фундамент будущего благополучия личности.</a:t>
            </a:r>
          </a:p>
          <a:p>
            <a:pPr algn="ctr"/>
            <a:r>
              <a:rPr lang="ru-RU" b="1" dirty="0" smtClean="0">
                <a:solidFill>
                  <a:srgbClr val="CC0099"/>
                </a:solidFill>
              </a:rPr>
              <a:t>Только физически развитые и практически здоровые дети достигают успехов и вершин познания мира.</a:t>
            </a:r>
            <a:endParaRPr lang="ru-RU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3179928" y="491319"/>
            <a:ext cx="2961564" cy="750627"/>
          </a:xfrm>
          <a:prstGeom prst="wedgeRectCallou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Дети с нарушением зрения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9684" y="996286"/>
            <a:ext cx="1637731" cy="1050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F0349"/>
                </a:solidFill>
              </a:rPr>
              <a:t>Трудности восприятия окружающего пространства</a:t>
            </a:r>
            <a:endParaRPr lang="ru-RU" sz="1600" b="1" dirty="0">
              <a:solidFill>
                <a:srgbClr val="7F0349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84914" y="2144972"/>
            <a:ext cx="1730990" cy="1050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F0349"/>
                </a:solidFill>
              </a:rPr>
              <a:t>Незрелость эмоциональной сферы</a:t>
            </a:r>
            <a:endParaRPr lang="ru-RU" sz="1600" b="1" dirty="0">
              <a:solidFill>
                <a:srgbClr val="7F0349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92640" y="2158621"/>
            <a:ext cx="1717342" cy="1050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F0349"/>
                </a:solidFill>
              </a:rPr>
              <a:t>Нарушение речи</a:t>
            </a:r>
            <a:endParaRPr lang="ru-RU" sz="1600" b="1" dirty="0">
              <a:solidFill>
                <a:srgbClr val="7F0349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62382" y="2117678"/>
            <a:ext cx="1771934" cy="1050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F0349"/>
                </a:solidFill>
              </a:rPr>
              <a:t>Нарушение координации, моторики</a:t>
            </a:r>
            <a:endParaRPr lang="ru-RU" sz="1600" b="1" dirty="0">
              <a:solidFill>
                <a:srgbClr val="7F034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30872" y="943970"/>
            <a:ext cx="1637731" cy="1050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F0349"/>
                </a:solidFill>
              </a:rPr>
              <a:t>Заболевания нервной системы</a:t>
            </a:r>
            <a:endParaRPr lang="ru-RU" sz="1600" b="1" dirty="0">
              <a:solidFill>
                <a:srgbClr val="7F0349"/>
              </a:solidFill>
            </a:endParaRP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1651380" y="3916908"/>
            <a:ext cx="5813946" cy="1678675"/>
          </a:xfrm>
          <a:prstGeom prst="upArrowCallou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Главная задача педагогов и родителей –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Создание благоприятных условий для сохранения и улучшения здоровья детей.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84143" y="2188190"/>
            <a:ext cx="1951629" cy="1050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F0349"/>
                </a:solidFill>
              </a:rPr>
              <a:t>Нарушение пространственной ориентировки</a:t>
            </a:r>
            <a:endParaRPr lang="ru-RU" sz="1600" b="1" dirty="0">
              <a:solidFill>
                <a:srgbClr val="7F03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3" name="Овал 12"/>
          <p:cNvSpPr/>
          <p:nvPr/>
        </p:nvSpPr>
        <p:spPr>
          <a:xfrm>
            <a:off x="3343702" y="2306472"/>
            <a:ext cx="2210937" cy="20198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Здоровье-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сберегающие технологии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20" name="Капля 19"/>
          <p:cNvSpPr/>
          <p:nvPr/>
        </p:nvSpPr>
        <p:spPr>
          <a:xfrm rot="675400">
            <a:off x="1391534" y="3476454"/>
            <a:ext cx="1835658" cy="1644810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1" name="Капля 20"/>
          <p:cNvSpPr/>
          <p:nvPr/>
        </p:nvSpPr>
        <p:spPr>
          <a:xfrm rot="7135986">
            <a:off x="2960575" y="307274"/>
            <a:ext cx="1835658" cy="1644810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2" name="Капля 21"/>
          <p:cNvSpPr/>
          <p:nvPr/>
        </p:nvSpPr>
        <p:spPr>
          <a:xfrm rot="18813481">
            <a:off x="2908797" y="4803755"/>
            <a:ext cx="1835658" cy="1644810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3" name="Капля 22"/>
          <p:cNvSpPr/>
          <p:nvPr/>
        </p:nvSpPr>
        <p:spPr>
          <a:xfrm rot="10800000">
            <a:off x="4992266" y="676387"/>
            <a:ext cx="1835658" cy="1644810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4" name="Капля 23"/>
          <p:cNvSpPr/>
          <p:nvPr/>
        </p:nvSpPr>
        <p:spPr>
          <a:xfrm rot="16200000">
            <a:off x="4933129" y="4360490"/>
            <a:ext cx="1736003" cy="1683424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7412465">
            <a:off x="3191136" y="750583"/>
            <a:ext cx="146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Пальчиковая гимнастика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0002567">
            <a:off x="5063391" y="1051808"/>
            <a:ext cx="1523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Массаж, </a:t>
            </a:r>
            <a:r>
              <a:rPr lang="ru-RU" sz="1600" b="1" dirty="0" err="1" smtClean="0">
                <a:solidFill>
                  <a:srgbClr val="C00000"/>
                </a:solidFill>
              </a:rPr>
              <a:t>самомассаж</a:t>
            </a:r>
            <a:r>
              <a:rPr lang="ru-RU" sz="1600" b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закаливание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825872">
            <a:off x="5051189" y="4815075"/>
            <a:ext cx="1514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Дыхательная гимнастика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9815737">
            <a:off x="1429267" y="3840019"/>
            <a:ext cx="1516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Гимнастика…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9837119">
            <a:off x="1826559" y="4115874"/>
            <a:ext cx="1310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ФИЗО, подвижные игры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54858" y="5221626"/>
            <a:ext cx="1639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C00000"/>
                </a:solidFill>
              </a:rPr>
              <a:t>Логоритмика</a:t>
            </a:r>
            <a:r>
              <a:rPr lang="ru-RU" sz="1600" b="1" dirty="0" smtClean="0">
                <a:solidFill>
                  <a:srgbClr val="C00000"/>
                </a:solidFill>
              </a:rPr>
              <a:t>, ритмопластика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3" name="Капля 32"/>
          <p:cNvSpPr/>
          <p:nvPr/>
        </p:nvSpPr>
        <p:spPr>
          <a:xfrm rot="12853082">
            <a:off x="5867997" y="2521111"/>
            <a:ext cx="1835658" cy="1644810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82185" y="2956095"/>
            <a:ext cx="1760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Релаксация,</a:t>
            </a:r>
          </a:p>
          <a:p>
            <a:pPr algn="ctr"/>
            <a:r>
              <a:rPr lang="ru-RU" sz="1600" b="1" dirty="0" err="1" smtClean="0">
                <a:solidFill>
                  <a:srgbClr val="C00000"/>
                </a:solidFill>
              </a:rPr>
              <a:t>психогимнастика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avatars.mds.yandex.net/get-pdb/770122/3d43953d-e850-4d7a-9fef-24b9e94db342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4046" y="436728"/>
            <a:ext cx="1591338" cy="1591338"/>
          </a:xfrm>
          <a:prstGeom prst="rect">
            <a:avLst/>
          </a:prstGeom>
          <a:noFill/>
        </p:spPr>
      </p:pic>
      <p:pic>
        <p:nvPicPr>
          <p:cNvPr id="1030" name="Picture 6" descr="https://im0-tub-ru.yandex.net/i?id=a71ee0702b2a809a54b55cd2fb9473e3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645" y="245660"/>
            <a:ext cx="1785138" cy="1514901"/>
          </a:xfrm>
          <a:prstGeom prst="rect">
            <a:avLst/>
          </a:prstGeom>
          <a:noFill/>
        </p:spPr>
      </p:pic>
      <p:pic>
        <p:nvPicPr>
          <p:cNvPr id="1028" name="Picture 4" descr="https://im0-tub-ru.yandex.net/i?id=9c244b268541eeffaf9af52318a5c7fc-l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4824" y="4733736"/>
            <a:ext cx="1678675" cy="1678675"/>
          </a:xfrm>
          <a:prstGeom prst="rect">
            <a:avLst/>
          </a:prstGeom>
          <a:noFill/>
        </p:spPr>
      </p:pic>
      <p:sp>
        <p:nvSpPr>
          <p:cNvPr id="14" name="Капля 13"/>
          <p:cNvSpPr/>
          <p:nvPr/>
        </p:nvSpPr>
        <p:spPr>
          <a:xfrm rot="4081655">
            <a:off x="1361963" y="1590788"/>
            <a:ext cx="1835658" cy="1644810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32" name="Picture 8" descr="http://ds36.detkin-club.ru/images/parents/186157_hello_html_6879e35c_59b00e1fe9f4c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827" y="4938215"/>
            <a:ext cx="1564042" cy="156404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 rot="1526109">
            <a:off x="1578623" y="2066714"/>
            <a:ext cx="1310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Зрительная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гимнастика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5" name="Горизонтальный свиток 24"/>
          <p:cNvSpPr/>
          <p:nvPr/>
        </p:nvSpPr>
        <p:spPr>
          <a:xfrm>
            <a:off x="600502" y="272954"/>
            <a:ext cx="4940489" cy="1023583"/>
          </a:xfrm>
          <a:prstGeom prst="horizontalScroll">
            <a:avLst/>
          </a:prstGeom>
          <a:noFill/>
          <a:ln w="28575">
            <a:solidFill>
              <a:srgbClr val="7127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ЗРИТЕЛЬНАЯ ГИМНАСТИКА</a:t>
            </a:r>
            <a:endParaRPr lang="ru-RU" i="1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741" y="2634018"/>
            <a:ext cx="7661332" cy="3166824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Снимает физическую и </a:t>
            </a:r>
            <a:r>
              <a:rPr lang="ru-RU" sz="2000" b="1" dirty="0" err="1" smtClean="0">
                <a:solidFill>
                  <a:srgbClr val="002060"/>
                </a:solidFill>
              </a:rPr>
              <a:t>психоэмоциональную</a:t>
            </a:r>
            <a:r>
              <a:rPr lang="ru-RU" sz="2000" b="1" dirty="0" smtClean="0">
                <a:solidFill>
                  <a:srgbClr val="002060"/>
                </a:solidFill>
              </a:rPr>
              <a:t> напряженность,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тренирует вестибулярный аппарат,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развивает зрительную координацию,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укрепляет глазные мышцы,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развивает зоркость и внимательность,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улучшает зрение.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1319" y="1378424"/>
            <a:ext cx="5950424" cy="1146412"/>
          </a:xfrm>
          <a:prstGeom prst="roundRect">
            <a:avLst/>
          </a:prstGeom>
          <a:noFill/>
          <a:ln>
            <a:solidFill>
              <a:srgbClr val="7127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solidFill>
                  <a:srgbClr val="003300"/>
                </a:solidFill>
              </a:rPr>
              <a:t>Цель зрительной гимнастики</a:t>
            </a:r>
            <a:r>
              <a:rPr lang="ru-RU" i="1" dirty="0" smtClean="0">
                <a:solidFill>
                  <a:srgbClr val="003300"/>
                </a:solidFill>
              </a:rPr>
              <a:t> </a:t>
            </a:r>
            <a:r>
              <a:rPr lang="ru-RU" dirty="0" smtClean="0">
                <a:solidFill>
                  <a:srgbClr val="003300"/>
                </a:solidFill>
              </a:rPr>
              <a:t>– включить в динамическую работу глазные мышцы, бездеятельные при выполнении заданий, и наоборот – расслабить те глазные мышцы, на которые падает основная нагрузка.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2388" y="2647666"/>
            <a:ext cx="7806519" cy="33027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://static1.bigstockphoto.com/thumbs/8/3/9/large1500/93857183.jpg"/>
          <p:cNvPicPr>
            <a:picLocks noChangeAspect="1" noChangeArrowheads="1"/>
          </p:cNvPicPr>
          <p:nvPr/>
        </p:nvPicPr>
        <p:blipFill>
          <a:blip r:embed="rId4" cstate="print"/>
          <a:srcRect b="15160"/>
          <a:stretch>
            <a:fillRect/>
          </a:stretch>
        </p:blipFill>
        <p:spPr bwMode="auto">
          <a:xfrm>
            <a:off x="6544827" y="357055"/>
            <a:ext cx="2107854" cy="1335267"/>
          </a:xfrm>
          <a:prstGeom prst="rect">
            <a:avLst/>
          </a:prstGeom>
          <a:noFill/>
        </p:spPr>
      </p:pic>
      <p:pic>
        <p:nvPicPr>
          <p:cNvPr id="1026" name="Picture 2" descr="H:\Гимнастика_для_глаз\буратин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5039" y="4421598"/>
            <a:ext cx="2961564" cy="197381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4149" y="5909480"/>
            <a:ext cx="287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file"/>
              </a:rPr>
              <a:t>зрительная гимнастика.</a:t>
            </a:r>
            <a:r>
              <a:rPr lang="en-US" dirty="0" smtClean="0">
                <a:hlinkClick r:id="rId2" action="ppaction://hlinkfile"/>
              </a:rPr>
              <a:t>doc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3" name="Прямоугольная выноска 2"/>
          <p:cNvSpPr/>
          <p:nvPr/>
        </p:nvSpPr>
        <p:spPr>
          <a:xfrm>
            <a:off x="723331" y="368490"/>
            <a:ext cx="4763069" cy="832513"/>
          </a:xfrm>
          <a:prstGeom prst="wedgeRectCallout">
            <a:avLst/>
          </a:prstGeom>
          <a:noFill/>
          <a:ln w="285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Bookman Old Style" pitchFamily="18" charset="0"/>
              </a:rPr>
              <a:t>ВИДЫ ЗРИТЕЛЬНЫХ ГИМНАСТИК</a:t>
            </a:r>
            <a:endParaRPr lang="ru-RU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149" y="1419368"/>
            <a:ext cx="649633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Динамический комплекс (гимнастика по Аветисову),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 Зрительная гимнастика со стихами,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 Зрительная гимнастика с использованием таблиц,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  Зрительная гимнастика с использованием     ориентиров,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  Электронные зрительные гимнастики,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itchFamily="18" charset="0"/>
              </a:rPr>
              <a:t>Пальминг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6" descr="Изображение 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8914" y="4117527"/>
            <a:ext cx="2088107" cy="2068424"/>
          </a:xfrm>
          <a:prstGeom prst="roundRect">
            <a:avLst>
              <a:gd name="adj" fmla="val 16667"/>
            </a:avLst>
          </a:prstGeom>
          <a:ln>
            <a:solidFill>
              <a:srgbClr val="99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8" descr="DSC058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9745" y="4137933"/>
            <a:ext cx="2129610" cy="2030853"/>
          </a:xfrm>
          <a:prstGeom prst="roundRect">
            <a:avLst>
              <a:gd name="adj" fmla="val 16667"/>
            </a:avLst>
          </a:prstGeom>
          <a:ln>
            <a:solidFill>
              <a:srgbClr val="99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E:\фото к собранию\DSC058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6713" y="4163835"/>
            <a:ext cx="2024034" cy="2004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9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5" name="Горизонтальный свиток 24"/>
          <p:cNvSpPr/>
          <p:nvPr/>
        </p:nvSpPr>
        <p:spPr>
          <a:xfrm>
            <a:off x="545911" y="300250"/>
            <a:ext cx="5404513" cy="1405720"/>
          </a:xfrm>
          <a:prstGeom prst="horizontalScroll">
            <a:avLst/>
          </a:prstGeom>
          <a:noFill/>
          <a:ln w="28575">
            <a:solidFill>
              <a:srgbClr val="7127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ПАЛЬЧИКОВАЯ ГИМНАСТИКА.</a:t>
            </a:r>
          </a:p>
          <a:p>
            <a:pPr algn="just"/>
            <a:r>
              <a:rPr lang="ru-RU" i="1" dirty="0" smtClean="0">
                <a:solidFill>
                  <a:srgbClr val="0070C0"/>
                </a:solidFill>
              </a:rPr>
              <a:t>«Источники дарований и способностей детей – на их кончиках пальцев». В.А. Сухомлинский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36979" y="1746913"/>
            <a:ext cx="3521122" cy="4585648"/>
          </a:xfrm>
          <a:prstGeom prst="roundRect">
            <a:avLst/>
          </a:prstGeom>
          <a:noFill/>
          <a:ln w="28575">
            <a:solidFill>
              <a:srgbClr val="7F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Bookman Old Style" pitchFamily="18" charset="0"/>
              </a:rPr>
              <a:t>Особенности детей с нарушением зрения:</a:t>
            </a:r>
          </a:p>
          <a:p>
            <a:pPr algn="just"/>
            <a:endParaRPr lang="ru-RU" sz="1600" b="1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Отклонения в физическом развитии,</a:t>
            </a:r>
          </a:p>
          <a:p>
            <a:pPr algn="just">
              <a:buFontTx/>
              <a:buChar char="-"/>
            </a:pPr>
            <a:endParaRPr lang="ru-RU" sz="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Снижение двигательной активности,</a:t>
            </a:r>
          </a:p>
          <a:p>
            <a:pPr algn="just">
              <a:buFontTx/>
              <a:buChar char="-"/>
            </a:pPr>
            <a:endParaRPr lang="ru-RU" sz="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Трудности в координации рук и глаз, движений кисти и пальцев,</a:t>
            </a:r>
          </a:p>
          <a:p>
            <a:pPr algn="just">
              <a:buFontTx/>
              <a:buChar char="-"/>
            </a:pPr>
            <a:endParaRPr lang="ru-RU" sz="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Задержка развития тактильной чувствительности,</a:t>
            </a:r>
          </a:p>
          <a:p>
            <a:pPr algn="just">
              <a:buFontTx/>
              <a:buChar char="-"/>
            </a:pPr>
            <a:endParaRPr lang="ru-RU" sz="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- Низкий уровень развития зрительно-моторной координации </a:t>
            </a:r>
            <a:endParaRPr lang="ru-RU" sz="16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33582" y="1694597"/>
            <a:ext cx="3521122" cy="4585648"/>
          </a:xfrm>
          <a:prstGeom prst="roundRect">
            <a:avLst/>
          </a:prstGeom>
          <a:noFill/>
          <a:ln w="28575">
            <a:solidFill>
              <a:srgbClr val="7F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Итог:</a:t>
            </a:r>
          </a:p>
          <a:p>
            <a:endParaRPr lang="ru-RU" sz="16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990000"/>
                </a:solidFill>
                <a:latin typeface="Bookman Old Style" pitchFamily="18" charset="0"/>
              </a:rPr>
              <a:t>Регулярное стимулирование действий речевых зон коры головного мозга  положительно сказывается на исправление речи </a:t>
            </a:r>
            <a:r>
              <a:rPr lang="ru-RU" sz="1600" b="1" dirty="0" smtClean="0">
                <a:solidFill>
                  <a:srgbClr val="990000"/>
                </a:solidFill>
                <a:latin typeface="Bookman Old Style" pitchFamily="18" charset="0"/>
              </a:rPr>
              <a:t>детей,</a:t>
            </a:r>
          </a:p>
          <a:p>
            <a:pPr>
              <a:buFontTx/>
              <a:buChar char="-"/>
            </a:pPr>
            <a:endParaRPr lang="ru-RU" sz="800" dirty="0" smtClean="0">
              <a:solidFill>
                <a:srgbClr val="990000"/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990000"/>
                </a:solidFill>
                <a:latin typeface="Bookman Old Style" pitchFamily="18" charset="0"/>
              </a:rPr>
              <a:t>Развивает осязательные способности,</a:t>
            </a:r>
          </a:p>
          <a:p>
            <a:pPr>
              <a:buFontTx/>
              <a:buChar char="-"/>
            </a:pPr>
            <a:endParaRPr lang="ru-RU" sz="800" dirty="0" smtClean="0">
              <a:solidFill>
                <a:srgbClr val="990000"/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990000"/>
                </a:solidFill>
                <a:latin typeface="Bookman Old Style" pitchFamily="18" charset="0"/>
              </a:rPr>
              <a:t>Совершенствует внимание и память,</a:t>
            </a:r>
          </a:p>
          <a:p>
            <a:pPr>
              <a:buFontTx/>
              <a:buChar char="-"/>
            </a:pPr>
            <a:endParaRPr lang="ru-RU" sz="800" dirty="0" smtClean="0">
              <a:solidFill>
                <a:srgbClr val="990000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990000"/>
                </a:solidFill>
                <a:latin typeface="Bookman Old Style" pitchFamily="18" charset="0"/>
              </a:rPr>
              <a:t>- Облегчает будущим школьникам усвоение навыков письма </a:t>
            </a:r>
            <a:endParaRPr lang="ru-RU" sz="1600" dirty="0">
              <a:solidFill>
                <a:srgbClr val="99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5" name="Горизонтальный свиток 24"/>
          <p:cNvSpPr/>
          <p:nvPr/>
        </p:nvSpPr>
        <p:spPr>
          <a:xfrm>
            <a:off x="2210939" y="368489"/>
            <a:ext cx="4790364" cy="1023583"/>
          </a:xfrm>
          <a:prstGeom prst="horizontalScroll">
            <a:avLst/>
          </a:prstGeom>
          <a:noFill/>
          <a:ln w="28575">
            <a:solidFill>
              <a:srgbClr val="7127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ВИДЫ УПРАЖНЕНИЙ И ЗАНЯТИЙ</a:t>
            </a:r>
            <a:endParaRPr lang="ru-RU" i="1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0377" y="1419367"/>
            <a:ext cx="3971498" cy="87345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F0349"/>
                </a:solidFill>
              </a:rPr>
              <a:t>РАЗНЫЕ КОМПЛЕКСЫ ПАЛЬЧИКОВЫХ ГИМНАСТИК</a:t>
            </a:r>
            <a:endParaRPr lang="ru-RU" b="1" dirty="0">
              <a:solidFill>
                <a:srgbClr val="7F0349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33330" y="1394347"/>
            <a:ext cx="4078407" cy="88483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F0349"/>
                </a:solidFill>
              </a:rPr>
              <a:t>УПРАЖНЕНИЯ НА ОПЕИРОВАНИЕ МЕЛКИМИ ПРЕДМЕТАМИ</a:t>
            </a:r>
            <a:endParaRPr lang="ru-RU" b="1" dirty="0">
              <a:solidFill>
                <a:srgbClr val="7F0349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9004" y="2554406"/>
            <a:ext cx="4092053" cy="91212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F0349"/>
                </a:solidFill>
              </a:rPr>
              <a:t>РАЗВИТИЕ ГРАФИЧЕСКИХ УМЕНИЙ</a:t>
            </a:r>
            <a:endParaRPr lang="ru-RU" b="1" dirty="0">
              <a:solidFill>
                <a:srgbClr val="7F0349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15218" y="2527111"/>
            <a:ext cx="4037463" cy="92577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F0349"/>
                </a:solidFill>
              </a:rPr>
              <a:t>РАЗВИТИЕ ТАКТИЛЬНОЙ ЧУВСТВИТЕЛЬНОСТИ</a:t>
            </a:r>
            <a:endParaRPr lang="ru-RU" b="1" dirty="0">
              <a:solidFill>
                <a:srgbClr val="7F0349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10687" y="3698543"/>
            <a:ext cx="5090614" cy="80521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F0349"/>
                </a:solidFill>
              </a:rPr>
              <a:t>ОВЛАДЕНИЕ ПРИЕМАМИ САМОМАССАЖА И РАССЛАБЛЕНИЯ</a:t>
            </a:r>
            <a:endParaRPr lang="ru-RU" b="1" dirty="0">
              <a:solidFill>
                <a:srgbClr val="7F0349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873" y="4611205"/>
            <a:ext cx="2502147" cy="1407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C0099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3057" y="4913535"/>
            <a:ext cx="2738679" cy="1540507"/>
          </a:xfrm>
          <a:prstGeom prst="roundRect">
            <a:avLst>
              <a:gd name="adj" fmla="val 16667"/>
            </a:avLst>
          </a:prstGeom>
          <a:ln>
            <a:solidFill>
              <a:srgbClr val="CC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00" y="4727034"/>
            <a:ext cx="2525591" cy="1578232"/>
          </a:xfrm>
          <a:prstGeom prst="roundRect">
            <a:avLst>
              <a:gd name="adj" fmla="val 16667"/>
            </a:avLst>
          </a:prstGeom>
          <a:ln>
            <a:solidFill>
              <a:srgbClr val="CC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450376" y="6168788"/>
            <a:ext cx="4516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 action="ppaction://hlinkfile"/>
              </a:rPr>
              <a:t>Комплексы по </a:t>
            </a:r>
            <a:r>
              <a:rPr lang="ru-RU" dirty="0" err="1" smtClean="0">
                <a:hlinkClick r:id="rId6" action="ppaction://hlinkfile"/>
              </a:rPr>
              <a:t>самомассажу</a:t>
            </a:r>
            <a:r>
              <a:rPr lang="ru-RU" dirty="0" smtClean="0">
                <a:hlinkClick r:id="rId6" action="ppaction://hlinkfile"/>
              </a:rPr>
              <a:t> и </a:t>
            </a:r>
            <a:r>
              <a:rPr lang="ru-RU" dirty="0" err="1" smtClean="0">
                <a:hlinkClick r:id="rId6" action="ppaction://hlinkfile"/>
              </a:rPr>
              <a:t>массажу.docx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3" name="Горизонтальный свиток 2"/>
          <p:cNvSpPr/>
          <p:nvPr/>
        </p:nvSpPr>
        <p:spPr>
          <a:xfrm>
            <a:off x="641445" y="382137"/>
            <a:ext cx="5827594" cy="1937982"/>
          </a:xfrm>
          <a:prstGeom prst="horizontalScroll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0000"/>
                </a:solidFill>
              </a:rPr>
              <a:t>ДЫХАТЕЛЬНАЯ ГИМНАСТИКА</a:t>
            </a:r>
          </a:p>
          <a:p>
            <a:pPr algn="ctr"/>
            <a:endParaRPr lang="ru-RU" sz="800" b="1" dirty="0" smtClean="0">
              <a:solidFill>
                <a:srgbClr val="990000"/>
              </a:solidFill>
            </a:endParaRPr>
          </a:p>
          <a:p>
            <a:r>
              <a:rPr lang="ru-RU" b="1" dirty="0" smtClean="0">
                <a:solidFill>
                  <a:srgbClr val="990000"/>
                </a:solidFill>
              </a:rPr>
              <a:t>Цель дыхательной гимнастики </a:t>
            </a:r>
            <a:r>
              <a:rPr lang="ru-RU" dirty="0" smtClean="0">
                <a:solidFill>
                  <a:srgbClr val="990000"/>
                </a:solidFill>
              </a:rPr>
              <a:t>– увеличить объем дыхания, нормализовать его ритм, выработать плавный, длительный, экономный выдох.</a:t>
            </a:r>
            <a:endParaRPr lang="ru-RU" b="1" dirty="0" smtClean="0">
              <a:solidFill>
                <a:srgbClr val="990000"/>
              </a:solidFill>
            </a:endParaRPr>
          </a:p>
          <a:p>
            <a:pPr algn="ctr"/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9683" y="2561442"/>
            <a:ext cx="663281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</a:t>
            </a:r>
            <a:r>
              <a:rPr lang="ru-RU" dirty="0" smtClean="0">
                <a:solidFill>
                  <a:srgbClr val="003300"/>
                </a:solidFill>
              </a:rPr>
              <a:t>Важнейшие условия правильной речи - это плавный длительный выдох, четкая ненапряженная артикуляция. У детей дошкольного возраста речевое дыхание и четкость речи часто нарушаются. Дыхание становится поверхностным, аритмичным, нарушается плавность и связность высказывания .</a:t>
            </a:r>
          </a:p>
          <a:p>
            <a:endParaRPr lang="ru-RU" dirty="0" smtClean="0">
              <a:solidFill>
                <a:srgbClr val="003300"/>
              </a:solidFill>
            </a:endParaRPr>
          </a:p>
          <a:p>
            <a:r>
              <a:rPr lang="ru-RU" dirty="0" smtClean="0">
                <a:solidFill>
                  <a:srgbClr val="003300"/>
                </a:solidFill>
              </a:rPr>
              <a:t>У детей с нарушением зрения, в силу общей </a:t>
            </a:r>
            <a:r>
              <a:rPr lang="ru-RU" dirty="0" err="1" smtClean="0">
                <a:solidFill>
                  <a:srgbClr val="003300"/>
                </a:solidFill>
              </a:rPr>
              <a:t>ослабленности</a:t>
            </a:r>
            <a:r>
              <a:rPr lang="ru-RU" dirty="0" smtClean="0">
                <a:solidFill>
                  <a:srgbClr val="003300"/>
                </a:solidFill>
              </a:rPr>
              <a:t> организма, диафрагма действует вяло, и тогда следует развивать ее активность с помощью тренировочных упражнений, которые в по­следние годы получили название дыхательной гимнастики.</a:t>
            </a:r>
          </a:p>
          <a:p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0500" y="2429300"/>
            <a:ext cx="6782937" cy="3152633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http://kuban-sp23.ru/files/71/b466c111e6b64c8ea8e8e6d60e7731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1910" y="632347"/>
            <a:ext cx="2097559" cy="1401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1500</TotalTime>
  <Words>608</Words>
  <Application>Microsoft Office PowerPoint</Application>
  <PresentationFormat>Экран (4:3)</PresentationFormat>
  <Paragraphs>135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Здоровьесберегающие технологии  в коррекционной работе с детьми  с нарушением зрения</vt:lpstr>
      <vt:lpstr>Здоровьесберегающие технологии –  это система мер, направленных на сохранение здоровья ребенка на всех этапах его обучения и развития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107</cp:revision>
  <dcterms:created xsi:type="dcterms:W3CDTF">2013-11-19T05:52:05Z</dcterms:created>
  <dcterms:modified xsi:type="dcterms:W3CDTF">2018-03-06T13:18:43Z</dcterms:modified>
</cp:coreProperties>
</file>