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5" r:id="rId4"/>
    <p:sldId id="258" r:id="rId5"/>
    <p:sldId id="260" r:id="rId6"/>
    <p:sldId id="261" r:id="rId7"/>
    <p:sldId id="263" r:id="rId8"/>
    <p:sldId id="262" r:id="rId9"/>
    <p:sldId id="265" r:id="rId10"/>
    <p:sldId id="276" r:id="rId11"/>
    <p:sldId id="274" r:id="rId12"/>
    <p:sldId id="264" r:id="rId13"/>
    <p:sldId id="269" r:id="rId14"/>
    <p:sldId id="270" r:id="rId15"/>
    <p:sldId id="266" r:id="rId16"/>
    <p:sldId id="267" r:id="rId17"/>
    <p:sldId id="277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FF"/>
    <a:srgbClr val="A31F51"/>
    <a:srgbClr val="85DF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99;&#1081;%20&#1087;&#1088;&#1086;&#1077;&#1082;&#1090;2.avi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1268.xDM3T8RnWSYXcAL7GKy76jgqekNjJUNrEgVm_hHdhTBxktf2P-IQ7fGPTtH9k8p-ySnG2gWQFjFOgy_ZbyqmmMrs4gnTRTxG3uW4YqYugsjg3oorLWg_1eTEY5mu4BKr.e97c563b47a29d989663d9dd2dbc2c230c2e9fdc&amp;uuid=&amp;state=tid_Wvm4RM28ca_MiO4Ne9osTPtpHS9wicjEF5X7fRziVPIHCd9FyQ,,&amp;data=UlNrNmk5WktYejR4M09aa0t1T0plY0lQakNVSmhjNHJpMHJVY00xa01UWVRlc2ZmVERSS2s5b0JEXzNBS3pOa1VnM3F2OUtSa3JhRDJQeVU0ZEpZV3hPWFlmT3k5cVVranF0VnptVGMtMVRZejh4Ukw3UWFkY2VWcW9NcXhFYkU3TnVyTk1CaHZsV2FFTWZmTWtzbE53LCw,&amp;sign=09b90f383d72ba31f98e2d578b052a56&amp;keyno=0&amp;b64e=2&amp;l10n=ru" TargetMode="External"/><Relationship Id="rId7" Type="http://schemas.openxmlformats.org/officeDocument/2006/relationships/hyperlink" Target="http://yandex.ru/clck/jsredir?from=yandex.ru;images/search;images;;&amp;text=&amp;etext=1268.YBra4GCVUbwavAkiK8p5zWR7t6waJz-BU7PTqCoO0YAhl3GYIYoJlthF2cp5FV5tyUeKAlu9xFN5Lof5FfFFypleyNWOUCuss9vmFMBE8Ad9cU0cQiFjqwwUaB9Q2oxd.7d136675bc9b344b0df7ca9f161685703fcde6eb&amp;uuid=&amp;state=tid_Wvm4RM28ca_MiO4Ne9osTPtpHS9wicjEF5X7fRziVPIHCd9FyQ,,&amp;data=UlNrNmk5WktYejR3N2VSMTRTcTVMM09QU3ZDeVlIMWR6eXA5OHlOUEpGcnM3dmIycEd4TFBHRDFHWmQ5T1VSU3JlLWFVMkpEa2I0SFRIazFnSGdoUjVSbFR5eWlPc3M3SUs0MEhoN2J2RVFtVVZVa3Z0bnowRVNEOVRSUGxIRHVvMHhsZjBQWkFJNTltMVk0NDZLV3NsUGVxLU91dVBYWEhWQV9XYWhrNUMxS2FvNVhwMkZheWs5VjhzNVh3Qld5&amp;sign=6930522c17f6d38c3b401c7983c96887&amp;keyno=0&amp;b64e=2&amp;l10n=ru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clck/jsredir?from=yandex.ru;images/search;images;;&amp;text=&amp;etext=1268.YJErGMft4dEWNvClZEiQvFgXk7EIRIYoZmzMnAVLJCiwnLhWnoVfs3ncw9wIk2NStjnInF9yFeMxvxSqXVybX2XUiERRUZD73JPiOOpjdSMeu8TrusQpXwBxRe_4HeBvoXjOsTyOQe_26rA1JEyD9g.13129f32a3d4443ac0ad82026ecd3a234e94a7d6&amp;uuid=&amp;state=tid_Wvm4RM28ca_MiO4Ne9osTPtpHS9wicjEF5X7fRziVPIHCd9FyQ,,&amp;data=UlNrNmk5WktYejVnRjZxOG04ZWdBLXdOcVAyQW1OQ1BvclViWDJCYlpFX3NMMUY5T1VqUjdNVXJha0Uza1NQckVfZTVDYVQ4SHg1OTBvc0QzVnpFdmRwaUY2N1R2dDFnNG51U2MtOWdBaWJza2FNUVRZYWVNS3E0V2c4a3pMTHd6VFgydWlMTjdxayw,&amp;sign=4662cc802ee980a968e190d67a4b4bbb&amp;keyno=0&amp;b64e=2&amp;l10n=ru" TargetMode="External"/><Relationship Id="rId5" Type="http://schemas.openxmlformats.org/officeDocument/2006/relationships/hyperlink" Target="http://yandex.ru/clck/jsredir?from=yandex.ru;images/search;images;;&amp;text=&amp;etext=1268.8mvdk2jDJsCzn2DXtpMHvxcMTMoVjuI_pDKRZPzbKN63qDsNNdmLUeFJriOkFlE98qg1uDBJNLsjLrDGuRwAnDqffSS37TVpSBxlYbu3KFnbBC1I2Gjb0DRE61-7fQ2KklBdaDawxwqGwsR2-_zZ4A.2336387d5ebe594dfc9e99f015b1514e1e7d116f&amp;uuid=&amp;state=tid_Wvm4RM28ca_MiO4Ne9osTPtpHS9wicjEF5X7fRziVPIHCd9FyQ,,&amp;data=UlNrNmk5WktYejdiZGJXMlpCZGtSWm5zV0QyMnF0Ym1lbnBoSDRDNVRuOEE5SjZrWTg1Szk4bnZ1dTZJNkU5SDdzX3JhbHpDY2JPUG5scElmQ2pjWDd0bnAyQnp3ZDctM1pOMnZTZDRIcUdmWFZJRGM2bElNazdlLTZ6Ym5FUF8zcm5YRF85bUR6bWJLZHR4ZjZSUGJCdGRqeHhtenVZTC1LX00xZ01iejBBLA,,&amp;sign=6d2d4e4e40dc9aadf735d8b8ad2aec3f&amp;keyno=0&amp;b64e=2&amp;l10n=ru" TargetMode="External"/><Relationship Id="rId4" Type="http://schemas.openxmlformats.org/officeDocument/2006/relationships/hyperlink" Target="http://yandex.ru/clck/jsredir?from=yandex.ru;images/search;images;;&amp;text=&amp;etext=1268.hmgk5GxquLUKcUxcRscOQyPaNJoC4QPh1yw_7jnvHCBFX_R4EihdPKDbvdql8zdDsf0KotwxH2roMgHkdT8JEvvKhz-R08pbAsyy_C0VYuzAnyIKzEKhN9Tmb6CbONc5PBhJB98cje8ih8-RDUF_8Q.c8b03bc45da5e303cb4439d4ac22ae8d055578d9&amp;uuid=&amp;state=tid_Wvm4RM28ca_MiO4Ne9osTPtpHS9wicjEF5X7fRziVPIHCd9FyQ,,&amp;data=UlNrNmk5WktYejR4M09aa0t1T0plVlRuX0tJdFdULVAtTnBvTEZUZVEzNVZ1Nlc1QmxUMHJBX0t1V2hkS2RlUnhUS19IQmEtN3MyWVplYlZvZXlFbUNBUTd0MkllOWM1SnZ6N1V2T0dNUlJWMzdJUngwTWduTWc1LVR0RHQ0NGJTNHg2VzBNU0ZsNzF4LVRsd2ROUE5wQ2J5SldIYlpiYi1WdmRWaW1mVGtRLA,,&amp;sign=abb5fad5e2a47052117ff3b0a62ad44b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(Halanan.ru)_---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28" y="500042"/>
            <a:ext cx="575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/>
              <a:t>детский сад № 10 «Белочка»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714620"/>
            <a:ext cx="4277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ПРАКТИКУМ ДЛЯ РОДИТЕЛЕЙ.</a:t>
            </a:r>
          </a:p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ДЕТИ С НАРУШЕНИЕМ ЗРЕНИЯ.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57161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Методическая разработка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родительского собрания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5143512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Учитель-дефектолог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Волкова А.Е.</a:t>
            </a:r>
            <a:endParaRPr lang="ru-RU" sz="1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000768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2017 г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35716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РАБОТАЕМ ВМЕСТЕ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G_20161028_165315.jpg"/>
          <p:cNvPicPr>
            <a:picLocks noChangeAspect="1"/>
          </p:cNvPicPr>
          <p:nvPr/>
        </p:nvPicPr>
        <p:blipFill>
          <a:blip r:embed="rId2" cstate="print"/>
          <a:srcRect l="10177" r="10444"/>
          <a:stretch>
            <a:fillRect/>
          </a:stretch>
        </p:blipFill>
        <p:spPr>
          <a:xfrm>
            <a:off x="1214414" y="1285860"/>
            <a:ext cx="3357586" cy="237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20161028_165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496950" cy="205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61028_165415.jpg"/>
          <p:cNvPicPr>
            <a:picLocks noChangeAspect="1"/>
          </p:cNvPicPr>
          <p:nvPr/>
        </p:nvPicPr>
        <p:blipFill>
          <a:blip r:embed="rId4" cstate="print"/>
          <a:srcRect r="16327"/>
          <a:stretch>
            <a:fillRect/>
          </a:stretch>
        </p:blipFill>
        <p:spPr>
          <a:xfrm>
            <a:off x="1071538" y="4143380"/>
            <a:ext cx="3571900" cy="2401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71117_091938.jpg"/>
          <p:cNvPicPr>
            <a:picLocks noChangeAspect="1"/>
          </p:cNvPicPr>
          <p:nvPr/>
        </p:nvPicPr>
        <p:blipFill>
          <a:blip r:embed="rId5" cstate="print"/>
          <a:srcRect l="4687" t="6944" r="11718"/>
          <a:stretch>
            <a:fillRect/>
          </a:stretch>
        </p:blipFill>
        <p:spPr>
          <a:xfrm>
            <a:off x="5032873" y="4143380"/>
            <a:ext cx="3611093" cy="233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928662" y="857232"/>
            <a:ext cx="400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Готовимся к проверке остроты зрения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1000108"/>
            <a:ext cx="381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Активизируем зрительные функции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786190"/>
            <a:ext cx="379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Готовимся к работе на </a:t>
            </a:r>
            <a:r>
              <a:rPr lang="ru-RU" b="1" dirty="0" err="1" smtClean="0">
                <a:solidFill>
                  <a:srgbClr val="002060"/>
                </a:solidFill>
              </a:rPr>
              <a:t>синоптофоре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ТРУДНОСТИ ДЕТЕЙ С НАРУШЕНИЕМ ЗРЕНИЯ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643570" y="928670"/>
            <a:ext cx="2286016" cy="12858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Недостаточно зрительных образов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571604" y="2928934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Искаженное восприятие сенсорных эталонов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214414" y="928670"/>
            <a:ext cx="2286016" cy="142876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Нарушение ориентировки в пространстве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643570" y="2786058"/>
            <a:ext cx="2143140" cy="12858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Бедный словарный запас…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Desktop\род.собрание 7 группа\empt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14818"/>
            <a:ext cx="2143140" cy="2337971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6357950" y="4572008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незрелая эмоционально-волевая сфера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214414" y="4643446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Бедный эмоциональный мир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571612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Нарушение общей и мелкой моторики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ПРЕОДОЛЕТЬ ЭТИ ТРУДНОСТИ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85786" y="857232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ПРАВИЛЬНЫЙ РЕЖИМ ДНЯ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500562" y="1928802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СОБЛЮДЕНИЕ ЗРИТЕЛЬНЫХ НАГРУЗОК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00100" y="2928934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ПРАВИЛЬНЫЙ ПОДБОР НАГЛЯДНОГО И РАЗДАТОЧНОГО МАТЕРИАЛА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86314" y="3929066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ИСПОЛЬЗОВАНИЕ СПЕЦ.СРЕДСТВ ДЛЯ ЗРИТЕЛЬНОГО ВОСПРИЯТИЯ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928662" y="5000636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ИСПОЛЬЗОВАНИЕ ЗДОРОВЬЕСБЕРЕГАЮЩИХ ТЕХНОЛОГИЙ В РАБОТЕ С ДЕТЬМИ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072066" y="5786454"/>
            <a:ext cx="3786182" cy="857256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ВЗАИМОДЕЙСТВИЕ М/С ОРТОПТИСТКИ И ПЕДАГОГОВ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heekywife.ru/media/k2/items/cache/9b1dde2ffe2b38caf45c4ce39024d497_L.jpg?t=1462870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364400" cy="15723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ПРЕОДОЛЕТЬ ЭТИ ТРУДНОСТИ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28662" y="1142984"/>
            <a:ext cx="3714776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ПРАВИЛЬНЫЙ ПОДБОР НАГЛЯДНОГО И РАЗДАТОЧНОГО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28662" y="2928934"/>
            <a:ext cx="3429024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СПЕЦ.СРЕДСТВ ДЛЯ ЗРИТЕЛЬНОГО ВОСПРИЯТИЯ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57224" y="4643446"/>
            <a:ext cx="3786214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ЗДОРОВЬЕСБЕРЕГАЮЩИХ ТЕХНОЛОГИЙ В РАБОТЕ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heekywife.ru/media/k2/items/cache/9b1dde2ffe2b38caf45c4ce39024d497_L.jpg?t=1462870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364400" cy="15723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F:\фото 1\IMG_20161024_09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11074"/>
            <a:ext cx="1928826" cy="144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1" y="2089536"/>
            <a:ext cx="1785950" cy="133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:\ЖАННННААА\ЗАВУЧ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333468">
            <a:off x="7358082" y="3643314"/>
            <a:ext cx="1254927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" descr="D:\ЖАННННААА\ЗАВУЧ\Новая папка\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5257">
            <a:off x="7000892" y="5143512"/>
            <a:ext cx="170832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2" descr="E:\фото к собранию\DSC058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000636"/>
            <a:ext cx="1658711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F:\фото 1\IMG_20161024_09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1928826" cy="144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35716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ОШИБКИ РОДИТЕЛЕЙ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1643050"/>
            <a:ext cx="4429156" cy="12144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Чрезмерная опека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 </a:t>
            </a:r>
            <a:endParaRPr lang="ru-RU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3214686"/>
            <a:ext cx="4429156" cy="114300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Неадекватность предъявляемых действий к ребенку в семье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4714884"/>
            <a:ext cx="4429156" cy="1071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Воспитание в стиле «кумир семьи.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21506" name="Picture 2" descr="http://bukvic.ru/wp-content/uploads/2015/10/chteni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14356"/>
            <a:ext cx="3000364" cy="19952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35716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НАШИ СОВЕТЫ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071546"/>
            <a:ext cx="4429156" cy="7858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ЧАЩЕ РАЗГОВАРИВАЙТЕ С ДЕТЬМИ,ОЗВУЧИВАЙТЕ ТО, ЧТО ВЫ ДЕЛАЕТЕ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2071678"/>
            <a:ext cx="4429156" cy="7858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СПОКОЙНО ПОВТОРЯЙТЕ ПРОСЬБЫ, ИЗ-ЗА НЕУСТОЙЧИВОГО ВНИМАНИЯ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546" y="3071810"/>
            <a:ext cx="4429156" cy="8572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 РЕБЕНКА ВНИМАТЕЛЬНО И ДО  КОНЦА ВЫСЛУШИВАТЬ ВЗРОСЛОГО И ОТВЕЧАТЬ НА ВОПРОСЫ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4143380"/>
            <a:ext cx="4429156" cy="7858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«ВСЕ, ЧТО МОЖНО, ПРЕДСТАВЬТЕ РЕБЕНКУ НАГЛЯДНО»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58" y="5214950"/>
            <a:ext cx="4429156" cy="12144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 МАЛЫША ОБСЛЕДОВАТЬ ОКРУЖАЮЩИЕ ПРЕДМЕТЫ НЕ ТОЛЬКО С ПОМОЩЬЮ ЗРЕНИЯ, НО И С ПОМОЩЬЮ ОСЯЗАНИЯ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bukvic.ru/wp-content/uploads/2015/10/chteni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14356"/>
            <a:ext cx="3000364" cy="19952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ПРАВИЛА ДЛЯ РОДИТЕЛЕЙ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28728" y="857232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Самая важная цель для слепого или слабовидящего ребёнка – стать самостоятельным человеком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85918" y="2000240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Ребёнку с нарушением зрения нужны все те же самые знания, умения и опыт, что и зрячему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071670" y="3143248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Важно научить ребёнка выполнять задачу самостоятельно, а не делать всё за него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285984" y="4214818"/>
            <a:ext cx="5357850" cy="1357322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Ребёнок  должен получить информацию об окружающем мире через собственные ощущения: трогая, слушая, нюхая, пробуя на вкус, действуя с предметами.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14612" y="5715016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Помогите ребёнку с нарушениями зрения участвовать во ВСЁМ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171117_093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3357586" cy="1888642"/>
          </a:xfrm>
          <a:prstGeom prst="rect">
            <a:avLst/>
          </a:prstGeom>
        </p:spPr>
      </p:pic>
      <p:pic>
        <p:nvPicPr>
          <p:cNvPr id="13" name="Рисунок 12" descr="IMG_20171117_09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8080" y="4143380"/>
            <a:ext cx="3937028" cy="2214578"/>
          </a:xfrm>
          <a:prstGeom prst="rect">
            <a:avLst/>
          </a:prstGeom>
        </p:spPr>
      </p:pic>
      <p:pic>
        <p:nvPicPr>
          <p:cNvPr id="14" name="Рисунок 13" descr="20171030_103607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143240" cy="1771925"/>
          </a:xfrm>
          <a:prstGeom prst="rect">
            <a:avLst/>
          </a:prstGeom>
        </p:spPr>
      </p:pic>
      <p:pic>
        <p:nvPicPr>
          <p:cNvPr id="19" name="Рисунок 18" descr="20171030_103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3722" y="257593"/>
            <a:ext cx="2914670" cy="1643074"/>
          </a:xfrm>
          <a:prstGeom prst="rect">
            <a:avLst/>
          </a:prstGeom>
        </p:spPr>
      </p:pic>
      <p:pic>
        <p:nvPicPr>
          <p:cNvPr id="20" name="Рисунок 19" descr="20171101_10235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2143116"/>
            <a:ext cx="292892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од.собрание 7 группа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79"/>
            <a:ext cx="7286676" cy="54650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6357958"/>
            <a:ext cx="20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Новый проект2.</a:t>
            </a:r>
            <a:r>
              <a:rPr lang="en-US" dirty="0" err="1" smtClean="0">
                <a:hlinkClick r:id="rId3" action="ppaction://hlinkfile"/>
              </a:rPr>
              <a:t>avi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35716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Литература и электронные ресурсы: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771530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Психология воспитания детей с нарушением зрения. Под ред. Л.И. Солнцевой, В.З. Денискиной. 2004 г.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Подготовка детей дошкольного возраста к </a:t>
            </a:r>
            <a:r>
              <a:rPr lang="ru-RU" dirty="0" err="1" smtClean="0"/>
              <a:t>плеопто-ортоптическому</a:t>
            </a:r>
            <a:r>
              <a:rPr lang="ru-RU" dirty="0" smtClean="0"/>
              <a:t> лечению. З.П. Малеева.2009 г.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Ж. Воспитание и обучение № 3 2009 г., статья М.П. Бондаренко.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3"/>
              </a:rPr>
              <a:t>pda.diary.ru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4"/>
              </a:rPr>
              <a:t>poglazam.ru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5"/>
              </a:rPr>
              <a:t>t-zrenie.ru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6"/>
              </a:rPr>
              <a:t>yazdorov.kz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err="1" smtClean="0">
                <a:hlinkClick r:id="rId7"/>
              </a:rPr>
              <a:t>realnost.trogatelnyyduet.ru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85723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ГЛАЗА – ОКНО В ОКРУЖАЮЩИЙ МИР.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ser\Desktop\род.собрание 7 групп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3143248"/>
            <a:ext cx="344497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4214810" y="2071678"/>
            <a:ext cx="4143404" cy="15716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ОЧЕНЬ ТРУДНО БЫТЬ ДРУГИМ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НЕПОХОЖИМ, НЕ ТАКИМ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3399"/>
                </a:solidFill>
                <a:latin typeface="Bookman Old Style" pitchFamily="18" charset="0"/>
              </a:rPr>
              <a:t>ЦЕЛЬ:  Повышение компетенции родителей  по вопросам воспитания и обучения детей с нарушением зрения</a:t>
            </a:r>
            <a:endParaRPr lang="ru-RU" sz="2000" b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429552" cy="278608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Задачи: 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Формировать у родителей представления о возможностях детей с нарушением зрения.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Знакомить родителей с особенностями коррекционной работы.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Способствовать сближению родителей и детей с целью их дальнейшего участия в жизни группы.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Оптимизировать детско-родительские отношения.</a:t>
            </a:r>
          </a:p>
        </p:txBody>
      </p:sp>
      <p:pic>
        <p:nvPicPr>
          <p:cNvPr id="4" name="Рисунок 3" descr="081215-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411304"/>
            <a:ext cx="3357586" cy="189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285728"/>
            <a:ext cx="6000792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МЫ ВИДИМ МИР НЕМНОГО ПО-ДРУГОМУ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user\Desktop\род.собрание 7 группа\ми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911729" cy="3319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121442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МИОПИЯ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од.собрание 7 группа\zreniye-pri-ambliop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865212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42860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АМБЛИОПИЯ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8572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АСТИГМАТИЗМ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род.собрание 7 группа\astigmatizm-lecheni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5362575" cy="2514600"/>
          </a:xfrm>
          <a:prstGeom prst="rect">
            <a:avLst/>
          </a:prstGeom>
          <a:noFill/>
        </p:spPr>
      </p:pic>
      <p:pic>
        <p:nvPicPr>
          <p:cNvPr id="3075" name="Picture 3" descr="C:\Users\user\Desktop\род.собрание 7 группа\astigmati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876"/>
            <a:ext cx="73660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42860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ГЛАУКОМА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род.собрание 7 группа\glaucoma-simpto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074404"/>
            <a:ext cx="6672171" cy="549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190" y="7143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КАТАРАКТА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род.собрание 7 группа\катарак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3786214" cy="2963124"/>
          </a:xfrm>
          <a:prstGeom prst="rect">
            <a:avLst/>
          </a:prstGeom>
          <a:noFill/>
        </p:spPr>
      </p:pic>
      <p:pic>
        <p:nvPicPr>
          <p:cNvPr id="4099" name="Picture 3" descr="C:\Users\user\Desktop\род.собрание 7 группа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05" y="3260406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4286256"/>
            <a:ext cx="287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ДАЛЬТОНИЗМ</a:t>
            </a:r>
          </a:p>
          <a:p>
            <a:r>
              <a:rPr lang="en-US" sz="2400" b="1" dirty="0" smtClean="0">
                <a:solidFill>
                  <a:srgbClr val="FF0000"/>
                </a:solidFill>
                <a:hlinkClick r:id="rId4" action="ppaction://hlinkfile"/>
              </a:rPr>
              <a:t>(Halanan.ru)_---.mp4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РАБОТАЕМ ВМЕСТЕ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G_20161028_165315.jpg"/>
          <p:cNvPicPr>
            <a:picLocks noChangeAspect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>
          <a:xfrm>
            <a:off x="1000100" y="928670"/>
            <a:ext cx="350984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20161028_165423.jpg"/>
          <p:cNvPicPr>
            <a:picLocks noChangeAspect="1"/>
          </p:cNvPicPr>
          <p:nvPr/>
        </p:nvPicPr>
        <p:blipFill>
          <a:blip r:embed="rId3" cstate="print"/>
          <a:srcRect l="13954"/>
          <a:stretch>
            <a:fillRect/>
          </a:stretch>
        </p:blipFill>
        <p:spPr>
          <a:xfrm>
            <a:off x="4786314" y="2000240"/>
            <a:ext cx="40433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61028_165415.jpg"/>
          <p:cNvPicPr>
            <a:picLocks noChangeAspect="1"/>
          </p:cNvPicPr>
          <p:nvPr/>
        </p:nvPicPr>
        <p:blipFill>
          <a:blip r:embed="rId4" cstate="print"/>
          <a:srcRect l="4255" r="10637"/>
          <a:stretch>
            <a:fillRect/>
          </a:stretch>
        </p:blipFill>
        <p:spPr>
          <a:xfrm>
            <a:off x="714348" y="3929066"/>
            <a:ext cx="389112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421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ЦЕЛЬ:  Повышение компетенции родителей  по вопросам воспитания и обучения детей с нарушением зрения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149</cp:revision>
  <dcterms:created xsi:type="dcterms:W3CDTF">2014-07-06T18:18:01Z</dcterms:created>
  <dcterms:modified xsi:type="dcterms:W3CDTF">2017-11-17T12:48:46Z</dcterms:modified>
</cp:coreProperties>
</file>