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2" r:id="rId3"/>
    <p:sldId id="260" r:id="rId4"/>
    <p:sldId id="257" r:id="rId5"/>
    <p:sldId id="261" r:id="rId6"/>
    <p:sldId id="267" r:id="rId7"/>
    <p:sldId id="263" r:id="rId8"/>
    <p:sldId id="264" r:id="rId9"/>
    <p:sldId id="265" r:id="rId10"/>
    <p:sldId id="266" r:id="rId11"/>
    <p:sldId id="270" r:id="rId12"/>
    <p:sldId id="277" r:id="rId13"/>
    <p:sldId id="272" r:id="rId14"/>
    <p:sldId id="273" r:id="rId15"/>
    <p:sldId id="274" r:id="rId16"/>
    <p:sldId id="271" r:id="rId17"/>
    <p:sldId id="268" r:id="rId18"/>
    <p:sldId id="278" r:id="rId19"/>
    <p:sldId id="275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00FF00"/>
    <a:srgbClr val="FFFF00"/>
    <a:srgbClr val="FF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15" autoAdjust="0"/>
    <p:restoredTop sz="96774" autoAdjust="0"/>
  </p:normalViewPr>
  <p:slideViewPr>
    <p:cSldViewPr>
      <p:cViewPr>
        <p:scale>
          <a:sx n="80" d="100"/>
          <a:sy n="80" d="100"/>
        </p:scale>
        <p:origin x="-108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0054-CDF5-4972-8C7E-9CFAC5AE3024}" type="datetimeFigureOut">
              <a:rPr lang="ru-RU" smtClean="0"/>
              <a:pPr/>
              <a:t>20.08.2020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A2567-390C-447E-A4B4-96D912DC42C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0054-CDF5-4972-8C7E-9CFAC5AE3024}" type="datetimeFigureOut">
              <a:rPr lang="ru-RU" smtClean="0"/>
              <a:pPr/>
              <a:t>20.08.2020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A2567-390C-447E-A4B4-96D912DC42C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0054-CDF5-4972-8C7E-9CFAC5AE3024}" type="datetimeFigureOut">
              <a:rPr lang="ru-RU" smtClean="0"/>
              <a:pPr/>
              <a:t>20.08.2020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A2567-390C-447E-A4B4-96D912DC42C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0054-CDF5-4972-8C7E-9CFAC5AE3024}" type="datetimeFigureOut">
              <a:rPr lang="ru-RU" smtClean="0"/>
              <a:pPr/>
              <a:t>20.08.2020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A2567-390C-447E-A4B4-96D912DC42C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0054-CDF5-4972-8C7E-9CFAC5AE3024}" type="datetimeFigureOut">
              <a:rPr lang="ru-RU" smtClean="0"/>
              <a:pPr/>
              <a:t>20.08.2020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A2567-390C-447E-A4B4-96D912DC42C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0054-CDF5-4972-8C7E-9CFAC5AE3024}" type="datetimeFigureOut">
              <a:rPr lang="ru-RU" smtClean="0"/>
              <a:pPr/>
              <a:t>20.08.2020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A2567-390C-447E-A4B4-96D912DC42C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0054-CDF5-4972-8C7E-9CFAC5AE3024}" type="datetimeFigureOut">
              <a:rPr lang="ru-RU" smtClean="0"/>
              <a:pPr/>
              <a:t>20.08.2020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A2567-390C-447E-A4B4-96D912DC42C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0054-CDF5-4972-8C7E-9CFAC5AE3024}" type="datetimeFigureOut">
              <a:rPr lang="ru-RU" smtClean="0"/>
              <a:pPr/>
              <a:t>20.08.2020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A2567-390C-447E-A4B4-96D912DC42C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0054-CDF5-4972-8C7E-9CFAC5AE3024}" type="datetimeFigureOut">
              <a:rPr lang="ru-RU" smtClean="0"/>
              <a:pPr/>
              <a:t>20.08.2020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A2567-390C-447E-A4B4-96D912DC42C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0054-CDF5-4972-8C7E-9CFAC5AE3024}" type="datetimeFigureOut">
              <a:rPr lang="ru-RU" smtClean="0"/>
              <a:pPr/>
              <a:t>20.08.2020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A2567-390C-447E-A4B4-96D912DC42C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0054-CDF5-4972-8C7E-9CFAC5AE3024}" type="datetimeFigureOut">
              <a:rPr lang="ru-RU" smtClean="0"/>
              <a:pPr/>
              <a:t>20.08.2020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A2567-390C-447E-A4B4-96D912DC42C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D0054-CDF5-4972-8C7E-9CFAC5AE3024}" type="datetimeFigureOut">
              <a:rPr lang="ru-RU" smtClean="0"/>
              <a:pPr/>
              <a:t>20.08.2020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A2567-390C-447E-A4B4-96D912DC42C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85;&#1077;%20&#1090;&#1088;&#1086;&#1075;&#1072;&#1090;&#1100;\&#1084;&#1072;&#1084;&#1072;\&#1050;&#1086;&#1085;&#1082;&#1091;&#1088;&#1089;%20&#1055;&#1055;&#1056;&#1057;\&#1082;&#1086;&#1085;&#1082;&#1091;&#1088;&#1089;%20&#1055;&#1055;&#1056;&#1057;\&#1044;&#1077;&#1090;&#1089;&#1082;&#1080;&#1077;%20-%20&#1052;&#1099;%20&#1084;&#1072;&#1083;&#1077;&#1085;&#1100;&#1082;&#1080;&#1077;%20&#1076;&#1077;&#1090;&#1080;%20(minus)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75699564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1" cy="6858000"/>
          </a:xfrm>
        </p:spPr>
      </p:pic>
      <p:sp>
        <p:nvSpPr>
          <p:cNvPr id="5" name="TextBox 4"/>
          <p:cNvSpPr txBox="1"/>
          <p:nvPr/>
        </p:nvSpPr>
        <p:spPr>
          <a:xfrm>
            <a:off x="1142976" y="0"/>
            <a:ext cx="6715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 детский сад № 10 «Белочка»</a:t>
            </a:r>
            <a:endParaRPr lang="ru-RU" sz="2000" b="1" dirty="0">
              <a:solidFill>
                <a:schemeClr val="tx2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57422" y="1142984"/>
            <a:ext cx="4572000" cy="29238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</a:t>
            </a:r>
            <a:r>
              <a:rPr lang="ru-RU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азвивающая предметно –пространственная среда  в группе №2 раннего возраста в соответствии с </a:t>
            </a:r>
            <a:r>
              <a:rPr lang="ru-RU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ФГОС ДО</a:t>
            </a:r>
            <a:endParaRPr lang="ru-RU" sz="36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71736" y="4286256"/>
            <a:ext cx="414340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ru-RU" sz="2000" b="1" dirty="0" smtClean="0">
                <a:ln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Воспитатель:</a:t>
            </a:r>
          </a:p>
          <a:p>
            <a:pPr algn="ctr"/>
            <a:r>
              <a:rPr lang="ru-RU" sz="2000" b="1" dirty="0" smtClean="0">
                <a:ln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Костина Ольга Викторовна</a:t>
            </a:r>
          </a:p>
        </p:txBody>
      </p:sp>
      <p:pic>
        <p:nvPicPr>
          <p:cNvPr id="9" name="Детские - Мы маленькие дети (minus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643966" y="21429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:\ФОН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571604" y="214290"/>
            <a:ext cx="6072230" cy="4770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5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Центр сенсорного развития</a:t>
            </a:r>
            <a:endParaRPr lang="ru-RU" sz="2500" b="1" i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28662" y="928670"/>
            <a:ext cx="77153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  Процесс ознакомления ребенка с сенсорными эталонами происходит постепенно в соответствии с закономерностями раннего детства. Важным условием, способствующим сенсорному развитию является специально организованная среда, которая включает в себя: дидактический стол, пирамидки различной цветовой гаммы и формы, разные мозаики, игрушки шнуровки, дидактические игры.</a:t>
            </a:r>
            <a:endParaRPr lang="ru-RU" b="1" i="1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8" name="Рисунок 7" descr="20171011_131846.jpg"/>
          <p:cNvPicPr>
            <a:picLocks noChangeAspect="1"/>
          </p:cNvPicPr>
          <p:nvPr/>
        </p:nvPicPr>
        <p:blipFill>
          <a:blip r:embed="rId3" cstate="print"/>
          <a:srcRect l="31847" r="6331"/>
          <a:stretch>
            <a:fillRect/>
          </a:stretch>
        </p:blipFill>
        <p:spPr>
          <a:xfrm>
            <a:off x="5357818" y="5091824"/>
            <a:ext cx="1801493" cy="1367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20171011_1318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3504" y="2643182"/>
            <a:ext cx="3643338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C:\Users\Ирина\Desktop\ППРС 2 группа фото\IMG_20200803_133828.jpg"/>
          <p:cNvPicPr>
            <a:picLocks noChangeAspect="1" noChangeArrowheads="1"/>
          </p:cNvPicPr>
          <p:nvPr/>
        </p:nvPicPr>
        <p:blipFill>
          <a:blip r:embed="rId5" cstate="print"/>
          <a:srcRect t="11874"/>
          <a:stretch>
            <a:fillRect/>
          </a:stretch>
        </p:blipFill>
        <p:spPr bwMode="auto">
          <a:xfrm>
            <a:off x="428596" y="2714620"/>
            <a:ext cx="4429156" cy="35004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3" descr="C:\Users\Intel\Desktop\Новая папка (2)\pyramid04.gif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24450" y="4891366"/>
            <a:ext cx="1348409" cy="150801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:\ФОН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500298" y="928670"/>
            <a:ext cx="4286280" cy="789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126960" rIns="91440" bIns="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500" b="1" i="0" u="none" strike="noStrike" normalizeH="0" baseline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Уголок для уединения</a:t>
            </a:r>
            <a:endParaRPr kumimoji="0" lang="ru-RU" sz="2500" b="1" i="1" u="none" strike="noStrike" normalizeH="0" baseline="0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14942" y="1785926"/>
            <a:ext cx="28575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 В шумном пространстве </a:t>
            </a:r>
            <a:r>
              <a:rPr lang="ru-RU" b="1" i="1" dirty="0" err="1" smtClean="0">
                <a:solidFill>
                  <a:schemeClr val="tx2">
                    <a:lumMod val="50000"/>
                  </a:schemeClr>
                </a:solidFill>
              </a:rPr>
              <a:t>игровои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̆ комнаты обязательно должен быть островок тишины и </a:t>
            </a:r>
            <a:r>
              <a:rPr lang="ru-RU" b="1" i="1" dirty="0" err="1" smtClean="0">
                <a:solidFill>
                  <a:schemeClr val="tx2">
                    <a:lumMod val="50000"/>
                  </a:schemeClr>
                </a:solidFill>
              </a:rPr>
              <a:t>спокойствия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. </a:t>
            </a:r>
          </a:p>
          <a:p>
            <a:pPr algn="just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 Это место, где ребёнок может отдохнуть, посидеть, помечтать, что-то рассмотреть, поиграть с какими-то предметами, игрушками.</a:t>
            </a:r>
            <a:endParaRPr lang="ru-RU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050" name="Picture 2" descr="C:\Users\Ирина\Desktop\ППРС 2 группа фото\fqlbujVI9Dk.jpg"/>
          <p:cNvPicPr>
            <a:picLocks noChangeAspect="1" noChangeArrowheads="1"/>
          </p:cNvPicPr>
          <p:nvPr/>
        </p:nvPicPr>
        <p:blipFill>
          <a:blip r:embed="rId3"/>
          <a:srcRect l="6875" r="25156"/>
          <a:stretch>
            <a:fillRect/>
          </a:stretch>
        </p:blipFill>
        <p:spPr bwMode="auto">
          <a:xfrm>
            <a:off x="1214414" y="1714488"/>
            <a:ext cx="3819691" cy="42148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Ирина\Desktop\ППРС 2 группа фото\926f54440a19994472f6efd6f0b1a12f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4714884"/>
            <a:ext cx="2857519" cy="179423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:\ФОН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571604" y="0"/>
            <a:ext cx="5929354" cy="789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126960" rIns="91440" bIns="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5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Центр патриотического воспитания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Ирина\Desktop\ППРС 2 группа фото\IMG_20200803_130729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285720" y="1357298"/>
            <a:ext cx="4381531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643438" y="1000108"/>
            <a:ext cx="414340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Основная цель патриотического воспитания – ознакомление с ближайшим окружением. </a:t>
            </a:r>
          </a:p>
          <a:p>
            <a:pPr algn="just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В патриотическом уголке  есть материал для работы по социально-нравственному воспитанию: тематические папки с иллюстрациями, по теме  «Семья», «Детский сад», «Дом, в котором ты живешь», «Что такое хорошо,  и что такое плохо».</a:t>
            </a:r>
          </a:p>
          <a:p>
            <a:pPr algn="just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Материал по приобщению детей к истокам русской народной культуры: предметы народного декоративно-прикладного искусства: матрешки,  расписные различные виды росписи, куклы в национальных костюмах. </a:t>
            </a:r>
          </a:p>
          <a:p>
            <a:pPr algn="just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Художественная литература. (песенки, </a:t>
            </a:r>
            <a:r>
              <a:rPr lang="ru-RU" b="1" i="1" dirty="0" err="1" smtClean="0">
                <a:solidFill>
                  <a:schemeClr val="tx2">
                    <a:lumMod val="50000"/>
                  </a:schemeClr>
                </a:solidFill>
              </a:rPr>
              <a:t>потешки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, сказки и т.д.)</a:t>
            </a:r>
          </a:p>
          <a:p>
            <a:endParaRPr lang="ru-RU" b="1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ru-RU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3075" name="Picture 3" descr="C:\Users\Ирина\Desktop\kind_soldier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857232"/>
            <a:ext cx="1857608" cy="186046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:\ФОН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500166" y="285728"/>
            <a:ext cx="6072230" cy="4770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5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Центр природы</a:t>
            </a:r>
            <a:endParaRPr lang="ru-RU" sz="2500" b="1" i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57686" y="1000108"/>
            <a:ext cx="40005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cs typeface="Times New Roman" pitchFamily="18" charset="0"/>
              </a:rPr>
              <a:t>В группе раннего возраста детки уже начинают изучать времена года, природные явления. Познакомить ребятишек с природой, воспитать любовь к ней, развивать любознательность и наблюдательность, нашим малышам помогает уголок природы.</a:t>
            </a:r>
            <a:endParaRPr lang="ru-RU" b="1" i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9" name="Picture 1" descr="C:\Users\Intel\Desktop\Новая папка (2)\kids0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2976" y="1071546"/>
            <a:ext cx="3286148" cy="2071678"/>
          </a:xfrm>
          <a:prstGeom prst="rect">
            <a:avLst/>
          </a:prstGeom>
          <a:noFill/>
        </p:spPr>
      </p:pic>
      <p:pic>
        <p:nvPicPr>
          <p:cNvPr id="4098" name="Picture 2" descr="C:\Users\Ирина\Desktop\ППРС 2 группа фото\IMG_20200806_0910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3643314"/>
            <a:ext cx="5857916" cy="28931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:\ФОН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57158" y="1214422"/>
            <a:ext cx="85725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центре «Песок – вода» имеются игрушки для игр с водой и песком. Лопатки, совки, формочки, кораблики. Игры с водой вызывают положительные эмоции у детей. Дети экспериментируют, знакомятся со свойствами различных предметов, материалов, закрепляют представления о величине, форме, цвете, развивают мелкую моторику рук. И в центре подобраны удочки, рыбки разноцветные, кораблики разной величины, утята, черепашки и т. д.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285984" y="714356"/>
            <a:ext cx="4286280" cy="789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126960" rIns="91440" bIns="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500" b="1" i="0" u="none" strike="noStrike" normalizeH="0" baseline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Центр «Вода и песок»</a:t>
            </a:r>
            <a:endParaRPr kumimoji="0" lang="ru-RU" sz="2500" b="1" i="1" u="none" strike="noStrike" normalizeH="0" baseline="0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20171011_0932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538" y="3071810"/>
            <a:ext cx="6604014" cy="35004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:\ФОН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571604" y="714356"/>
            <a:ext cx="6072230" cy="4770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5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Строительный центр</a:t>
            </a:r>
            <a:endParaRPr lang="ru-RU" sz="2500" b="1" i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2" descr="C:\Users\Intel\Desktop\Новая папка (2)\constr0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800000" flipV="1">
            <a:off x="3714744" y="3500438"/>
            <a:ext cx="2115148" cy="278608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785786" y="1142984"/>
            <a:ext cx="792961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Малышам интересно действовать с деталями строительного материала различными </a:t>
            </a:r>
            <a:r>
              <a:rPr lang="ru-RU" b="1" i="1" u="sng" dirty="0" smtClean="0">
                <a:solidFill>
                  <a:srgbClr val="002060"/>
                </a:solidFill>
              </a:rPr>
              <a:t>способами</a:t>
            </a:r>
            <a:r>
              <a:rPr lang="ru-RU" b="1" i="1" dirty="0" smtClean="0">
                <a:solidFill>
                  <a:srgbClr val="002060"/>
                </a:solidFill>
              </a:rPr>
              <a:t>: постукивать деталь о деталь, накладывать одну на другую, приставлять, прикладывать. При этом они открывают для себя их физические </a:t>
            </a:r>
            <a:r>
              <a:rPr lang="ru-RU" b="1" i="1" u="sng" dirty="0" smtClean="0">
                <a:solidFill>
                  <a:srgbClr val="002060"/>
                </a:solidFill>
              </a:rPr>
              <a:t>свойства</a:t>
            </a:r>
            <a:r>
              <a:rPr lang="ru-RU" b="1" i="1" dirty="0" smtClean="0">
                <a:solidFill>
                  <a:srgbClr val="002060"/>
                </a:solidFill>
              </a:rPr>
              <a:t>: форму, величину, цвет, фактуру и динамические свойства. Также здесь размещены машины - самосвалы, грузовики (в них дети могут легко катать мягкие игрушки или просто перевозить конструктор)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9" name="Рисунок 8" descr="20171011_095930.jpg"/>
          <p:cNvPicPr>
            <a:picLocks noChangeAspect="1"/>
          </p:cNvPicPr>
          <p:nvPr/>
        </p:nvPicPr>
        <p:blipFill>
          <a:blip r:embed="rId4" cstate="print"/>
          <a:srcRect l="18957" r="8531"/>
          <a:stretch>
            <a:fillRect/>
          </a:stretch>
        </p:blipFill>
        <p:spPr>
          <a:xfrm rot="5400000">
            <a:off x="642910" y="3071810"/>
            <a:ext cx="2857520" cy="3143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20171011_100322.jpg"/>
          <p:cNvPicPr>
            <a:picLocks noChangeAspect="1"/>
          </p:cNvPicPr>
          <p:nvPr/>
        </p:nvPicPr>
        <p:blipFill>
          <a:blip r:embed="rId5" cstate="print"/>
          <a:srcRect l="20588"/>
          <a:stretch>
            <a:fillRect/>
          </a:stretch>
        </p:blipFill>
        <p:spPr>
          <a:xfrm rot="5400000">
            <a:off x="5940867" y="3203141"/>
            <a:ext cx="2870156" cy="28932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F:\ФОН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285984" y="1500174"/>
          <a:ext cx="6072230" cy="2879982"/>
        </p:xfrm>
        <a:graphic>
          <a:graphicData uri="http://schemas.openxmlformats.org/drawingml/2006/table">
            <a:tbl>
              <a:tblPr/>
              <a:tblGrid>
                <a:gridCol w="6072230"/>
              </a:tblGrid>
              <a:tr h="287998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7030A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 </a:t>
                      </a:r>
                      <a:r>
                        <a:rPr lang="ru-RU" sz="1800" b="1" i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«Мальчики и девочки два разных мира. Ни в коем случае нельзя их воспитывать одинаково! Они по-разному смотрят и видят, слушают и слышат, по разному говорят и молчат, чувствуют и переживают.</a:t>
                      </a:r>
                      <a:endParaRPr lang="ru-RU" sz="1800" b="1" i="1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                                                    </a:t>
                      </a:r>
                      <a:r>
                        <a:rPr lang="ru-RU" sz="1800" b="1" i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Они </a:t>
                      </a:r>
                      <a:r>
                        <a:rPr lang="ru-RU" sz="1800" b="1" i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разные и по-своему -  прекрасны</a:t>
                      </a:r>
                      <a:r>
                        <a:rPr lang="ru-RU" sz="1800" b="1" i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!»</a:t>
                      </a:r>
                      <a:endParaRPr lang="ru-RU" sz="1800" b="1" i="1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из книги «Мы мальчики, мы девочки» </a:t>
                      </a:r>
                      <a:endParaRPr lang="ru-RU" sz="1800" i="1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автор Татаринцева.</a:t>
                      </a:r>
                      <a:endParaRPr lang="ru-RU" sz="18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6" name="Picture 2" descr="C:\Users\Intel\Desktop\Новая папка (2)\car0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1538" y="2071678"/>
            <a:ext cx="1882125" cy="1428760"/>
          </a:xfrm>
          <a:prstGeom prst="rect">
            <a:avLst/>
          </a:prstGeom>
          <a:noFill/>
        </p:spPr>
      </p:pic>
      <p:pic>
        <p:nvPicPr>
          <p:cNvPr id="8" name="Picture 1" descr="C:\Users\Intel\Desktop\Новая папка (2)\kids04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3504" y="4357694"/>
            <a:ext cx="3084391" cy="1747868"/>
          </a:xfrm>
          <a:prstGeom prst="rect">
            <a:avLst/>
          </a:prstGeom>
          <a:noFill/>
        </p:spPr>
      </p:pic>
      <p:pic>
        <p:nvPicPr>
          <p:cNvPr id="9" name="Рисунок 8" descr="F:\mult62.jpg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28794" y="3571876"/>
            <a:ext cx="2714644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571604" y="1000108"/>
            <a:ext cx="6072230" cy="4770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5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Игровой центр</a:t>
            </a:r>
            <a:endParaRPr lang="ru-RU" sz="2500" b="1" i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:\ФОН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00034" y="1285860"/>
            <a:ext cx="83582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Игровой центр обеспечивает социально-коммуникативное развитие детей, помогает формировать у них основы культуры общения через решение проблемных ситуаций и закрепляет знания об окружающей действительности и жизни в социуме. В сюжетной игре происходит усвоение детьми </a:t>
            </a:r>
            <a:r>
              <a:rPr lang="ru-RU" b="1" i="1" dirty="0" err="1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гендерного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 поведения, но при этом у мальчиков и девочек этого возраста наблюдается, как общее, так и дифференцированное содержание ролевой  игры. Мы уделяем особое внимание подбору материалов и оборудования для игровой деятельности девочек и мальчиков.</a:t>
            </a:r>
            <a:endParaRPr lang="ru-RU" b="1" i="1" dirty="0">
              <a:solidFill>
                <a:schemeClr val="tx2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11" name="Рисунок 10" descr="20171011_1003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3571876"/>
            <a:ext cx="3959253" cy="3071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285852" y="214290"/>
            <a:ext cx="65008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Интерьер группы  составлен соответственно возрастному и половому составу детей. </a:t>
            </a:r>
          </a:p>
        </p:txBody>
      </p:sp>
      <p:pic>
        <p:nvPicPr>
          <p:cNvPr id="5122" name="Picture 2" descr="C:\Users\Ирина\Desktop\ППРС 2 группа фото\IMG_20200803_1337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571876"/>
            <a:ext cx="3857652" cy="3071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99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:\ФОН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не трогать\мама\КЕЙС БОЛЬНИЦА\фото больница\20190122_1005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285860"/>
            <a:ext cx="3143272" cy="2300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7031" r="10512"/>
          <a:stretch>
            <a:fillRect/>
          </a:stretch>
        </p:blipFill>
        <p:spPr bwMode="auto">
          <a:xfrm>
            <a:off x="1214414" y="3643314"/>
            <a:ext cx="3143272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l="21967" r="13924"/>
          <a:stretch>
            <a:fillRect/>
          </a:stretch>
        </p:blipFill>
        <p:spPr bwMode="auto">
          <a:xfrm>
            <a:off x="4857752" y="3643314"/>
            <a:ext cx="3143272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 t="20192" r="22596" b="13942"/>
          <a:stretch>
            <a:fillRect/>
          </a:stretch>
        </p:blipFill>
        <p:spPr bwMode="auto">
          <a:xfrm>
            <a:off x="4857752" y="1285860"/>
            <a:ext cx="3143272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:\ФОН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428860" y="1142984"/>
            <a:ext cx="435771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Созданная в группе  предметно - развивающая среда вызывает у детей и родителей чувство радости, эмоционально положительное отношение к детскому саду, желание посещать его. Наша группа обогащает малышей новыми впечатлениями и знаниями, побуждает к активной творческой деятельности, способствует их разностороннему развитию.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6" name="Рисунок 5" descr="Воздушные-шары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500174"/>
            <a:ext cx="2230530" cy="4500594"/>
          </a:xfrm>
          <a:prstGeom prst="rect">
            <a:avLst/>
          </a:prstGeom>
        </p:spPr>
      </p:pic>
      <p:pic>
        <p:nvPicPr>
          <p:cNvPr id="7" name="Рисунок 6" descr="Воздушные-шары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43702" y="1500174"/>
            <a:ext cx="2230530" cy="435771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F:\ФОН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285852" y="1428736"/>
            <a:ext cx="71438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b="1" i="1" dirty="0" smtClean="0">
                <a:solidFill>
                  <a:schemeClr val="tx2">
                    <a:lumMod val="75000"/>
                  </a:schemeClr>
                </a:solidFill>
              </a:rPr>
              <a:t>«Нет такой стороны воспитания, на которую обстановка не оказывала бы влияние, нет способности, которая находилась бы в прямой зависимости от непосредственно окружающего ребёнка конкретного мира. Тот, кому удастся создать такую обстановку, облегчит свой труд в высшей степени. Среди неё ребёнок будет жить – развиваться собственно самодовлеющей жизнью, его духовный рост будет совершенствоваться из самого себя, от природы…»</a:t>
            </a:r>
            <a:endParaRPr lang="ru-RU" sz="2200" i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r"/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Елизавета Ивановна Тихеева, педагог, ученый, профессор Российского государственного педагогического университета имени А. И. Герцена</a:t>
            </a:r>
            <a:endParaRPr lang="ru-RU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Picture 3" descr="C:\Users\Intel\Desktop\Новая папка (2)\pyramid04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24" y="1142984"/>
            <a:ext cx="1348409" cy="150801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:\ФОН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71472" y="1357298"/>
            <a:ext cx="7786742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900" b="1" i="1" dirty="0" smtClean="0">
                <a:solidFill>
                  <a:schemeClr val="tx2">
                    <a:lumMod val="75000"/>
                  </a:schemeClr>
                </a:solidFill>
              </a:rPr>
              <a:t>«Дети охотно всегда чем-нибудь занимаются. Это весьма полезно, а потому не только не следует этому мешать, но нужно принимать меры к тому, чтобы всегда у них было, что делать».</a:t>
            </a:r>
          </a:p>
          <a:p>
            <a:pPr algn="r"/>
            <a:endParaRPr lang="ru-RU" sz="1900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r"/>
            <a:r>
              <a:rPr lang="ru-RU" sz="1900" b="1" i="1" dirty="0" smtClean="0">
                <a:solidFill>
                  <a:schemeClr val="tx2">
                    <a:lumMod val="75000"/>
                  </a:schemeClr>
                </a:solidFill>
              </a:rPr>
              <a:t>Ян </a:t>
            </a:r>
            <a:r>
              <a:rPr lang="ru-RU" sz="1900" b="1" i="1" dirty="0" err="1" smtClean="0">
                <a:solidFill>
                  <a:schemeClr val="tx2">
                    <a:lumMod val="75000"/>
                  </a:schemeClr>
                </a:solidFill>
              </a:rPr>
              <a:t>Амос</a:t>
            </a:r>
            <a:r>
              <a:rPr lang="ru-RU" sz="1900" b="1" i="1" dirty="0" smtClean="0">
                <a:solidFill>
                  <a:schemeClr val="tx2">
                    <a:lumMod val="75000"/>
                  </a:schemeClr>
                </a:solidFill>
              </a:rPr>
              <a:t> Коменский</a:t>
            </a:r>
          </a:p>
          <a:p>
            <a:pPr algn="r"/>
            <a:endParaRPr lang="ru-RU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146" name="Picture 2" descr="C:\Users\Ирина\Desktop\hello_html_418d77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2500306"/>
            <a:ext cx="6000792" cy="366712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F:\ФОН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57224" y="1142984"/>
            <a:ext cx="7643866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i="1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Маленький ребенок по своей природе – исследователь. </a:t>
            </a:r>
          </a:p>
          <a:p>
            <a:pPr algn="ctr"/>
            <a:r>
              <a:rPr lang="ru-RU" sz="1900" b="1" i="1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Предметная деятельность становится ведущей и определяет основные изменения в жизнедеятельности ребенка. В процессе познания ближайшего окружения внимание ребенка привлекают самые разнообразные предметы окружающего мира. Задача взрослого – помочь ребенку разобраться в интересном мире познания, создать условия для развития ребенка. Одним из таких условий может стать предметно - развивающая среда вокруг ребенка.</a:t>
            </a:r>
          </a:p>
          <a:p>
            <a:pPr algn="ctr"/>
            <a:r>
              <a:rPr lang="ru-RU" sz="1900" b="1" i="1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Непременным условием построения развивающей среды в детском саду является опора на личностно-ориентированную модель взаимодействия между детьми и взрослыми. Стратегия и тактика построения среды определяется особенностями личностно-ориентированной модели воспитания.                       </a:t>
            </a:r>
            <a:br>
              <a:rPr lang="ru-RU" sz="1900" b="1" i="1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</a:br>
            <a:r>
              <a:rPr lang="ru-RU" sz="1900" b="1" i="1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 Её основные черты таковы: взрослый в общении с детьми придерживается положения:</a:t>
            </a:r>
            <a:r>
              <a:rPr lang="ru-RU" sz="1900" b="1" i="1" dirty="0" smtClean="0">
                <a:solidFill>
                  <a:srgbClr val="0070C0"/>
                </a:solidFill>
                <a:cs typeface="Times New Roman" pitchFamily="18" charset="0"/>
              </a:rPr>
              <a:t/>
            </a:r>
            <a:br>
              <a:rPr lang="ru-RU" sz="1900" b="1" i="1" dirty="0" smtClean="0">
                <a:solidFill>
                  <a:srgbClr val="0070C0"/>
                </a:solidFill>
                <a:cs typeface="Times New Roman" pitchFamily="18" charset="0"/>
              </a:rPr>
            </a:br>
            <a:r>
              <a:rPr lang="ru-RU" sz="2200" b="1" i="1" dirty="0" smtClean="0">
                <a:solidFill>
                  <a:srgbClr val="FF0000"/>
                </a:solidFill>
                <a:cs typeface="Times New Roman" pitchFamily="18" charset="0"/>
              </a:rPr>
              <a:t>«Не рядом, не над, а вместе!»</a:t>
            </a:r>
          </a:p>
        </p:txBody>
      </p:sp>
      <p:pic>
        <p:nvPicPr>
          <p:cNvPr id="6" name="Picture 3" descr="C:\Users\Intel\Desktop\Новая папка (2)\pyramid04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683988">
            <a:off x="428596" y="5000636"/>
            <a:ext cx="1348409" cy="1508017"/>
          </a:xfrm>
          <a:prstGeom prst="rect">
            <a:avLst/>
          </a:prstGeom>
          <a:noFill/>
        </p:spPr>
      </p:pic>
      <p:pic>
        <p:nvPicPr>
          <p:cNvPr id="7" name="Picture 3" descr="C:\Users\Intel\Desktop\Новая папка (2)\pyramid04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00871">
            <a:off x="7623272" y="4935242"/>
            <a:ext cx="1348409" cy="150801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F:\ФОН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142976" y="1357298"/>
            <a:ext cx="7143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Значение окружающей среды для маленького ребенка трудно переоценить. Именно в ранние годы идет интенсивное развитие центральной нервной системы ребенка (ничего подобного не будет ни в один последующий период жизни).</a:t>
            </a:r>
          </a:p>
          <a:p>
            <a:pPr algn="ctr"/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 Развивающая предметно-пространственная среда должна быть содержательно-насыщенной, трансформируемой, полифункциональной, вариативной, доступной, безопасной, </a:t>
            </a:r>
            <a:r>
              <a:rPr lang="ru-RU" sz="2400" b="1" i="1" dirty="0" err="1" smtClean="0">
                <a:solidFill>
                  <a:schemeClr val="tx2">
                    <a:lumMod val="50000"/>
                  </a:schemeClr>
                </a:solidFill>
              </a:rPr>
              <a:t>здоровьесберегающей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 и эстетически привлекательной.</a:t>
            </a:r>
            <a:endParaRPr lang="ru-RU" sz="2400" b="1" i="1" dirty="0" smtClean="0">
              <a:solidFill>
                <a:schemeClr val="tx2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7" name="Picture 3" descr="C:\Users\Intel\Desktop\Новая папка (2)\pyramid04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6" y="4714884"/>
            <a:ext cx="1348409" cy="1508017"/>
          </a:xfrm>
          <a:prstGeom prst="rect">
            <a:avLst/>
          </a:prstGeom>
          <a:noFill/>
        </p:spPr>
      </p:pic>
      <p:pic>
        <p:nvPicPr>
          <p:cNvPr id="8" name="Picture 3" descr="C:\Users\Intel\Desktop\Новая папка (2)\pyramid04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57356" y="5072074"/>
            <a:ext cx="1348409" cy="1508017"/>
          </a:xfrm>
          <a:prstGeom prst="rect">
            <a:avLst/>
          </a:prstGeom>
          <a:noFill/>
        </p:spPr>
      </p:pic>
      <p:pic>
        <p:nvPicPr>
          <p:cNvPr id="12" name="Picture 3" descr="C:\Users\Intel\Desktop\Новая папка (2)\pyramid04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15074" y="5000636"/>
            <a:ext cx="1348409" cy="1508017"/>
          </a:xfrm>
          <a:prstGeom prst="rect">
            <a:avLst/>
          </a:prstGeom>
          <a:noFill/>
        </p:spPr>
      </p:pic>
      <p:pic>
        <p:nvPicPr>
          <p:cNvPr id="13" name="Picture 3" descr="C:\Users\Intel\Desktop\Новая папка (2)\pyramid04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768" y="4429132"/>
            <a:ext cx="1348409" cy="150801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:\ФОН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214546" y="928670"/>
            <a:ext cx="6072230" cy="4770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5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Центр музыкального развития</a:t>
            </a:r>
            <a:endParaRPr lang="ru-RU" sz="2500" b="1" i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8662" y="1285860"/>
            <a:ext cx="74295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  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В нашей группе создан центр музыкального развития с различными звучащими  и гремящими игрушками. Музыкальный уголок – это место, где дети познают музыку и ее красоту. Создание мини-музея  «Погремушки» в группе является одним из первых источников приобщения детей к сокровищам истории, культуры, искусства. </a:t>
            </a:r>
          </a:p>
          <a:p>
            <a:pPr algn="ctr"/>
            <a:endParaRPr lang="ru-RU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F:\mult109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286256"/>
            <a:ext cx="2000264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Ирина\Desktop\ППРС 2 группа фото\IMG_20200803_1328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2928934"/>
            <a:ext cx="5715040" cy="33396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F:\ФОН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571604" y="857232"/>
            <a:ext cx="6072230" cy="4770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5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Центр театра</a:t>
            </a:r>
            <a:endParaRPr lang="ru-RU" sz="2500" b="1" i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7158" y="1214422"/>
            <a:ext cx="80724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  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Мы знакомим детей с разными театрами. У нас есть, такие  театры как на </a:t>
            </a:r>
            <a:r>
              <a:rPr lang="ru-RU" b="1" i="1" dirty="0" err="1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фланелеграфе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, теневой театр, </a:t>
            </a:r>
            <a:r>
              <a:rPr lang="ru-RU" b="1" i="1" dirty="0" err="1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Би-ба-бо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, пальчиковый, на магнитиках и. т. д. Встреча с героями из сказок помогает ребятишкам расслабиться, снять напряжение, создать радостную атмосферу. </a:t>
            </a:r>
          </a:p>
          <a:p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Уголок ряженья – необходимый атрибут группы раннего возраста. Ребята смотрятся в зеркало и наряжаются с  помощью взрослого. </a:t>
            </a:r>
            <a:endParaRPr lang="ru-RU" i="1" dirty="0">
              <a:solidFill>
                <a:schemeClr val="tx2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9" name="Рисунок 8" descr="20171011_1428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3000372"/>
            <a:ext cx="7500990" cy="3429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C:\Users\Intel\Desktop\Новая папка (2)\mmbs1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20" y="2428868"/>
            <a:ext cx="1714480" cy="275541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:\ФОН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6" descr="20171011_13555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714876" y="3571876"/>
            <a:ext cx="3937763" cy="2928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99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643042" y="928670"/>
            <a:ext cx="6072230" cy="4770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5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Центр речевого развития</a:t>
            </a:r>
            <a:endParaRPr lang="ru-RU" sz="2500" b="1" i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00100" y="1285861"/>
            <a:ext cx="72152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   В речевом уголке расположены книги со сказками и рассказами для детей, книжки - малышки , музыкальные книжки, предметные и сюжетные картинки, картотека </a:t>
            </a:r>
            <a:r>
              <a:rPr lang="ru-RU" b="1" i="1" dirty="0" err="1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потешек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, герои сказок и любимых мультфильмов, альбомы по лексическим темам, для рассматривания картинок.   </a:t>
            </a:r>
          </a:p>
          <a:p>
            <a:endParaRPr lang="ru-RU" dirty="0"/>
          </a:p>
        </p:txBody>
      </p:sp>
      <p:pic>
        <p:nvPicPr>
          <p:cNvPr id="2050" name="Picture 2" descr="C:\Users\Ирина\Desktop\Конкурс ППРС\841760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0892" y="2000240"/>
            <a:ext cx="1928826" cy="1928826"/>
          </a:xfrm>
          <a:prstGeom prst="rect">
            <a:avLst/>
          </a:prstGeom>
          <a:noFill/>
        </p:spPr>
      </p:pic>
      <p:pic>
        <p:nvPicPr>
          <p:cNvPr id="1026" name="Picture 2" descr="C:\Users\Ирина\Desktop\ППРС 2 группа фото\IMG_20200803_1316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2857496"/>
            <a:ext cx="3571900" cy="2643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:\ФОН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357290" y="928670"/>
            <a:ext cx="6500858" cy="43088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2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Центр художественно-эстетического развития</a:t>
            </a:r>
            <a:endParaRPr lang="ru-RU" sz="2200" b="1" i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7224" y="1357298"/>
            <a:ext cx="78581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Ранний возраст наиболее благоприятен для развития изобразительной деятельности. Рисование для ребенка, наряду с игровой деятельностью, имеет большое значение, потому что изобразительная деятельность - неотъемлемая часть процесса познания окружающего мира. В оснащение центра входят простые и цветные карандаши, восковые мелки, краски и кисточки, трафареты, листочки, интерактивная песочница, мольберт.</a:t>
            </a:r>
            <a:endParaRPr lang="ru-RU" b="1" i="1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2050" name="Picture 2" descr="C:\Users\Ирина\Desktop\ППРС 2 группа фото\IMG_20200803_13122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429000"/>
            <a:ext cx="4500594" cy="3071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Содержимое 6" descr="20171011_1403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0694" y="3143248"/>
            <a:ext cx="3268289" cy="22145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1" descr="C:\Users\Intel\Desktop\Новая папка (2)\smeshariki00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5357802"/>
            <a:ext cx="2193912" cy="150019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:\ФОН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714480" y="357166"/>
            <a:ext cx="6072230" cy="4770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5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Центр двигательной активности </a:t>
            </a:r>
            <a:endParaRPr lang="ru-RU" sz="2500" b="1" i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42976" y="928670"/>
            <a:ext cx="72152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  Двигательная активность - источник здоровья детей. Этот центр пользуется особой популярностью у детей, так как реализует их потребности в движении. Здесь есть массажный коврики, мячики разных размеров, кегли, обручи, все то, что необходимо для проведения подвижных игр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велосипеды, горка, бассейн с мячиками, машины-каталки.</a:t>
            </a:r>
            <a:endParaRPr lang="ru-RU" b="1" i="1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3074" name="Picture 2" descr="C:\Users\Ирина\Desktop\ППРС 2 группа фото\IMG_20200803_133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714620"/>
            <a:ext cx="3929090" cy="2143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99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C:\Users\Ирина\Desktop\ППРС 2 группа фото\IMG_20200814_092031.jpg"/>
          <p:cNvPicPr>
            <a:picLocks noChangeAspect="1" noChangeArrowheads="1"/>
          </p:cNvPicPr>
          <p:nvPr/>
        </p:nvPicPr>
        <p:blipFill>
          <a:blip r:embed="rId4" cstate="print"/>
          <a:srcRect l="24759" r="26202"/>
          <a:stretch>
            <a:fillRect/>
          </a:stretch>
        </p:blipFill>
        <p:spPr bwMode="auto">
          <a:xfrm>
            <a:off x="1285852" y="2786058"/>
            <a:ext cx="2857520" cy="3643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C:\Users\Ирина\Desktop\ППРС 2 группа фото\IMG_20200814_143908.jpg"/>
          <p:cNvPicPr>
            <a:picLocks noChangeAspect="1" noChangeArrowheads="1"/>
          </p:cNvPicPr>
          <p:nvPr/>
        </p:nvPicPr>
        <p:blipFill>
          <a:blip r:embed="rId5" cstate="print"/>
          <a:srcRect l="27764" t="52644" r="32512"/>
          <a:stretch>
            <a:fillRect/>
          </a:stretch>
        </p:blipFill>
        <p:spPr bwMode="auto">
          <a:xfrm>
            <a:off x="4714876" y="5072074"/>
            <a:ext cx="2286016" cy="13572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Ирина\Desktop\fitnes.png"/>
          <p:cNvPicPr>
            <a:picLocks noChangeAspect="1" noChangeArrowheads="1"/>
          </p:cNvPicPr>
          <p:nvPr/>
        </p:nvPicPr>
        <p:blipFill>
          <a:blip r:embed="rId6" cstate="print"/>
          <a:srcRect l="48841" t="5974" b="2938"/>
          <a:stretch>
            <a:fillRect/>
          </a:stretch>
        </p:blipFill>
        <p:spPr bwMode="auto">
          <a:xfrm>
            <a:off x="7143768" y="4572008"/>
            <a:ext cx="1479291" cy="2071678"/>
          </a:xfrm>
          <a:prstGeom prst="rect">
            <a:avLst/>
          </a:prstGeom>
          <a:noFill/>
        </p:spPr>
      </p:pic>
      <p:pic>
        <p:nvPicPr>
          <p:cNvPr id="1029" name="Picture 5" descr="C:\Users\Ирина\Desktop\fitnes.png"/>
          <p:cNvPicPr>
            <a:picLocks noChangeAspect="1" noChangeArrowheads="1"/>
          </p:cNvPicPr>
          <p:nvPr/>
        </p:nvPicPr>
        <p:blipFill>
          <a:blip r:embed="rId7" cstate="print"/>
          <a:srcRect r="54691" b="-696"/>
          <a:stretch>
            <a:fillRect/>
          </a:stretch>
        </p:blipFill>
        <p:spPr bwMode="auto">
          <a:xfrm>
            <a:off x="214282" y="4202272"/>
            <a:ext cx="1519238" cy="265572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</TotalTime>
  <Words>890</Words>
  <Application>Microsoft Office PowerPoint</Application>
  <PresentationFormat>Экран (4:3)</PresentationFormat>
  <Paragraphs>52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MultiDVD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Ирина</dc:creator>
  <cp:lastModifiedBy>Ирина</cp:lastModifiedBy>
  <cp:revision>92</cp:revision>
  <dcterms:created xsi:type="dcterms:W3CDTF">2017-10-13T10:16:26Z</dcterms:created>
  <dcterms:modified xsi:type="dcterms:W3CDTF">2020-08-20T13:11:15Z</dcterms:modified>
</cp:coreProperties>
</file>