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6858000" cy="9144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66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216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B6960-362D-4874-B07F-18B7FCCA1C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4A751-5868-4F4B-B67B-B480C767D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2C817-32AE-4230-8D77-23167C3BEB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342900" y="366185"/>
            <a:ext cx="6172200" cy="780203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342900" y="8326967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343150" y="8326967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914900" y="8326967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fld id="{1A8F38E1-7E33-43DC-9067-3535ED5273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CA0AC-84AD-4EC0-ADDF-C22850FEF3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6A967-6630-49A7-B390-735BD1DA28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0B156-707C-4253-910C-94C82BE26A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0219B-4FB4-4126-8709-49BAD6E5AC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390BF-0135-4630-8DBD-929A7A118D8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B9E344-AACA-4128-9FC4-616A74EA82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E4649-970D-44C1-B434-1E3A96C995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42D7F-4B66-47D1-8B13-6545E511FA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1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967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967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967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D47B7C3-FD6D-43AD-ABB8-FF4A79BC51F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11" Type="http://schemas.openxmlformats.org/officeDocument/2006/relationships/hyperlink" Target="http://www.edu.cap.ru/home/5329/ia%20issledovatel/ia%20issledovatel%20kartinka.gif" TargetMode="External"/><Relationship Id="rId5" Type="http://schemas.openxmlformats.org/officeDocument/2006/relationships/image" Target="../media/image4.gif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33CCFF"/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4507" b="58670"/>
          <a:stretch>
            <a:fillRect/>
          </a:stretch>
        </p:blipFill>
        <p:spPr bwMode="auto">
          <a:xfrm>
            <a:off x="5560219" y="1"/>
            <a:ext cx="1297781" cy="167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2" name="Picture 8" descr="улей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8" y="0"/>
            <a:ext cx="875109" cy="1502833"/>
          </a:xfrm>
          <a:prstGeom prst="rect">
            <a:avLst/>
          </a:prstGeom>
          <a:noFill/>
        </p:spPr>
      </p:pic>
      <p:pic>
        <p:nvPicPr>
          <p:cNvPr id="6153" name="Picture 9" descr="пчёл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82" y="857224"/>
            <a:ext cx="982265" cy="931333"/>
          </a:xfrm>
          <a:prstGeom prst="rect">
            <a:avLst/>
          </a:prstGeom>
          <a:noFill/>
        </p:spPr>
      </p:pic>
      <p:pic>
        <p:nvPicPr>
          <p:cNvPr id="6202" name="Picture 58" descr="солнце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085850" cy="2006600"/>
          </a:xfrm>
          <a:prstGeom prst="rect">
            <a:avLst/>
          </a:prstGeom>
          <a:noFill/>
        </p:spPr>
      </p:pic>
      <p:sp>
        <p:nvSpPr>
          <p:cNvPr id="6215" name="Rectangle 71"/>
          <p:cNvSpPr>
            <a:spLocks noChangeArrowheads="1"/>
          </p:cNvSpPr>
          <p:nvPr/>
        </p:nvSpPr>
        <p:spPr bwMode="auto">
          <a:xfrm>
            <a:off x="0" y="7645400"/>
            <a:ext cx="6858000" cy="149860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pic>
        <p:nvPicPr>
          <p:cNvPr id="6206" name="Picture 62" descr="i?id=91164869-51-7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40" y="6572264"/>
            <a:ext cx="639366" cy="1136649"/>
          </a:xfrm>
          <a:prstGeom prst="rect">
            <a:avLst/>
          </a:prstGeom>
          <a:noFill/>
        </p:spPr>
      </p:pic>
      <p:pic>
        <p:nvPicPr>
          <p:cNvPr id="6216" name="Picture 72" descr="гусеничка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43225" y="6684434"/>
            <a:ext cx="625079" cy="1373717"/>
          </a:xfrm>
          <a:prstGeom prst="rect">
            <a:avLst/>
          </a:prstGeom>
          <a:noFill/>
        </p:spPr>
      </p:pic>
      <p:pic>
        <p:nvPicPr>
          <p:cNvPr id="6220" name="Picture 76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444" t="51474"/>
          <a:stretch>
            <a:fillRect/>
          </a:stretch>
        </p:blipFill>
        <p:spPr bwMode="auto">
          <a:xfrm>
            <a:off x="134541" y="8238067"/>
            <a:ext cx="531019" cy="905933"/>
          </a:xfrm>
          <a:prstGeom prst="rect">
            <a:avLst/>
          </a:prstGeom>
          <a:noFill/>
        </p:spPr>
      </p:pic>
      <p:pic>
        <p:nvPicPr>
          <p:cNvPr id="6221" name="Picture 77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556" b="48526"/>
          <a:stretch>
            <a:fillRect/>
          </a:stretch>
        </p:blipFill>
        <p:spPr bwMode="auto">
          <a:xfrm>
            <a:off x="5373291" y="7645401"/>
            <a:ext cx="540544" cy="960967"/>
          </a:xfrm>
          <a:prstGeom prst="rect">
            <a:avLst/>
          </a:prstGeom>
          <a:noFill/>
        </p:spPr>
      </p:pic>
      <p:pic>
        <p:nvPicPr>
          <p:cNvPr id="6222" name="Picture 78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1474" r="49556"/>
          <a:stretch>
            <a:fillRect/>
          </a:stretch>
        </p:blipFill>
        <p:spPr bwMode="auto">
          <a:xfrm>
            <a:off x="2294335" y="7933267"/>
            <a:ext cx="540544" cy="905933"/>
          </a:xfrm>
          <a:prstGeom prst="rect">
            <a:avLst/>
          </a:prstGeom>
          <a:noFill/>
        </p:spPr>
      </p:pic>
      <p:pic>
        <p:nvPicPr>
          <p:cNvPr id="6223" name="Picture 79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1474" r="49556"/>
          <a:stretch>
            <a:fillRect/>
          </a:stretch>
        </p:blipFill>
        <p:spPr bwMode="auto">
          <a:xfrm>
            <a:off x="566738" y="7645400"/>
            <a:ext cx="540544" cy="905933"/>
          </a:xfrm>
          <a:prstGeom prst="rect">
            <a:avLst/>
          </a:prstGeom>
          <a:noFill/>
        </p:spPr>
      </p:pic>
      <p:pic>
        <p:nvPicPr>
          <p:cNvPr id="6224" name="Picture 80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444" t="51474"/>
          <a:stretch>
            <a:fillRect/>
          </a:stretch>
        </p:blipFill>
        <p:spPr bwMode="auto">
          <a:xfrm>
            <a:off x="4346973" y="7740651"/>
            <a:ext cx="531019" cy="905933"/>
          </a:xfrm>
          <a:prstGeom prst="rect">
            <a:avLst/>
          </a:prstGeom>
          <a:noFill/>
        </p:spPr>
      </p:pic>
      <p:pic>
        <p:nvPicPr>
          <p:cNvPr id="6225" name="Picture 81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556" b="48526"/>
          <a:stretch>
            <a:fillRect/>
          </a:stretch>
        </p:blipFill>
        <p:spPr bwMode="auto">
          <a:xfrm>
            <a:off x="3537348" y="8183034"/>
            <a:ext cx="540544" cy="960967"/>
          </a:xfrm>
          <a:prstGeom prst="rect">
            <a:avLst/>
          </a:prstGeom>
          <a:noFill/>
        </p:spPr>
      </p:pic>
      <p:sp>
        <p:nvSpPr>
          <p:cNvPr id="6229" name="AutoShape 85"/>
          <p:cNvSpPr>
            <a:spLocks noChangeArrowheads="1"/>
          </p:cNvSpPr>
          <p:nvPr/>
        </p:nvSpPr>
        <p:spPr bwMode="auto">
          <a:xfrm rot="17361918" flipV="1">
            <a:off x="4662753" y="8186606"/>
            <a:ext cx="404284" cy="278606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1" name="AutoShape 87"/>
          <p:cNvSpPr>
            <a:spLocks noChangeArrowheads="1"/>
          </p:cNvSpPr>
          <p:nvPr/>
        </p:nvSpPr>
        <p:spPr bwMode="auto">
          <a:xfrm rot="3980084" flipV="1">
            <a:off x="2124341" y="8379222"/>
            <a:ext cx="404283" cy="278606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2" name="AutoShape 88"/>
          <p:cNvSpPr>
            <a:spLocks noChangeArrowheads="1"/>
          </p:cNvSpPr>
          <p:nvPr/>
        </p:nvSpPr>
        <p:spPr bwMode="auto">
          <a:xfrm rot="12727186" flipV="1">
            <a:off x="3861197" y="8028518"/>
            <a:ext cx="227409" cy="4953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3" name="AutoShape 89"/>
          <p:cNvSpPr>
            <a:spLocks noChangeArrowheads="1"/>
          </p:cNvSpPr>
          <p:nvPr/>
        </p:nvSpPr>
        <p:spPr bwMode="auto">
          <a:xfrm rot="17066278" flipV="1">
            <a:off x="881328" y="8091356"/>
            <a:ext cx="404283" cy="278606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4" name="AutoShape 90"/>
          <p:cNvSpPr>
            <a:spLocks noChangeArrowheads="1"/>
          </p:cNvSpPr>
          <p:nvPr/>
        </p:nvSpPr>
        <p:spPr bwMode="auto">
          <a:xfrm rot="8621360" flipV="1">
            <a:off x="80963" y="8028518"/>
            <a:ext cx="227410" cy="4953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5" name="AutoShape 91"/>
          <p:cNvSpPr>
            <a:spLocks noChangeArrowheads="1"/>
          </p:cNvSpPr>
          <p:nvPr/>
        </p:nvSpPr>
        <p:spPr bwMode="auto">
          <a:xfrm rot="157333" flipV="1">
            <a:off x="5535216" y="8411634"/>
            <a:ext cx="227409" cy="4953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237" name="Picture 93" descr="&amp;Kcy;&amp;acy;&amp;rcy;&amp;tcy;&amp;icy;&amp;ncy;&amp;kcy;&amp;acy; 99 &amp;icy;&amp;zcy; 1492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52" y="285720"/>
            <a:ext cx="1321594" cy="1056217"/>
          </a:xfrm>
          <a:prstGeom prst="rect">
            <a:avLst/>
          </a:prstGeom>
          <a:noFill/>
        </p:spPr>
      </p:pic>
      <p:pic>
        <p:nvPicPr>
          <p:cNvPr id="6238" name="Picture 94" descr="&amp;Kcy;&amp;acy;&amp;rcy;&amp;tcy;&amp;icy;&amp;ncy;&amp;kcy;&amp;acy; 99 &amp;icy;&amp;zcy; 1492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60860" y="347134"/>
            <a:ext cx="1321594" cy="1056217"/>
          </a:xfrm>
          <a:prstGeom prst="rect">
            <a:avLst/>
          </a:prstGeom>
          <a:noFill/>
        </p:spPr>
      </p:pic>
      <p:sp>
        <p:nvSpPr>
          <p:cNvPr id="6244" name="Text Box 100"/>
          <p:cNvSpPr txBox="1">
            <a:spLocks noChangeArrowheads="1"/>
          </p:cNvSpPr>
          <p:nvPr/>
        </p:nvSpPr>
        <p:spPr bwMode="auto">
          <a:xfrm>
            <a:off x="428604" y="2143108"/>
            <a:ext cx="6013185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just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целью интеллектуального развития в нашем ДОУ применяется метод проектов. Метод проектов актуален и очень эффективен. Он развивает творческое мышление и воображение, даёт ребёнку возможность экспериментировать, синтезировать полученные знания, творческие способности и коммуникативные навыки, что позволяет дошкольнику успешно адаптироваться к изменившейся ситуации школьного обучения.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</a:endParaRPr>
          </a:p>
          <a:p>
            <a:endParaRPr lang="ru-RU" sz="1200" dirty="0"/>
          </a:p>
        </p:txBody>
      </p:sp>
      <p:pic>
        <p:nvPicPr>
          <p:cNvPr id="6246" name="Picture 102" descr="http://us.123rf.com/400wm/400/400/print2d/print2d1008/print2d100800053/7611069-set-vector-images-children-toys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71" r="61324" b="64755"/>
          <a:stretch>
            <a:fillRect/>
          </a:stretch>
        </p:blipFill>
        <p:spPr bwMode="auto">
          <a:xfrm>
            <a:off x="1214422" y="6643702"/>
            <a:ext cx="998935" cy="1773767"/>
          </a:xfrm>
          <a:prstGeom prst="rect">
            <a:avLst/>
          </a:prstGeom>
          <a:noFill/>
        </p:spPr>
      </p:pic>
      <p:pic>
        <p:nvPicPr>
          <p:cNvPr id="26" name="Picture 9" descr="пчёл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46" y="1428728"/>
            <a:ext cx="982265" cy="9313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33CCFF"/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4507" b="58670"/>
          <a:stretch>
            <a:fillRect/>
          </a:stretch>
        </p:blipFill>
        <p:spPr bwMode="auto">
          <a:xfrm>
            <a:off x="5560219" y="1"/>
            <a:ext cx="1297781" cy="167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2" name="Picture 8" descr="улей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82891" y="1"/>
            <a:ext cx="875109" cy="1502833"/>
          </a:xfrm>
          <a:prstGeom prst="rect">
            <a:avLst/>
          </a:prstGeom>
          <a:noFill/>
        </p:spPr>
      </p:pic>
      <p:pic>
        <p:nvPicPr>
          <p:cNvPr id="6153" name="Picture 9" descr="пчёл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3248" y="285720"/>
            <a:ext cx="982265" cy="931333"/>
          </a:xfrm>
          <a:prstGeom prst="rect">
            <a:avLst/>
          </a:prstGeom>
          <a:noFill/>
        </p:spPr>
      </p:pic>
      <p:pic>
        <p:nvPicPr>
          <p:cNvPr id="6202" name="Picture 58" descr="солнце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-357222"/>
            <a:ext cx="1500174" cy="2772251"/>
          </a:xfrm>
          <a:prstGeom prst="rect">
            <a:avLst/>
          </a:prstGeom>
          <a:noFill/>
        </p:spPr>
      </p:pic>
      <p:sp>
        <p:nvSpPr>
          <p:cNvPr id="6215" name="Rectangle 71"/>
          <p:cNvSpPr>
            <a:spLocks noChangeArrowheads="1"/>
          </p:cNvSpPr>
          <p:nvPr/>
        </p:nvSpPr>
        <p:spPr bwMode="auto">
          <a:xfrm>
            <a:off x="0" y="7645400"/>
            <a:ext cx="6858000" cy="149860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pic>
        <p:nvPicPr>
          <p:cNvPr id="6206" name="Picture 62" descr="i?id=91164869-51-7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8" y="7000892"/>
            <a:ext cx="639366" cy="1136649"/>
          </a:xfrm>
          <a:prstGeom prst="rect">
            <a:avLst/>
          </a:prstGeom>
          <a:noFill/>
        </p:spPr>
      </p:pic>
      <p:pic>
        <p:nvPicPr>
          <p:cNvPr id="6216" name="Picture 72" descr="гусеничка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28934" y="7358082"/>
            <a:ext cx="625079" cy="1373717"/>
          </a:xfrm>
          <a:prstGeom prst="rect">
            <a:avLst/>
          </a:prstGeom>
          <a:noFill/>
        </p:spPr>
      </p:pic>
      <p:pic>
        <p:nvPicPr>
          <p:cNvPr id="6220" name="Picture 76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444" t="51474"/>
          <a:stretch>
            <a:fillRect/>
          </a:stretch>
        </p:blipFill>
        <p:spPr bwMode="auto">
          <a:xfrm>
            <a:off x="134541" y="8238067"/>
            <a:ext cx="531019" cy="905933"/>
          </a:xfrm>
          <a:prstGeom prst="rect">
            <a:avLst/>
          </a:prstGeom>
          <a:noFill/>
        </p:spPr>
      </p:pic>
      <p:pic>
        <p:nvPicPr>
          <p:cNvPr id="6221" name="Picture 77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556" b="48526"/>
          <a:stretch>
            <a:fillRect/>
          </a:stretch>
        </p:blipFill>
        <p:spPr bwMode="auto">
          <a:xfrm>
            <a:off x="5373291" y="7645401"/>
            <a:ext cx="540544" cy="960967"/>
          </a:xfrm>
          <a:prstGeom prst="rect">
            <a:avLst/>
          </a:prstGeom>
          <a:noFill/>
        </p:spPr>
      </p:pic>
      <p:pic>
        <p:nvPicPr>
          <p:cNvPr id="6222" name="Picture 78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1474" r="49556"/>
          <a:stretch>
            <a:fillRect/>
          </a:stretch>
        </p:blipFill>
        <p:spPr bwMode="auto">
          <a:xfrm>
            <a:off x="2294335" y="7933267"/>
            <a:ext cx="540544" cy="905933"/>
          </a:xfrm>
          <a:prstGeom prst="rect">
            <a:avLst/>
          </a:prstGeom>
          <a:noFill/>
        </p:spPr>
      </p:pic>
      <p:pic>
        <p:nvPicPr>
          <p:cNvPr id="6223" name="Picture 79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1474" r="49556"/>
          <a:stretch>
            <a:fillRect/>
          </a:stretch>
        </p:blipFill>
        <p:spPr bwMode="auto">
          <a:xfrm>
            <a:off x="566738" y="7645400"/>
            <a:ext cx="540544" cy="905933"/>
          </a:xfrm>
          <a:prstGeom prst="rect">
            <a:avLst/>
          </a:prstGeom>
          <a:noFill/>
        </p:spPr>
      </p:pic>
      <p:pic>
        <p:nvPicPr>
          <p:cNvPr id="6224" name="Picture 80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444" t="51474"/>
          <a:stretch>
            <a:fillRect/>
          </a:stretch>
        </p:blipFill>
        <p:spPr bwMode="auto">
          <a:xfrm>
            <a:off x="4346973" y="7740651"/>
            <a:ext cx="531019" cy="905933"/>
          </a:xfrm>
          <a:prstGeom prst="rect">
            <a:avLst/>
          </a:prstGeom>
          <a:noFill/>
        </p:spPr>
      </p:pic>
      <p:pic>
        <p:nvPicPr>
          <p:cNvPr id="6225" name="Picture 81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556" b="48526"/>
          <a:stretch>
            <a:fillRect/>
          </a:stretch>
        </p:blipFill>
        <p:spPr bwMode="auto">
          <a:xfrm>
            <a:off x="3537348" y="8183034"/>
            <a:ext cx="540544" cy="960967"/>
          </a:xfrm>
          <a:prstGeom prst="rect">
            <a:avLst/>
          </a:prstGeom>
          <a:noFill/>
        </p:spPr>
      </p:pic>
      <p:sp>
        <p:nvSpPr>
          <p:cNvPr id="6229" name="AutoShape 85"/>
          <p:cNvSpPr>
            <a:spLocks noChangeArrowheads="1"/>
          </p:cNvSpPr>
          <p:nvPr/>
        </p:nvSpPr>
        <p:spPr bwMode="auto">
          <a:xfrm rot="17361918" flipV="1">
            <a:off x="4662753" y="8186606"/>
            <a:ext cx="404284" cy="278606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1" name="AutoShape 87"/>
          <p:cNvSpPr>
            <a:spLocks noChangeArrowheads="1"/>
          </p:cNvSpPr>
          <p:nvPr/>
        </p:nvSpPr>
        <p:spPr bwMode="auto">
          <a:xfrm rot="3980084" flipV="1">
            <a:off x="2124341" y="8379222"/>
            <a:ext cx="404283" cy="278606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2" name="AutoShape 88"/>
          <p:cNvSpPr>
            <a:spLocks noChangeArrowheads="1"/>
          </p:cNvSpPr>
          <p:nvPr/>
        </p:nvSpPr>
        <p:spPr bwMode="auto">
          <a:xfrm rot="12727186" flipV="1">
            <a:off x="3861197" y="8028518"/>
            <a:ext cx="227409" cy="4953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3" name="AutoShape 89"/>
          <p:cNvSpPr>
            <a:spLocks noChangeArrowheads="1"/>
          </p:cNvSpPr>
          <p:nvPr/>
        </p:nvSpPr>
        <p:spPr bwMode="auto">
          <a:xfrm rot="17066278" flipV="1">
            <a:off x="881328" y="8091356"/>
            <a:ext cx="404283" cy="278606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4" name="AutoShape 90"/>
          <p:cNvSpPr>
            <a:spLocks noChangeArrowheads="1"/>
          </p:cNvSpPr>
          <p:nvPr/>
        </p:nvSpPr>
        <p:spPr bwMode="auto">
          <a:xfrm rot="8621360" flipV="1">
            <a:off x="80963" y="8028518"/>
            <a:ext cx="227410" cy="4953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5" name="AutoShape 91"/>
          <p:cNvSpPr>
            <a:spLocks noChangeArrowheads="1"/>
          </p:cNvSpPr>
          <p:nvPr/>
        </p:nvSpPr>
        <p:spPr bwMode="auto">
          <a:xfrm rot="157333" flipV="1">
            <a:off x="5535216" y="8411634"/>
            <a:ext cx="227409" cy="4953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237" name="Picture 93" descr="&amp;Kcy;&amp;acy;&amp;rcy;&amp;tcy;&amp;icy;&amp;ncy;&amp;kcy;&amp;acy; 99 &amp;icy;&amp;zcy; 1492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504" y="0"/>
            <a:ext cx="1321594" cy="1056217"/>
          </a:xfrm>
          <a:prstGeom prst="rect">
            <a:avLst/>
          </a:prstGeom>
          <a:noFill/>
        </p:spPr>
      </p:pic>
      <p:pic>
        <p:nvPicPr>
          <p:cNvPr id="6238" name="Picture 94" descr="&amp;Kcy;&amp;acy;&amp;rcy;&amp;tcy;&amp;icy;&amp;ncy;&amp;kcy;&amp;acy; 99 &amp;icy;&amp;zcy; 1492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40" y="0"/>
            <a:ext cx="1321594" cy="1056217"/>
          </a:xfrm>
          <a:prstGeom prst="rect">
            <a:avLst/>
          </a:prstGeom>
          <a:noFill/>
        </p:spPr>
      </p:pic>
      <p:pic>
        <p:nvPicPr>
          <p:cNvPr id="6246" name="Picture 102" descr="http://us.123rf.com/400wm/400/400/print2d/print2d1008/print2d100800053/7611069-set-vector-images-children-toys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71" r="61324" b="64755"/>
          <a:stretch>
            <a:fillRect/>
          </a:stretch>
        </p:blipFill>
        <p:spPr bwMode="auto">
          <a:xfrm>
            <a:off x="1142984" y="7215206"/>
            <a:ext cx="998935" cy="1773767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285852"/>
            <a:ext cx="6858000" cy="766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Проектная деятельность  учит «добывать»  знания самостоятельно.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4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Дошкольник:</a:t>
            </a:r>
            <a:endParaRPr kumimoji="0" lang="ru-RU" sz="14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учится ставить перед собой задачу</a:t>
            </a:r>
            <a:endParaRPr kumimoji="0" lang="ru-RU" sz="14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исследует различные возможности для выполнения этой задачи</a:t>
            </a:r>
            <a:endParaRPr kumimoji="0" lang="ru-RU" sz="14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учится выбирать оптимальный способ решения задачи</a:t>
            </a:r>
            <a:endParaRPr kumimoji="0" lang="ru-RU" sz="14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развивает коммуникативные способности, поскольку от него требуется социальная презентация своего проекта.</a:t>
            </a:r>
            <a:endParaRPr lang="en-US" sz="1400" b="1" i="1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4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rgbClr val="FF0000"/>
                </a:solidFill>
              </a:rPr>
              <a:t>КАК ВЫБРАТЬ ТЕМУ ДЛЯ ПРОЕКТА?               </a:t>
            </a:r>
            <a:r>
              <a:rPr lang="ru-RU" sz="1400" b="1" dirty="0" smtClean="0">
                <a:solidFill>
                  <a:srgbClr val="FF0000"/>
                </a:solidFill>
              </a:rPr>
              <a:t> </a:t>
            </a:r>
            <a:r>
              <a:rPr lang="ru-RU" sz="1400" b="1" i="1" dirty="0" smtClean="0">
                <a:solidFill>
                  <a:srgbClr val="FF0000"/>
                </a:solidFill>
                <a:hlinkClick r:id="rId11"/>
              </a:rPr>
              <a:t> </a:t>
            </a:r>
            <a:endParaRPr lang="ru-RU" sz="1400" b="1" dirty="0" smtClean="0">
              <a:solidFill>
                <a:srgbClr val="FF0000"/>
              </a:solidFill>
            </a:endParaRPr>
          </a:p>
          <a:p>
            <a:r>
              <a:rPr lang="ru-RU" sz="1400" b="1" i="1" dirty="0" smtClean="0"/>
              <a:t> </a:t>
            </a:r>
            <a:endParaRPr lang="ru-RU" sz="1400" dirty="0" smtClean="0"/>
          </a:p>
          <a:p>
            <a:r>
              <a:rPr lang="ru-RU" sz="1400" b="1" i="1" dirty="0" smtClean="0">
                <a:latin typeface="Calibri" pitchFamily="34" charset="0"/>
              </a:rPr>
              <a:t>Всегда следует исходить из интересов </a:t>
            </a:r>
            <a:r>
              <a:rPr lang="ru-RU" sz="1400" b="1" i="1" dirty="0" smtClean="0">
                <a:latin typeface="Calibri" pitchFamily="34" charset="0"/>
              </a:rPr>
              <a:t>ребёнка </a:t>
            </a:r>
            <a:r>
              <a:rPr lang="ru-RU" sz="1400" b="1" i="1" dirty="0" smtClean="0">
                <a:latin typeface="Calibri" pitchFamily="34" charset="0"/>
              </a:rPr>
              <a:t>(какие вопросы он чаще всего </a:t>
            </a:r>
            <a:r>
              <a:rPr lang="ru-RU" sz="1400" b="1" i="1" dirty="0" smtClean="0">
                <a:latin typeface="Calibri" pitchFamily="34" charset="0"/>
              </a:rPr>
              <a:t>задаёт</a:t>
            </a:r>
            <a:r>
              <a:rPr lang="en-US" sz="1400" b="1" i="1" dirty="0" smtClean="0">
                <a:latin typeface="Calibri" pitchFamily="34" charset="0"/>
              </a:rPr>
              <a:t>)</a:t>
            </a:r>
            <a:r>
              <a:rPr lang="ru-RU" sz="1400" b="1" i="1" dirty="0" smtClean="0">
                <a:latin typeface="Calibri" pitchFamily="34" charset="0"/>
              </a:rPr>
              <a:t>: </a:t>
            </a:r>
            <a:endParaRPr lang="ru-RU" sz="1400" b="1" dirty="0" smtClean="0">
              <a:latin typeface="Calibri" pitchFamily="34" charset="0"/>
            </a:endParaRPr>
          </a:p>
          <a:p>
            <a:r>
              <a:rPr lang="ru-RU" sz="1400" b="1" i="1" dirty="0" smtClean="0">
                <a:latin typeface="Calibri" pitchFamily="34" charset="0"/>
              </a:rPr>
              <a:t> </a:t>
            </a:r>
            <a:endParaRPr lang="ru-RU" sz="1400" b="1" dirty="0" smtClean="0">
              <a:latin typeface="Calibri" pitchFamily="34" charset="0"/>
            </a:endParaRPr>
          </a:p>
          <a:p>
            <a:pPr lvl="0"/>
            <a:r>
              <a:rPr lang="ru-RU" sz="1400" b="1" i="1" dirty="0" smtClean="0">
                <a:latin typeface="Calibri" pitchFamily="34" charset="0"/>
              </a:rPr>
              <a:t>Какие бывают машины? Почему машины ездят?</a:t>
            </a:r>
            <a:endParaRPr lang="ru-RU" sz="1400" b="1" dirty="0" smtClean="0">
              <a:latin typeface="Calibri" pitchFamily="34" charset="0"/>
            </a:endParaRPr>
          </a:p>
          <a:p>
            <a:pPr lvl="0"/>
            <a:r>
              <a:rPr lang="ru-RU" sz="1400" b="1" i="1" dirty="0" smtClean="0">
                <a:latin typeface="Calibri" pitchFamily="34" charset="0"/>
              </a:rPr>
              <a:t>Почему собаки кусаются?</a:t>
            </a:r>
            <a:endParaRPr lang="ru-RU" sz="1400" b="1" dirty="0" smtClean="0">
              <a:latin typeface="Calibri" pitchFamily="34" charset="0"/>
            </a:endParaRPr>
          </a:p>
          <a:p>
            <a:pPr lvl="0"/>
            <a:r>
              <a:rPr lang="ru-RU" sz="1400" b="1" i="1" dirty="0" smtClean="0">
                <a:latin typeface="Calibri" pitchFamily="34" charset="0"/>
              </a:rPr>
              <a:t>Почему после дождя много червяков?</a:t>
            </a:r>
            <a:endParaRPr lang="ru-RU" sz="1400" b="1" dirty="0" smtClean="0">
              <a:latin typeface="Calibri" pitchFamily="34" charset="0"/>
            </a:endParaRPr>
          </a:p>
          <a:p>
            <a:pPr lvl="0"/>
            <a:r>
              <a:rPr lang="ru-RU" sz="1400" b="1" i="1" dirty="0" smtClean="0">
                <a:latin typeface="Calibri" pitchFamily="34" charset="0"/>
              </a:rPr>
              <a:t>Можно ли жить в космосе?</a:t>
            </a:r>
            <a:endParaRPr lang="ru-RU" sz="1400" b="1" dirty="0" smtClean="0">
              <a:latin typeface="Calibri" pitchFamily="34" charset="0"/>
            </a:endParaRPr>
          </a:p>
          <a:p>
            <a:pPr lvl="0"/>
            <a:r>
              <a:rPr lang="ru-RU" sz="1400" b="1" i="1" dirty="0" smtClean="0">
                <a:latin typeface="Calibri" pitchFamily="34" charset="0"/>
              </a:rPr>
              <a:t>Динозавры – древние жители планеты Земля.</a:t>
            </a:r>
            <a:endParaRPr lang="ru-RU" sz="1400" b="1" dirty="0" smtClean="0">
              <a:latin typeface="Calibri" pitchFamily="34" charset="0"/>
            </a:endParaRPr>
          </a:p>
          <a:p>
            <a:r>
              <a:rPr lang="ru-RU" sz="1400" b="1" i="1" dirty="0" smtClean="0">
                <a:latin typeface="Calibri" pitchFamily="34" charset="0"/>
              </a:rPr>
              <a:t> </a:t>
            </a:r>
            <a:endParaRPr lang="en-US" sz="1400" b="1" i="1" dirty="0" smtClean="0">
              <a:latin typeface="Calibri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Calibri" pitchFamily="34" charset="0"/>
              </a:rPr>
              <a:t>Классификация проектов:</a:t>
            </a:r>
            <a:endParaRPr lang="ru-RU" sz="1600" dirty="0" smtClean="0">
              <a:solidFill>
                <a:srgbClr val="FF0000"/>
              </a:solidFill>
              <a:latin typeface="Calibri" pitchFamily="34" charset="0"/>
            </a:endParaRPr>
          </a:p>
          <a:p>
            <a:endParaRPr lang="ru-RU" sz="1400" dirty="0" smtClean="0"/>
          </a:p>
          <a:p>
            <a:r>
              <a:rPr lang="ru-RU" sz="1400" b="1" i="1" dirty="0" smtClean="0">
                <a:solidFill>
                  <a:srgbClr val="002060"/>
                </a:solidFill>
              </a:rPr>
              <a:t>По тематике</a:t>
            </a:r>
          </a:p>
          <a:p>
            <a:r>
              <a:rPr lang="ru-RU" sz="1400" b="1" dirty="0" smtClean="0"/>
              <a:t>Различаются по тематике (творческие, информационные, игровые или исследовательские) и способам реализации результатов.</a:t>
            </a:r>
          </a:p>
          <a:p>
            <a:r>
              <a:rPr lang="ru-RU" sz="1400" b="1" i="1" dirty="0" smtClean="0">
                <a:solidFill>
                  <a:srgbClr val="002060"/>
                </a:solidFill>
              </a:rPr>
              <a:t>По составу участников</a:t>
            </a:r>
          </a:p>
          <a:p>
            <a:r>
              <a:rPr lang="ru-RU" sz="1400" b="1" dirty="0" smtClean="0"/>
              <a:t>Различаются по составу групп участников проекта - индивидуальные, групповые и фронтальные.</a:t>
            </a:r>
          </a:p>
          <a:p>
            <a:r>
              <a:rPr lang="ru-RU" sz="1400" b="1" i="1" dirty="0" smtClean="0">
                <a:solidFill>
                  <a:srgbClr val="002060"/>
                </a:solidFill>
              </a:rPr>
              <a:t>По срокам реализации</a:t>
            </a:r>
            <a:endParaRPr lang="ru-RU" sz="1400" i="1" dirty="0" smtClean="0">
              <a:solidFill>
                <a:srgbClr val="002060"/>
              </a:solidFill>
            </a:endParaRPr>
          </a:p>
          <a:p>
            <a:r>
              <a:rPr lang="ru-RU" sz="1400" b="1" dirty="0" smtClean="0"/>
              <a:t>По продолжительности проекты бывают как краткосрочными </a:t>
            </a:r>
            <a:r>
              <a:rPr lang="ru-RU" sz="1400" b="1" dirty="0" smtClean="0"/>
              <a:t>, </a:t>
            </a:r>
            <a:r>
              <a:rPr lang="ru-RU" sz="1400" b="1" dirty="0" smtClean="0"/>
              <a:t>так средней продолжительности и </a:t>
            </a:r>
            <a:r>
              <a:rPr lang="ru-RU" sz="1400" b="1" dirty="0" smtClean="0"/>
              <a:t>долгосрочными.</a:t>
            </a:r>
            <a:endParaRPr lang="ru-RU" sz="1400" b="1" dirty="0" smtClean="0"/>
          </a:p>
          <a:p>
            <a:endParaRPr lang="ru-RU" sz="1400" dirty="0" smtClean="0">
              <a:latin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1400" b="1" i="1" dirty="0" smtClean="0">
              <a:solidFill>
                <a:srgbClr val="002060"/>
              </a:solidFill>
              <a:latin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4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pic>
        <p:nvPicPr>
          <p:cNvPr id="26" name="Picture 9" descr="пчёл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26" y="4286248"/>
            <a:ext cx="982265" cy="931333"/>
          </a:xfrm>
          <a:prstGeom prst="rect">
            <a:avLst/>
          </a:prstGeom>
          <a:noFill/>
        </p:spPr>
      </p:pic>
      <p:pic>
        <p:nvPicPr>
          <p:cNvPr id="27" name="Picture 9" descr="пчёл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75735" y="1643042"/>
            <a:ext cx="982265" cy="9313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33CCFF"/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4507" b="58670"/>
          <a:stretch>
            <a:fillRect/>
          </a:stretch>
        </p:blipFill>
        <p:spPr bwMode="auto">
          <a:xfrm>
            <a:off x="5560219" y="1"/>
            <a:ext cx="1297781" cy="167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2" name="Picture 8" descr="улей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82891" y="1"/>
            <a:ext cx="875109" cy="1502833"/>
          </a:xfrm>
          <a:prstGeom prst="rect">
            <a:avLst/>
          </a:prstGeom>
          <a:noFill/>
        </p:spPr>
      </p:pic>
      <p:pic>
        <p:nvPicPr>
          <p:cNvPr id="6153" name="Picture 9" descr="пчёл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3248" y="285720"/>
            <a:ext cx="982265" cy="931333"/>
          </a:xfrm>
          <a:prstGeom prst="rect">
            <a:avLst/>
          </a:prstGeom>
          <a:noFill/>
        </p:spPr>
      </p:pic>
      <p:pic>
        <p:nvPicPr>
          <p:cNvPr id="6202" name="Picture 58" descr="солнце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-357222"/>
            <a:ext cx="1500174" cy="2772251"/>
          </a:xfrm>
          <a:prstGeom prst="rect">
            <a:avLst/>
          </a:prstGeom>
          <a:noFill/>
        </p:spPr>
      </p:pic>
      <p:sp>
        <p:nvSpPr>
          <p:cNvPr id="6215" name="Rectangle 71"/>
          <p:cNvSpPr>
            <a:spLocks noChangeArrowheads="1"/>
          </p:cNvSpPr>
          <p:nvPr/>
        </p:nvSpPr>
        <p:spPr bwMode="auto">
          <a:xfrm>
            <a:off x="0" y="8001024"/>
            <a:ext cx="6858000" cy="114297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pic>
        <p:nvPicPr>
          <p:cNvPr id="6206" name="Picture 62" descr="i?id=91164869-51-7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8634" y="6143636"/>
            <a:ext cx="639366" cy="1136649"/>
          </a:xfrm>
          <a:prstGeom prst="rect">
            <a:avLst/>
          </a:prstGeom>
          <a:noFill/>
        </p:spPr>
      </p:pic>
      <p:pic>
        <p:nvPicPr>
          <p:cNvPr id="6216" name="Picture 72" descr="гусеничка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28934" y="7072330"/>
            <a:ext cx="625079" cy="1373717"/>
          </a:xfrm>
          <a:prstGeom prst="rect">
            <a:avLst/>
          </a:prstGeom>
          <a:noFill/>
        </p:spPr>
      </p:pic>
      <p:pic>
        <p:nvPicPr>
          <p:cNvPr id="6220" name="Picture 76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444" t="51474"/>
          <a:stretch>
            <a:fillRect/>
          </a:stretch>
        </p:blipFill>
        <p:spPr bwMode="auto">
          <a:xfrm>
            <a:off x="134541" y="8238067"/>
            <a:ext cx="531019" cy="905933"/>
          </a:xfrm>
          <a:prstGeom prst="rect">
            <a:avLst/>
          </a:prstGeom>
          <a:noFill/>
        </p:spPr>
      </p:pic>
      <p:pic>
        <p:nvPicPr>
          <p:cNvPr id="6221" name="Picture 77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556" b="48526"/>
          <a:stretch>
            <a:fillRect/>
          </a:stretch>
        </p:blipFill>
        <p:spPr bwMode="auto">
          <a:xfrm>
            <a:off x="5373291" y="7645401"/>
            <a:ext cx="540544" cy="960967"/>
          </a:xfrm>
          <a:prstGeom prst="rect">
            <a:avLst/>
          </a:prstGeom>
          <a:noFill/>
        </p:spPr>
      </p:pic>
      <p:pic>
        <p:nvPicPr>
          <p:cNvPr id="6222" name="Picture 78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1474" r="49556"/>
          <a:stretch>
            <a:fillRect/>
          </a:stretch>
        </p:blipFill>
        <p:spPr bwMode="auto">
          <a:xfrm>
            <a:off x="2357430" y="8238067"/>
            <a:ext cx="540544" cy="905933"/>
          </a:xfrm>
          <a:prstGeom prst="rect">
            <a:avLst/>
          </a:prstGeom>
          <a:noFill/>
        </p:spPr>
      </p:pic>
      <p:pic>
        <p:nvPicPr>
          <p:cNvPr id="6223" name="Picture 79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1474" r="49556"/>
          <a:stretch>
            <a:fillRect/>
          </a:stretch>
        </p:blipFill>
        <p:spPr bwMode="auto">
          <a:xfrm>
            <a:off x="566738" y="7645400"/>
            <a:ext cx="540544" cy="905933"/>
          </a:xfrm>
          <a:prstGeom prst="rect">
            <a:avLst/>
          </a:prstGeom>
          <a:noFill/>
        </p:spPr>
      </p:pic>
      <p:pic>
        <p:nvPicPr>
          <p:cNvPr id="6224" name="Picture 80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444" t="51474"/>
          <a:stretch>
            <a:fillRect/>
          </a:stretch>
        </p:blipFill>
        <p:spPr bwMode="auto">
          <a:xfrm>
            <a:off x="4346973" y="7740651"/>
            <a:ext cx="531019" cy="905933"/>
          </a:xfrm>
          <a:prstGeom prst="rect">
            <a:avLst/>
          </a:prstGeom>
          <a:noFill/>
        </p:spPr>
      </p:pic>
      <p:pic>
        <p:nvPicPr>
          <p:cNvPr id="6225" name="Picture 81" descr="i?id=453741093-30-7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556" b="48526"/>
          <a:stretch>
            <a:fillRect/>
          </a:stretch>
        </p:blipFill>
        <p:spPr bwMode="auto">
          <a:xfrm>
            <a:off x="3537348" y="8183034"/>
            <a:ext cx="540544" cy="960967"/>
          </a:xfrm>
          <a:prstGeom prst="rect">
            <a:avLst/>
          </a:prstGeom>
          <a:noFill/>
        </p:spPr>
      </p:pic>
      <p:sp>
        <p:nvSpPr>
          <p:cNvPr id="6229" name="AutoShape 85"/>
          <p:cNvSpPr>
            <a:spLocks noChangeArrowheads="1"/>
          </p:cNvSpPr>
          <p:nvPr/>
        </p:nvSpPr>
        <p:spPr bwMode="auto">
          <a:xfrm rot="17361918" flipV="1">
            <a:off x="4662753" y="8186606"/>
            <a:ext cx="404284" cy="278606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1" name="AutoShape 87"/>
          <p:cNvSpPr>
            <a:spLocks noChangeArrowheads="1"/>
          </p:cNvSpPr>
          <p:nvPr/>
        </p:nvSpPr>
        <p:spPr bwMode="auto">
          <a:xfrm rot="3980084" flipV="1">
            <a:off x="2078263" y="8763640"/>
            <a:ext cx="404283" cy="278606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2" name="AutoShape 88"/>
          <p:cNvSpPr>
            <a:spLocks noChangeArrowheads="1"/>
          </p:cNvSpPr>
          <p:nvPr/>
        </p:nvSpPr>
        <p:spPr bwMode="auto">
          <a:xfrm rot="12727186" flipV="1">
            <a:off x="3861197" y="8028518"/>
            <a:ext cx="227409" cy="4953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3" name="AutoShape 89"/>
          <p:cNvSpPr>
            <a:spLocks noChangeArrowheads="1"/>
          </p:cNvSpPr>
          <p:nvPr/>
        </p:nvSpPr>
        <p:spPr bwMode="auto">
          <a:xfrm rot="17066278" flipV="1">
            <a:off x="881328" y="8091356"/>
            <a:ext cx="404283" cy="278606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4" name="AutoShape 90"/>
          <p:cNvSpPr>
            <a:spLocks noChangeArrowheads="1"/>
          </p:cNvSpPr>
          <p:nvPr/>
        </p:nvSpPr>
        <p:spPr bwMode="auto">
          <a:xfrm rot="8621360" flipV="1">
            <a:off x="80963" y="8028518"/>
            <a:ext cx="227410" cy="4953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35" name="AutoShape 91"/>
          <p:cNvSpPr>
            <a:spLocks noChangeArrowheads="1"/>
          </p:cNvSpPr>
          <p:nvPr/>
        </p:nvSpPr>
        <p:spPr bwMode="auto">
          <a:xfrm rot="157333" flipV="1">
            <a:off x="5535216" y="8411634"/>
            <a:ext cx="227409" cy="4953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237" name="Picture 93" descr="&amp;Kcy;&amp;acy;&amp;rcy;&amp;tcy;&amp;icy;&amp;ncy;&amp;kcy;&amp;acy; 99 &amp;icy;&amp;zcy; 1492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504" y="0"/>
            <a:ext cx="1321594" cy="1056217"/>
          </a:xfrm>
          <a:prstGeom prst="rect">
            <a:avLst/>
          </a:prstGeom>
          <a:noFill/>
        </p:spPr>
      </p:pic>
      <p:pic>
        <p:nvPicPr>
          <p:cNvPr id="6238" name="Picture 94" descr="&amp;Kcy;&amp;acy;&amp;rcy;&amp;tcy;&amp;icy;&amp;ncy;&amp;kcy;&amp;acy; 99 &amp;icy;&amp;zcy; 1492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40" y="0"/>
            <a:ext cx="1321594" cy="1056217"/>
          </a:xfrm>
          <a:prstGeom prst="rect">
            <a:avLst/>
          </a:prstGeom>
          <a:noFill/>
        </p:spPr>
      </p:pic>
      <p:sp>
        <p:nvSpPr>
          <p:cNvPr id="6244" name="Text Box 100"/>
          <p:cNvSpPr txBox="1">
            <a:spLocks noChangeArrowheads="1"/>
          </p:cNvSpPr>
          <p:nvPr/>
        </p:nvSpPr>
        <p:spPr bwMode="auto">
          <a:xfrm>
            <a:off x="285728" y="1357290"/>
            <a:ext cx="6357982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Calibri" pitchFamily="34" charset="0"/>
              </a:rPr>
              <a:t>Основные этапы метода проектов:</a:t>
            </a:r>
          </a:p>
          <a:p>
            <a:pPr marL="342900" indent="-342900">
              <a:buAutoNum type="arabicPeriod"/>
            </a:pPr>
            <a:r>
              <a:rPr lang="ru-RU" sz="1600" b="1" i="1" dirty="0" smtClean="0">
                <a:solidFill>
                  <a:srgbClr val="7030A0"/>
                </a:solidFill>
              </a:rPr>
              <a:t>Выбор </a:t>
            </a:r>
            <a:r>
              <a:rPr lang="ru-RU" sz="1600" b="1" i="1" dirty="0" smtClean="0">
                <a:solidFill>
                  <a:srgbClr val="7030A0"/>
                </a:solidFill>
              </a:rPr>
              <a:t>цели проекта  </a:t>
            </a:r>
            <a:endParaRPr lang="ru-RU" sz="1600" b="1" i="1" dirty="0" smtClean="0">
              <a:solidFill>
                <a:srgbClr val="7030A0"/>
              </a:solidFill>
            </a:endParaRPr>
          </a:p>
          <a:p>
            <a:pPr marL="342900" indent="-342900"/>
            <a:r>
              <a:rPr lang="ru-RU" sz="1600" dirty="0" smtClean="0"/>
              <a:t>Педагог  </a:t>
            </a:r>
            <a:r>
              <a:rPr lang="ru-RU" sz="1600" dirty="0" smtClean="0"/>
              <a:t>формулирует проблему и цели проекта, после </a:t>
            </a:r>
            <a:r>
              <a:rPr lang="ru-RU" sz="1600" dirty="0" smtClean="0"/>
              <a:t>чего    определяется </a:t>
            </a:r>
            <a:r>
              <a:rPr lang="ru-RU" sz="1600" dirty="0" smtClean="0"/>
              <a:t>продукт проекта. </a:t>
            </a:r>
            <a:endParaRPr lang="ru-RU" sz="1600" dirty="0" smtClean="0"/>
          </a:p>
          <a:p>
            <a:pPr marL="342900" indent="-342900"/>
            <a:r>
              <a:rPr lang="ru-RU" sz="1600" dirty="0" smtClean="0"/>
              <a:t>Вводит </a:t>
            </a:r>
            <a:r>
              <a:rPr lang="ru-RU" sz="1600" dirty="0" smtClean="0"/>
              <a:t>детей в игровую или сюжетную ситуацию,  после чего формулирует задачи.</a:t>
            </a:r>
          </a:p>
          <a:p>
            <a:r>
              <a:rPr lang="ru-RU" sz="1600" dirty="0" smtClean="0"/>
              <a:t>О</a:t>
            </a:r>
            <a:r>
              <a:rPr lang="ru-RU" sz="1600" dirty="0" smtClean="0"/>
              <a:t>дной </a:t>
            </a:r>
            <a:r>
              <a:rPr lang="ru-RU" sz="1600" dirty="0" smtClean="0"/>
              <a:t>из важных задач педагога является формирование у детей активной жизненной позиции; дети должны уметь самостоятельно находить и определять интересные вещи в мире вокруг.</a:t>
            </a:r>
          </a:p>
          <a:p>
            <a:r>
              <a:rPr lang="ru-RU" sz="1600" b="1" i="1" dirty="0" smtClean="0">
                <a:solidFill>
                  <a:srgbClr val="7030A0"/>
                </a:solidFill>
                <a:latin typeface="Calibri" pitchFamily="34" charset="0"/>
              </a:rPr>
              <a:t>2.Разработка проекта  </a:t>
            </a:r>
            <a:endParaRPr lang="ru-RU" sz="1600" b="1" i="1" dirty="0" smtClean="0">
              <a:solidFill>
                <a:srgbClr val="7030A0"/>
              </a:solidFill>
              <a:latin typeface="Calibri" pitchFamily="34" charset="0"/>
            </a:endParaRPr>
          </a:p>
          <a:p>
            <a:r>
              <a:rPr lang="ru-RU" sz="1600" dirty="0" smtClean="0"/>
              <a:t>Педагог </a:t>
            </a:r>
            <a:r>
              <a:rPr lang="ru-RU" sz="1600" dirty="0" smtClean="0"/>
              <a:t>(помимо организации деятельности) помогает детям грамотно планировать собственную деятельность в решении поставленных задач.</a:t>
            </a:r>
          </a:p>
          <a:p>
            <a:r>
              <a:rPr lang="ru-RU" sz="1600" dirty="0" smtClean="0"/>
              <a:t>Дети объединяются в рабочие группы и происходит распределение ролей.</a:t>
            </a:r>
          </a:p>
          <a:p>
            <a:r>
              <a:rPr lang="ru-RU" sz="1600" dirty="0" smtClean="0"/>
              <a:t>Составление плана деятельности по достижению </a:t>
            </a:r>
            <a:r>
              <a:rPr lang="ru-RU" sz="1600" dirty="0" smtClean="0"/>
              <a:t>цели.</a:t>
            </a:r>
            <a:endParaRPr lang="ru-RU" sz="1600" dirty="0" smtClean="0"/>
          </a:p>
          <a:p>
            <a:r>
              <a:rPr lang="ru-RU" sz="1600" b="1" i="1" dirty="0" smtClean="0">
                <a:solidFill>
                  <a:srgbClr val="7030A0"/>
                </a:solidFill>
                <a:latin typeface="Calibri" pitchFamily="34" charset="0"/>
              </a:rPr>
              <a:t>3. Выполнение </a:t>
            </a:r>
            <a:r>
              <a:rPr lang="ru-RU" sz="1600" b="1" i="1" dirty="0" smtClean="0">
                <a:solidFill>
                  <a:srgbClr val="7030A0"/>
                </a:solidFill>
                <a:latin typeface="Calibri" pitchFamily="34" charset="0"/>
              </a:rPr>
              <a:t>проекта  </a:t>
            </a:r>
            <a:endParaRPr lang="ru-RU" sz="1600" b="1" i="1" dirty="0" smtClean="0">
              <a:solidFill>
                <a:srgbClr val="7030A0"/>
              </a:solidFill>
              <a:latin typeface="Calibri" pitchFamily="34" charset="0"/>
            </a:endParaRPr>
          </a:p>
          <a:p>
            <a:r>
              <a:rPr lang="ru-RU" sz="1600" dirty="0" smtClean="0"/>
              <a:t>Выполняется </a:t>
            </a:r>
            <a:r>
              <a:rPr lang="ru-RU" sz="1600" dirty="0" smtClean="0"/>
              <a:t>практическая часть проекта.</a:t>
            </a:r>
            <a:r>
              <a:rPr lang="ru-RU" sz="1600" b="1" dirty="0" smtClean="0"/>
              <a:t>  </a:t>
            </a:r>
            <a:r>
              <a:rPr lang="ru-RU" sz="1600" dirty="0" smtClean="0"/>
              <a:t>Педагог,</a:t>
            </a:r>
            <a:r>
              <a:rPr lang="ru-RU" sz="1600" b="1" dirty="0" smtClean="0"/>
              <a:t> </a:t>
            </a:r>
            <a:r>
              <a:rPr lang="ru-RU" sz="1600" dirty="0" smtClean="0"/>
              <a:t> по необходимости оказывает ребятам практическую помощь, а также направляет и контролирует осуществление проекта.</a:t>
            </a:r>
          </a:p>
          <a:p>
            <a:r>
              <a:rPr lang="ru-RU" sz="1600" b="1" i="1" dirty="0" smtClean="0">
                <a:solidFill>
                  <a:srgbClr val="7030A0"/>
                </a:solidFill>
                <a:latin typeface="Calibri" pitchFamily="34" charset="0"/>
              </a:rPr>
              <a:t>4. Подведение </a:t>
            </a:r>
            <a:r>
              <a:rPr lang="ru-RU" sz="1600" b="1" i="1" dirty="0" smtClean="0">
                <a:solidFill>
                  <a:srgbClr val="7030A0"/>
                </a:solidFill>
                <a:latin typeface="Calibri" pitchFamily="34" charset="0"/>
              </a:rPr>
              <a:t>итогов </a:t>
            </a:r>
            <a:endParaRPr lang="ru-RU" sz="1600" b="1" i="1" dirty="0" smtClean="0">
              <a:solidFill>
                <a:srgbClr val="7030A0"/>
              </a:solidFill>
              <a:latin typeface="Calibri" pitchFamily="34" charset="0"/>
            </a:endParaRPr>
          </a:p>
          <a:p>
            <a:r>
              <a:rPr lang="ru-RU" sz="1600" dirty="0" smtClean="0"/>
              <a:t>Педагог </a:t>
            </a:r>
            <a:r>
              <a:rPr lang="ru-RU" sz="1600" dirty="0" smtClean="0"/>
              <a:t>готовит презентацию по деятельности конкретного проекта и проводит её.</a:t>
            </a:r>
            <a:r>
              <a:rPr lang="ru-RU" sz="1600" b="1" dirty="0" smtClean="0"/>
              <a:t>  </a:t>
            </a:r>
            <a:r>
              <a:rPr lang="ru-RU" sz="1600" dirty="0" smtClean="0"/>
              <a:t>Дети активно помогают в подготовке презентации, после чего они представляют зрителям (родителям и педагогам) продукт собственной деятельности.</a:t>
            </a:r>
          </a:p>
          <a:p>
            <a:r>
              <a:rPr lang="ru-RU" sz="1600" b="1" dirty="0" smtClean="0"/>
              <a:t> </a:t>
            </a:r>
            <a:endParaRPr lang="ru-RU" sz="1600" dirty="0" smtClean="0"/>
          </a:p>
          <a:p>
            <a:endParaRPr lang="ru-RU" dirty="0"/>
          </a:p>
        </p:txBody>
      </p:sp>
      <p:pic>
        <p:nvPicPr>
          <p:cNvPr id="6246" name="Picture 102" descr="http://us.123rf.com/400wm/400/400/print2d/print2d1008/print2d100800053/7611069-set-vector-images-children-toys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71" r="61324" b="64755"/>
          <a:stretch>
            <a:fillRect/>
          </a:stretch>
        </p:blipFill>
        <p:spPr bwMode="auto">
          <a:xfrm>
            <a:off x="5859065" y="7370233"/>
            <a:ext cx="998935" cy="1773767"/>
          </a:xfrm>
          <a:prstGeom prst="rect">
            <a:avLst/>
          </a:prstGeom>
          <a:noFill/>
        </p:spPr>
      </p:pic>
      <p:pic>
        <p:nvPicPr>
          <p:cNvPr id="25" name="Picture 9" descr="пчёл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8" y="1071538"/>
            <a:ext cx="982265" cy="931333"/>
          </a:xfrm>
          <a:prstGeom prst="rect">
            <a:avLst/>
          </a:prstGeom>
          <a:noFill/>
        </p:spPr>
      </p:pic>
      <p:pic>
        <p:nvPicPr>
          <p:cNvPr id="26" name="Picture 9" descr="пчёл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8" y="4714876"/>
            <a:ext cx="982265" cy="9313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FrW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12_FrW</Template>
  <TotalTime>63</TotalTime>
  <Words>260</Words>
  <Application>Microsoft Office PowerPoint</Application>
  <PresentationFormat>Экран (4:3)</PresentationFormat>
  <Paragraphs>43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12_FrW</vt:lpstr>
      <vt:lpstr>Слайд 1</vt:lpstr>
      <vt:lpstr>Слайд 2</vt:lpstr>
      <vt:lpstr>Слайд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8</cp:revision>
  <dcterms:created xsi:type="dcterms:W3CDTF">2014-06-09T10:43:10Z</dcterms:created>
  <dcterms:modified xsi:type="dcterms:W3CDTF">2014-06-09T14:46:00Z</dcterms:modified>
</cp:coreProperties>
</file>