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6858000" cy="9144000" type="screen4x3"/>
  <p:notesSz cx="6888163" cy="10020300"/>
  <p:custDataLst>
    <p:tags r:id="rId5"/>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2166" y="-96"/>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5E888E0-615D-48E4-BFE6-04E79AF3535F}" type="datetimeFigureOut">
              <a:rPr lang="ru-RU" smtClean="0"/>
              <a:pPr/>
              <a:t>30.06.2017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BBE00AA-0697-4DB6-8308-1892F1682952}"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E888E0-615D-48E4-BFE6-04E79AF3535F}" type="datetimeFigureOut">
              <a:rPr lang="ru-RU" smtClean="0"/>
              <a:pPr/>
              <a:t>30.06.2017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BBE00AA-0697-4DB6-8308-1892F168295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366185"/>
            <a:ext cx="1543050" cy="7802033"/>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42900" y="366185"/>
            <a:ext cx="4514850" cy="78020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E888E0-615D-48E4-BFE6-04E79AF3535F}" type="datetimeFigureOut">
              <a:rPr lang="ru-RU" smtClean="0"/>
              <a:pPr/>
              <a:t>30.06.2017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BBE00AA-0697-4DB6-8308-1892F168295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E888E0-615D-48E4-BFE6-04E79AF3535F}" type="datetimeFigureOut">
              <a:rPr lang="ru-RU" smtClean="0"/>
              <a:pPr/>
              <a:t>30.06.2017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BBE00AA-0697-4DB6-8308-1892F1682952}"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5E888E0-615D-48E4-BFE6-04E79AF3535F}" type="datetimeFigureOut">
              <a:rPr lang="ru-RU" smtClean="0"/>
              <a:pPr/>
              <a:t>30.06.2017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BBE00AA-0697-4DB6-8308-1892F1682952}"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5E888E0-615D-48E4-BFE6-04E79AF3535F}" type="datetimeFigureOut">
              <a:rPr lang="ru-RU" smtClean="0"/>
              <a:pPr/>
              <a:t>30.06.2017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BBE00AA-0697-4DB6-8308-1892F168295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E888E0-615D-48E4-BFE6-04E79AF3535F}" type="datetimeFigureOut">
              <a:rPr lang="ru-RU" smtClean="0"/>
              <a:pPr/>
              <a:t>30.06.2017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BBE00AA-0697-4DB6-8308-1892F168295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5E888E0-615D-48E4-BFE6-04E79AF3535F}" type="datetimeFigureOut">
              <a:rPr lang="ru-RU" smtClean="0"/>
              <a:pPr/>
              <a:t>30.06.2017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BBE00AA-0697-4DB6-8308-1892F168295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5E888E0-615D-48E4-BFE6-04E79AF3535F}" type="datetimeFigureOut">
              <a:rPr lang="ru-RU" smtClean="0"/>
              <a:pPr/>
              <a:t>30.06.2017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BBE00AA-0697-4DB6-8308-1892F168295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5E888E0-615D-48E4-BFE6-04E79AF3535F}" type="datetimeFigureOut">
              <a:rPr lang="ru-RU" smtClean="0"/>
              <a:pPr/>
              <a:t>30.06.2017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BBE00AA-0697-4DB6-8308-1892F168295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5E888E0-615D-48E4-BFE6-04E79AF3535F}" type="datetimeFigureOut">
              <a:rPr lang="ru-RU" smtClean="0"/>
              <a:pPr/>
              <a:t>30.06.2017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BBE00AA-0697-4DB6-8308-1892F1682952}"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F5E888E0-615D-48E4-BFE6-04E79AF3535F}" type="datetimeFigureOut">
              <a:rPr lang="ru-RU" smtClean="0"/>
              <a:pPr/>
              <a:t>30.06.2017</a:t>
            </a:fld>
            <a:endParaRPr lang="ru-RU"/>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BBE00AA-0697-4DB6-8308-1892F168295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Grp="1" noChangeArrowheads="1"/>
          </p:cNvSpPr>
          <p:nvPr>
            <p:ph type="title"/>
          </p:nvPr>
        </p:nvSpPr>
        <p:spPr bwMode="auto">
          <a:xfrm>
            <a:off x="400072" y="214282"/>
            <a:ext cx="6457928" cy="93717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«Организация детского досуга в летний период».</a:t>
            </a:r>
          </a:p>
          <a:p>
            <a:pPr lvl="0" algn="just" eaLnBrk="0" fontAlgn="base" hangingPunct="0">
              <a:spcAft>
                <a:spcPct val="0"/>
              </a:spcAft>
            </a:pPr>
            <a:r>
              <a:rPr kumimoji="0" lang="en-US" sz="1200" b="0" i="0" u="none" strike="noStrike" cap="none" normalizeH="0" baseline="0" dirty="0" smtClean="0">
                <a:ln>
                  <a:noFill/>
                </a:ln>
                <a:solidFill>
                  <a:srgbClr val="002060"/>
                </a:solidFill>
                <a:effectLst/>
                <a:latin typeface="Comic Sans MS" pitchFamily="66" charset="0"/>
                <a:ea typeface="Calibri" pitchFamily="34" charset="0"/>
                <a:cs typeface="Times New Roman" pitchFamily="18" charset="0"/>
              </a:rPr>
              <a:t/>
            </a:r>
            <a:br>
              <a:rPr kumimoji="0" lang="en-US" sz="1200" b="0" i="0" u="none" strike="noStrike" cap="none" normalizeH="0" baseline="0" dirty="0" smtClean="0">
                <a:ln>
                  <a:noFill/>
                </a:ln>
                <a:solidFill>
                  <a:srgbClr val="002060"/>
                </a:solidFill>
                <a:effectLst/>
                <a:latin typeface="Comic Sans MS" pitchFamily="66" charset="0"/>
                <a:ea typeface="Calibri" pitchFamily="34" charset="0"/>
                <a:cs typeface="Times New Roman" pitchFamily="18" charset="0"/>
              </a:rPr>
            </a:br>
            <a:r>
              <a:rPr kumimoji="0" lang="ru-RU" sz="1400" b="0" i="0" u="none" strike="noStrike" cap="none" normalizeH="0" baseline="0" dirty="0" smtClean="0">
                <a:ln>
                  <a:noFill/>
                </a:ln>
                <a:effectLst/>
                <a:latin typeface="Comic Sans MS" pitchFamily="66" charset="0"/>
                <a:ea typeface="Calibri" pitchFamily="34" charset="0"/>
                <a:cs typeface="Times New Roman" pitchFamily="18" charset="0"/>
              </a:rPr>
              <a:t>Нам педагогам важно найти баланс между самостоятельной активностью детей и педагогически организованным досугом, чтобы мероприятия и праздники не становились самоцелью, а органично вплетались в жизнь дошкольного учреждения.</a:t>
            </a:r>
            <a:br>
              <a:rPr kumimoji="0" lang="ru-RU" sz="1400" b="0" i="0" u="none" strike="noStrike" cap="none" normalizeH="0" baseline="0" dirty="0" smtClean="0">
                <a:ln>
                  <a:noFill/>
                </a:ln>
                <a:effectLst/>
                <a:latin typeface="Comic Sans MS" pitchFamily="66" charset="0"/>
                <a:ea typeface="Calibri" pitchFamily="34" charset="0"/>
                <a:cs typeface="Times New Roman" pitchFamily="18" charset="0"/>
              </a:rPr>
            </a:br>
            <a:r>
              <a:rPr kumimoji="0" lang="ru-RU" sz="1400" b="0" i="0" u="none" strike="noStrike" cap="none" normalizeH="0" baseline="0" dirty="0" smtClean="0">
                <a:ln>
                  <a:noFill/>
                </a:ln>
                <a:effectLst/>
                <a:latin typeface="Comic Sans MS" pitchFamily="66" charset="0"/>
                <a:ea typeface="Calibri" pitchFamily="34" charset="0"/>
                <a:cs typeface="Times New Roman" pitchFamily="18" charset="0"/>
              </a:rPr>
              <a:t>Оптимальной формой организации детского досуга в летнее время может быть такое мероприятие, которое не требует значительной подготовки со стороны детей, имеет развивающую и воспитательную функции проводится в эмоционально привлекательной форме. Кроме того, важно, чтобы это мероприятие не требовало также громоздкой подготовки со стороны педагогов.</a:t>
            </a:r>
            <a:br>
              <a:rPr kumimoji="0" lang="ru-RU" sz="1400" b="0" i="0" u="none" strike="noStrike" cap="none" normalizeH="0" baseline="0" dirty="0" smtClean="0">
                <a:ln>
                  <a:noFill/>
                </a:ln>
                <a:effectLst/>
                <a:latin typeface="Comic Sans MS" pitchFamily="66" charset="0"/>
                <a:ea typeface="Calibri" pitchFamily="34" charset="0"/>
                <a:cs typeface="Times New Roman" pitchFamily="18" charset="0"/>
              </a:rPr>
            </a:br>
            <a:r>
              <a:rPr kumimoji="0" lang="ru-RU" sz="1400" b="0" i="0" u="none" strike="noStrike" cap="none" normalizeH="0" baseline="0" dirty="0" smtClean="0">
                <a:ln>
                  <a:noFill/>
                </a:ln>
                <a:effectLst/>
                <a:latin typeface="Comic Sans MS" pitchFamily="66" charset="0"/>
                <a:ea typeface="Calibri" pitchFamily="34" charset="0"/>
                <a:cs typeface="Times New Roman" pitchFamily="18" charset="0"/>
              </a:rPr>
              <a:t>Предлагаю Вам формы работы, которые могут соответствовать этим условиям.</a:t>
            </a:r>
            <a:r>
              <a:rPr kumimoji="0" lang="en-US" sz="1400" b="0" i="0" u="none" strike="noStrike" cap="none" normalizeH="0" baseline="0" dirty="0" smtClean="0">
                <a:ln>
                  <a:noFill/>
                </a:ln>
                <a:effectLst/>
                <a:latin typeface="Comic Sans MS" pitchFamily="66" charset="0"/>
                <a:ea typeface="Calibri" pitchFamily="34" charset="0"/>
                <a:cs typeface="Times New Roman" pitchFamily="18" charset="0"/>
              </a:rPr>
              <a:t> </a:t>
            </a:r>
            <a:br>
              <a:rPr kumimoji="0" lang="en-US" sz="1400" b="0" i="0" u="none" strike="noStrike" cap="none" normalizeH="0" baseline="0" dirty="0" smtClean="0">
                <a:ln>
                  <a:noFill/>
                </a:ln>
                <a:effectLst/>
                <a:latin typeface="Comic Sans MS" pitchFamily="66" charset="0"/>
                <a:ea typeface="Calibri" pitchFamily="34" charset="0"/>
                <a:cs typeface="Times New Roman" pitchFamily="18" charset="0"/>
              </a:rPr>
            </a:br>
            <a:r>
              <a:rPr lang="ru-RU" sz="1400" b="1" dirty="0" smtClean="0">
                <a:solidFill>
                  <a:srgbClr val="7030A0"/>
                </a:solidFill>
                <a:latin typeface="Comic Sans MS" pitchFamily="66" charset="0"/>
              </a:rPr>
              <a:t> Игровые часы.</a:t>
            </a:r>
            <a:br>
              <a:rPr lang="ru-RU" sz="1400" b="1" dirty="0" smtClean="0">
                <a:solidFill>
                  <a:srgbClr val="7030A0"/>
                </a:solidFill>
                <a:latin typeface="Comic Sans MS" pitchFamily="66" charset="0"/>
              </a:rPr>
            </a:br>
            <a:r>
              <a:rPr lang="ru-RU" sz="1400" dirty="0" smtClean="0">
                <a:latin typeface="Comic Sans MS" pitchFamily="66" charset="0"/>
              </a:rPr>
              <a:t>Во время игрового часа дети знакомятся с различными играми (народными и современными). Как показывает практика, современные малыши часто не знают таких игр, как «Бояре», «Цепи» и т.д. У старших дошкольников интерес вызывают лото, шашки, шахматы и т.д. Разучивание этих игр с детьми и дальнейшее закрепление их в повседневной игровой деятельности значительно обогащают детский досуг.</a:t>
            </a:r>
            <a:br>
              <a:rPr lang="ru-RU" sz="1400" dirty="0" smtClean="0">
                <a:latin typeface="Comic Sans MS" pitchFamily="66" charset="0"/>
              </a:rPr>
            </a:br>
            <a:r>
              <a:rPr lang="ru-RU" sz="1400" dirty="0" smtClean="0">
                <a:latin typeface="Comic Sans MS" pitchFamily="66" charset="0"/>
              </a:rPr>
              <a:t>При наличии в детском саду нескольких групп, педагоги могут распределить игры между собой, и тогда каждый педагог разучивает выбранную им игру с различными группами детей. Такой вариант значительно может упростить подготовку для игрового часа.</a:t>
            </a:r>
            <a:br>
              <a:rPr lang="ru-RU" sz="1400" dirty="0" smtClean="0">
                <a:latin typeface="Comic Sans MS" pitchFamily="66" charset="0"/>
              </a:rPr>
            </a:br>
            <a:r>
              <a:rPr lang="ru-RU" sz="1400" b="1" dirty="0" smtClean="0">
                <a:solidFill>
                  <a:srgbClr val="7030A0"/>
                </a:solidFill>
                <a:latin typeface="Comic Sans MS" pitchFamily="66" charset="0"/>
              </a:rPr>
              <a:t>Музыкальные часы.</a:t>
            </a:r>
            <a:br>
              <a:rPr lang="ru-RU" sz="1400" b="1" dirty="0" smtClean="0">
                <a:solidFill>
                  <a:srgbClr val="7030A0"/>
                </a:solidFill>
                <a:latin typeface="Comic Sans MS" pitchFamily="66" charset="0"/>
              </a:rPr>
            </a:br>
            <a:r>
              <a:rPr lang="ru-RU" sz="1400" dirty="0" smtClean="0">
                <a:latin typeface="Comic Sans MS" pitchFamily="66" charset="0"/>
              </a:rPr>
              <a:t>Это время самой разнообразной деятельности: дети могут разучивать новые песни, петь те, которые им хорошо знакомы, танцевать, играть в музыкальные игры.</a:t>
            </a:r>
            <a:br>
              <a:rPr lang="ru-RU" sz="1400" dirty="0" smtClean="0">
                <a:latin typeface="Comic Sans MS" pitchFamily="66" charset="0"/>
              </a:rPr>
            </a:br>
            <a:r>
              <a:rPr lang="ru-RU" sz="1400" b="1" dirty="0" smtClean="0">
                <a:solidFill>
                  <a:srgbClr val="7030A0"/>
                </a:solidFill>
                <a:latin typeface="Comic Sans MS" pitchFamily="66" charset="0"/>
              </a:rPr>
              <a:t>Выставки.</a:t>
            </a:r>
            <a:r>
              <a:rPr lang="ru-RU" sz="1400" dirty="0" smtClean="0">
                <a:latin typeface="Comic Sans MS" pitchFamily="66" charset="0"/>
              </a:rPr>
              <a:t/>
            </a:r>
            <a:br>
              <a:rPr lang="ru-RU" sz="1400" dirty="0" smtClean="0">
                <a:latin typeface="Comic Sans MS" pitchFamily="66" charset="0"/>
              </a:rPr>
            </a:br>
            <a:r>
              <a:rPr lang="ru-RU" sz="1400" dirty="0" smtClean="0">
                <a:latin typeface="Comic Sans MS" pitchFamily="66" charset="0"/>
              </a:rPr>
              <a:t>Организация выставки достаточно трудоёмка, но вместе с тем ею можно увлечь как детей, так и их родителей, для которых посещение выставки детских работ тоже будет иметь огромный интерес. Выставка должна проводиться в несколько этапов.</a:t>
            </a:r>
            <a:br>
              <a:rPr lang="ru-RU" sz="1400" dirty="0" smtClean="0">
                <a:latin typeface="Comic Sans MS" pitchFamily="66" charset="0"/>
              </a:rPr>
            </a:br>
            <a:r>
              <a:rPr lang="ru-RU" sz="1400" dirty="0" smtClean="0">
                <a:latin typeface="Comic Sans MS" pitchFamily="66" charset="0"/>
              </a:rPr>
              <a:t>На первом этапе выбирается её тема и определяется, какие изделия будут приниматься на выставку. Например, на выставке «Природа и фантазия» будут представлены поделки из природных материалов, а на выставке «Вот оно какое лето к нам пришло!» - рисунки.</a:t>
            </a:r>
            <a:br>
              <a:rPr lang="ru-RU" sz="1400" dirty="0" smtClean="0">
                <a:latin typeface="Comic Sans MS" pitchFamily="66" charset="0"/>
              </a:rPr>
            </a:br>
            <a:r>
              <a:rPr lang="ru-RU" sz="1400" dirty="0" smtClean="0">
                <a:latin typeface="Comic Sans MS" pitchFamily="66" charset="0"/>
              </a:rPr>
              <a:t>Этап изготовления поделок для выставки. </a:t>
            </a:r>
            <a:br>
              <a:rPr lang="ru-RU" sz="1400" dirty="0" smtClean="0">
                <a:latin typeface="Comic Sans MS" pitchFamily="66" charset="0"/>
              </a:rPr>
            </a:br>
            <a:r>
              <a:rPr lang="ru-RU" sz="1400" dirty="0" smtClean="0">
                <a:latin typeface="Comic Sans MS" pitchFamily="66" charset="0"/>
              </a:rPr>
              <a:t> </a:t>
            </a:r>
            <a:r>
              <a:rPr kumimoji="0" lang="ru-RU" sz="1200" b="0" i="0" u="none" strike="noStrike" cap="none" normalizeH="0" baseline="0" dirty="0" smtClean="0">
                <a:ln>
                  <a:noFill/>
                </a:ln>
                <a:solidFill>
                  <a:srgbClr val="002060"/>
                </a:solidFill>
                <a:effectLst/>
                <a:latin typeface="Comic Sans MS" pitchFamily="66" charset="0"/>
                <a:ea typeface="Calibri" pitchFamily="34" charset="0"/>
                <a:cs typeface="Times New Roman" pitchFamily="18" charset="0"/>
              </a:rPr>
              <a:t/>
            </a:r>
            <a:br>
              <a:rPr kumimoji="0" lang="ru-RU" sz="1200" b="0" i="0" u="none" strike="noStrike" cap="none" normalizeH="0" baseline="0" dirty="0" smtClean="0">
                <a:ln>
                  <a:noFill/>
                </a:ln>
                <a:solidFill>
                  <a:srgbClr val="002060"/>
                </a:solidFill>
                <a:effectLst/>
                <a:latin typeface="Comic Sans MS" pitchFamily="66" charset="0"/>
                <a:ea typeface="Calibri" pitchFamily="34" charset="0"/>
                <a:cs typeface="Times New Roman" pitchFamily="18" charset="0"/>
              </a:rPr>
            </a:br>
            <a:r>
              <a:rPr kumimoji="0" lang="ru-RU" sz="900" b="0" i="0" u="none" strike="noStrike" cap="none" normalizeH="0" baseline="0" dirty="0" smtClean="0">
                <a:ln>
                  <a:noFill/>
                </a:ln>
                <a:solidFill>
                  <a:srgbClr val="666666"/>
                </a:solidFill>
                <a:effectLst/>
                <a:latin typeface="Georgia" pitchFamily="18" charset="0"/>
                <a:ea typeface="Calibri" pitchFamily="34" charset="0"/>
                <a:cs typeface="Times New Roman" pitchFamily="18" charset="0"/>
              </a:rPr>
              <a:t/>
            </a:r>
            <a:br>
              <a:rPr kumimoji="0" lang="ru-RU" sz="900" b="0" i="0" u="none" strike="noStrike" cap="none" normalizeH="0" baseline="0" dirty="0" smtClean="0">
                <a:ln>
                  <a:noFill/>
                </a:ln>
                <a:solidFill>
                  <a:srgbClr val="666666"/>
                </a:solidFill>
                <a:effectLst/>
                <a:latin typeface="Georgia" pitchFamily="18" charset="0"/>
                <a:ea typeface="Calibri" pitchFamily="34" charset="0"/>
                <a:cs typeface="Times New Roman" pitchFamily="18" charset="0"/>
              </a:rPr>
            </a:b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90" y="214282"/>
            <a:ext cx="6643710" cy="8492096"/>
          </a:xfrm>
        </p:spPr>
        <p:txBody>
          <a:bodyPr>
            <a:normAutofit/>
          </a:bodyPr>
          <a:lstStyle/>
          <a:p>
            <a:pPr algn="just"/>
            <a:r>
              <a:rPr lang="ru-RU" sz="1400" dirty="0" smtClean="0">
                <a:latin typeface="Comic Sans MS" pitchFamily="66" charset="0"/>
              </a:rPr>
              <a:t>Если их окажется слишком много, необходимо отобрать лучшие.</a:t>
            </a:r>
            <a:r>
              <a:rPr lang="en-US" sz="1400" dirty="0" smtClean="0">
                <a:latin typeface="Comic Sans MS" pitchFamily="66" charset="0"/>
              </a:rPr>
              <a:t> </a:t>
            </a:r>
            <a:br>
              <a:rPr lang="en-US" sz="1400" dirty="0" smtClean="0">
                <a:latin typeface="Comic Sans MS" pitchFamily="66" charset="0"/>
              </a:rPr>
            </a:br>
            <a:r>
              <a:rPr lang="ru-RU" sz="1400" b="1" dirty="0" smtClean="0">
                <a:solidFill>
                  <a:srgbClr val="7030A0"/>
                </a:solidFill>
                <a:latin typeface="Comic Sans MS" pitchFamily="66" charset="0"/>
              </a:rPr>
              <a:t>Игры-путешествия.</a:t>
            </a:r>
            <a:r>
              <a:rPr lang="ru-RU" sz="1400" dirty="0" smtClean="0">
                <a:latin typeface="Comic Sans MS" pitchFamily="66" charset="0"/>
              </a:rPr>
              <a:t/>
            </a:r>
            <a:br>
              <a:rPr lang="ru-RU" sz="1400" dirty="0" smtClean="0">
                <a:latin typeface="Comic Sans MS" pitchFamily="66" charset="0"/>
              </a:rPr>
            </a:br>
            <a:r>
              <a:rPr lang="ru-RU" sz="1400" dirty="0" smtClean="0">
                <a:latin typeface="Comic Sans MS" pitchFamily="66" charset="0"/>
              </a:rPr>
              <a:t>Игра-путешествие представляет собой последовательное посещение различных точек на ранее приготовленном маршруте. Перед детьми ставится задача, имеющая игровой характер (они направляются к царю Берендею, к сладкому дереву). На маршруте необходимо организовать остановки, где детям будут предлагаться различные игры и задания. Педагоги должны разделить между собой функции: часть из них сопровождает детей по маршруту, а другие находятся на своих точках и организуют для них задания.</a:t>
            </a:r>
            <a:br>
              <a:rPr lang="ru-RU" sz="1400" dirty="0" smtClean="0">
                <a:latin typeface="Comic Sans MS" pitchFamily="66" charset="0"/>
              </a:rPr>
            </a:br>
            <a:r>
              <a:rPr lang="ru-RU" sz="1400" b="1" dirty="0" smtClean="0">
                <a:solidFill>
                  <a:srgbClr val="7030A0"/>
                </a:solidFill>
                <a:latin typeface="Comic Sans MS" pitchFamily="66" charset="0"/>
              </a:rPr>
              <a:t>Творческие площадки.</a:t>
            </a:r>
            <a:br>
              <a:rPr lang="ru-RU" sz="1400" b="1" dirty="0" smtClean="0">
                <a:solidFill>
                  <a:srgbClr val="7030A0"/>
                </a:solidFill>
                <a:latin typeface="Comic Sans MS" pitchFamily="66" charset="0"/>
              </a:rPr>
            </a:br>
            <a:r>
              <a:rPr lang="ru-RU" sz="1400" dirty="0" smtClean="0">
                <a:latin typeface="Comic Sans MS" pitchFamily="66" charset="0"/>
              </a:rPr>
              <a:t>При организации творческих площадок на ограниченной территории (например, на участке, в случае плохой погоды - в зале) создаётся несколько «мастерских», в каждой их которых находится взрослый, занимающийся только одним видом деятельности: в одном месте лепят, в другом рисуют и т. д.</a:t>
            </a:r>
            <a:br>
              <a:rPr lang="ru-RU" sz="1400" dirty="0" smtClean="0">
                <a:latin typeface="Comic Sans MS" pitchFamily="66" charset="0"/>
              </a:rPr>
            </a:br>
            <a:r>
              <a:rPr lang="ru-RU" sz="1400" dirty="0" smtClean="0">
                <a:latin typeface="Comic Sans MS" pitchFamily="66" charset="0"/>
              </a:rPr>
              <a:t>Мастерская представляет собой пространство, организованное так, чтобы можно было удобно заниматься предлагаемым видом деятельности (стоят столы, стулья.) Там же находятся необходимые материалы. По возможности мастерскую лучше украсить (повесить табличку с названием, рисунки, плакаты, поделки.). Дети могут принять участие в любой заинтересовавшей их мастерской. Кто-то сможет попробовать себя в разных видах деятельности, а кто-то ограничиться только одним.</a:t>
            </a:r>
            <a:r>
              <a:rPr lang="en-US" sz="1400" dirty="0" smtClean="0">
                <a:latin typeface="Comic Sans MS" pitchFamily="66" charset="0"/>
              </a:rPr>
              <a:t> </a:t>
            </a:r>
            <a:br>
              <a:rPr lang="en-US" sz="1400" dirty="0" smtClean="0">
                <a:latin typeface="Comic Sans MS" pitchFamily="66" charset="0"/>
              </a:rPr>
            </a:br>
            <a:r>
              <a:rPr lang="ru-RU" sz="1400" dirty="0" smtClean="0">
                <a:latin typeface="Comic Sans MS" pitchFamily="66" charset="0"/>
              </a:rPr>
              <a:t>Летние праздники.</a:t>
            </a:r>
            <a:br>
              <a:rPr lang="ru-RU" sz="1400" dirty="0" smtClean="0">
                <a:latin typeface="Comic Sans MS" pitchFamily="66" charset="0"/>
              </a:rPr>
            </a:br>
            <a:r>
              <a:rPr lang="ru-RU" sz="1400" dirty="0" smtClean="0">
                <a:latin typeface="Comic Sans MS" pitchFamily="66" charset="0"/>
              </a:rPr>
              <a:t>Настоящий клад для организатора летнего досуга детей - </a:t>
            </a:r>
            <a:r>
              <a:rPr lang="ru-RU" sz="1400" b="1" dirty="0" smtClean="0">
                <a:solidFill>
                  <a:srgbClr val="7030A0"/>
                </a:solidFill>
                <a:latin typeface="Comic Sans MS" pitchFamily="66" charset="0"/>
              </a:rPr>
              <a:t>народные праздники. </a:t>
            </a:r>
            <a:r>
              <a:rPr lang="ru-RU" sz="1400" dirty="0" smtClean="0">
                <a:latin typeface="Comic Sans MS" pitchFamily="66" charset="0"/>
              </a:rPr>
              <a:t>Они выполняют функцию приобщения детей к богатствам родной культуры. Например, богатые традиции и мифологию имеет День Ивана Купалы. Совершенно необязательно, чтобы празднование имело чёткое соответствие традиционным канонам, с которыми мы не всегда знакомы и которые не всегда уместны в дошкольном учреждении. Достаточно организовать знакомство детей с народными культурными традициями в соответствующей их возрасту форме.</a:t>
            </a:r>
            <a:br>
              <a:rPr lang="ru-RU" sz="1400" dirty="0" smtClean="0">
                <a:latin typeface="Comic Sans MS" pitchFamily="66" charset="0"/>
              </a:rPr>
            </a:br>
            <a:r>
              <a:rPr lang="ru-RU" sz="1400" b="1" dirty="0" smtClean="0">
                <a:solidFill>
                  <a:srgbClr val="7030A0"/>
                </a:solidFill>
                <a:latin typeface="Comic Sans MS" pitchFamily="66" charset="0"/>
              </a:rPr>
              <a:t>Детские спортивные состязания </a:t>
            </a:r>
            <a:r>
              <a:rPr lang="ru-RU" sz="1400" dirty="0" smtClean="0">
                <a:latin typeface="Comic Sans MS" pitchFamily="66" charset="0"/>
              </a:rPr>
              <a:t>относятся к разряду подвижных соревнований. Они значительно различаются в зависимости от возраста ребенка. </a:t>
            </a:r>
            <a:endParaRPr lang="ru-RU" sz="1400" dirty="0">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52" y="0"/>
            <a:ext cx="6715148" cy="9144000"/>
          </a:xfrm>
        </p:spPr>
        <p:txBody>
          <a:bodyPr>
            <a:noAutofit/>
          </a:bodyPr>
          <a:lstStyle/>
          <a:p>
            <a:pPr algn="just"/>
            <a:r>
              <a:rPr lang="ru-RU" sz="1400" dirty="0" smtClean="0">
                <a:latin typeface="Comic Sans MS" pitchFamily="66" charset="0"/>
              </a:rPr>
              <a:t>Говорить о спортивных соревнованиях для детей младшего возраста нет смысла, для их спортивного развития на первых порах достаточно применять простые забавы, детские качели и велосипеды.</a:t>
            </a:r>
            <a:br>
              <a:rPr lang="ru-RU" sz="1400" dirty="0" smtClean="0">
                <a:latin typeface="Comic Sans MS" pitchFamily="66" charset="0"/>
              </a:rPr>
            </a:br>
            <a:r>
              <a:rPr lang="ru-RU" sz="1400" b="1" dirty="0" smtClean="0">
                <a:solidFill>
                  <a:srgbClr val="7030A0"/>
                </a:solidFill>
                <a:latin typeface="Comic Sans MS" pitchFamily="66" charset="0"/>
              </a:rPr>
              <a:t>Детские спортивные соревнования </a:t>
            </a:r>
            <a:r>
              <a:rPr lang="ru-RU" sz="1400" dirty="0" smtClean="0">
                <a:latin typeface="Comic Sans MS" pitchFamily="66" charset="0"/>
              </a:rPr>
              <a:t>развивают ловкость, умение координировать движения, действие в ограниченном времени и пространстве (детской площадки). </a:t>
            </a:r>
            <a:br>
              <a:rPr lang="ru-RU" sz="1400" dirty="0" smtClean="0">
                <a:latin typeface="Comic Sans MS" pitchFamily="66" charset="0"/>
              </a:rPr>
            </a:br>
            <a:r>
              <a:rPr lang="ru-RU" sz="1400" b="1" dirty="0" smtClean="0">
                <a:solidFill>
                  <a:srgbClr val="7030A0"/>
                </a:solidFill>
                <a:latin typeface="Comic Sans MS" pitchFamily="66" charset="0"/>
              </a:rPr>
              <a:t>Игры с мячом. </a:t>
            </a:r>
            <a:r>
              <a:rPr lang="ru-RU" sz="1400" dirty="0" smtClean="0">
                <a:latin typeface="Comic Sans MS" pitchFamily="66" charset="0"/>
              </a:rPr>
              <a:t>Несмотря на простоту, игры с мячом очень полезны для детей, так как развивают практически все виды мышц. И не важно, кидает малыш мячик или ловит, он тренирует координацию движений и зрение. </a:t>
            </a:r>
            <a:br>
              <a:rPr lang="ru-RU" sz="1400" dirty="0" smtClean="0">
                <a:latin typeface="Comic Sans MS" pitchFamily="66" charset="0"/>
              </a:rPr>
            </a:br>
            <a:r>
              <a:rPr lang="ru-RU" sz="1400" b="1" dirty="0" smtClean="0">
                <a:solidFill>
                  <a:srgbClr val="7030A0"/>
                </a:solidFill>
                <a:latin typeface="Comic Sans MS" pitchFamily="66" charset="0"/>
              </a:rPr>
              <a:t>Рисование мелками. </a:t>
            </a:r>
            <a:r>
              <a:rPr lang="ru-RU" sz="1400" dirty="0" smtClean="0">
                <a:latin typeface="Comic Sans MS" pitchFamily="66" charset="0"/>
              </a:rPr>
              <a:t>Намного интереснее рисовать с детьми на улице. Возьмите с собой набор цветных мелков, и смело разрисовываете асфальт. Причем рисовать можно не только человечков, картинки, но и изучать буквы, цифры и т. д. С детьми постарше можно поиграть в классики и другие аналогичные игры.</a:t>
            </a:r>
            <a:br>
              <a:rPr lang="ru-RU" sz="1400" dirty="0" smtClean="0">
                <a:latin typeface="Comic Sans MS" pitchFamily="66" charset="0"/>
              </a:rPr>
            </a:br>
            <a:r>
              <a:rPr lang="ru-RU" sz="1400" b="1" dirty="0" smtClean="0">
                <a:solidFill>
                  <a:srgbClr val="7030A0"/>
                </a:solidFill>
                <a:latin typeface="Comic Sans MS" pitchFamily="66" charset="0"/>
              </a:rPr>
              <a:t>Игры с обручем и скакалкой. </a:t>
            </a:r>
            <a:r>
              <a:rPr lang="ru-RU" sz="1400" dirty="0" smtClean="0">
                <a:latin typeface="Comic Sans MS" pitchFamily="66" charset="0"/>
              </a:rPr>
              <a:t>Улучшить физическую подготовку ребенка можно также при помощи обруча и скакалки. Так как малыши не могут использовать эти снаряды по прямому назначению, то вначале можно предложить, например, небольшой обруч в качестве руля, либо поставить обручи ребром, чтобы ребенок прополз по тоннелю.</a:t>
            </a:r>
            <a:br>
              <a:rPr lang="ru-RU" sz="1400" dirty="0" smtClean="0">
                <a:latin typeface="Comic Sans MS" pitchFamily="66" charset="0"/>
              </a:rPr>
            </a:br>
            <a:r>
              <a:rPr lang="ru-RU" sz="1400" b="1" dirty="0" smtClean="0">
                <a:solidFill>
                  <a:srgbClr val="7030A0"/>
                </a:solidFill>
                <a:latin typeface="Comic Sans MS" pitchFamily="66" charset="0"/>
              </a:rPr>
              <a:t>Надувание мыльных пузырей. </a:t>
            </a:r>
            <a:r>
              <a:rPr lang="ru-RU" sz="1400" dirty="0" smtClean="0">
                <a:latin typeface="Comic Sans MS" pitchFamily="66" charset="0"/>
              </a:rPr>
              <a:t>Такая игра будет, не только полезна, но и доставит массу удовольствия! Главное набраться терпения и научить ребенка надувать мыльные пузырьки. Летние игры для детей с помощью мыльных пузырей станут не только радужными, но и веселым развлеченьем в виде догонялок за пузырями. </a:t>
            </a:r>
            <a:br>
              <a:rPr lang="ru-RU" sz="1400" dirty="0" smtClean="0">
                <a:latin typeface="Comic Sans MS" pitchFamily="66" charset="0"/>
              </a:rPr>
            </a:br>
            <a:r>
              <a:rPr lang="ru-RU" sz="1400" b="1" dirty="0" smtClean="0">
                <a:solidFill>
                  <a:srgbClr val="7030A0"/>
                </a:solidFill>
                <a:latin typeface="Comic Sans MS" pitchFamily="66" charset="0"/>
              </a:rPr>
              <a:t>Самые популярные игры летом в детском саду связаны с водой и в воде.</a:t>
            </a:r>
            <a:br>
              <a:rPr lang="ru-RU" sz="1400" b="1" dirty="0" smtClean="0">
                <a:solidFill>
                  <a:srgbClr val="7030A0"/>
                </a:solidFill>
                <a:latin typeface="Comic Sans MS" pitchFamily="66" charset="0"/>
              </a:rPr>
            </a:br>
            <a:r>
              <a:rPr lang="ru-RU" sz="1400" dirty="0" smtClean="0">
                <a:latin typeface="Comic Sans MS" pitchFamily="66" charset="0"/>
              </a:rPr>
              <a:t>Но и с минимальным количеством воды можно организовать эстафету водоносов. </a:t>
            </a:r>
            <a:br>
              <a:rPr lang="ru-RU" sz="1400" dirty="0" smtClean="0">
                <a:latin typeface="Comic Sans MS" pitchFamily="66" charset="0"/>
              </a:rPr>
            </a:br>
            <a:r>
              <a:rPr lang="ru-RU" sz="1400" b="1" dirty="0" smtClean="0">
                <a:solidFill>
                  <a:srgbClr val="7030A0"/>
                </a:solidFill>
                <a:latin typeface="Comic Sans MS" pitchFamily="66" charset="0"/>
              </a:rPr>
              <a:t>Игра с камешками. </a:t>
            </a:r>
            <a:r>
              <a:rPr lang="ru-RU" sz="1400" dirty="0" smtClean="0">
                <a:latin typeface="Comic Sans MS" pitchFamily="66" charset="0"/>
              </a:rPr>
              <a:t>Детки очень любят собирать камни. Наберите камней разного цвета и размера в ведро, высыпьте их в миску с водичкой и помойте. </a:t>
            </a:r>
            <a:r>
              <a:rPr lang="ru-RU" sz="1400" dirty="0" smtClean="0">
                <a:solidFill>
                  <a:srgbClr val="7030A0"/>
                </a:solidFill>
                <a:latin typeface="Comic Sans MS" pitchFamily="66" charset="0"/>
              </a:rPr>
              <a:t>В подвижной игре с дидактической </a:t>
            </a:r>
            <a:r>
              <a:rPr lang="ru-RU" sz="1400" dirty="0" smtClean="0">
                <a:latin typeface="Comic Sans MS" pitchFamily="66" charset="0"/>
              </a:rPr>
              <a:t>направленностью дети учатся объединять движение и полученные на занятиях и в повседневной жизни разрозненные знания, факты, систематизируя их в единое целостное представление об окружающей действительности.</a:t>
            </a:r>
            <a:br>
              <a:rPr lang="ru-RU" sz="1400" dirty="0" smtClean="0">
                <a:latin typeface="Comic Sans MS" pitchFamily="66" charset="0"/>
              </a:rPr>
            </a:br>
            <a:r>
              <a:rPr lang="ru-RU" sz="1400" b="1" dirty="0" smtClean="0">
                <a:solidFill>
                  <a:srgbClr val="7030A0"/>
                </a:solidFill>
                <a:latin typeface="Comic Sans MS" pitchFamily="66" charset="0"/>
              </a:rPr>
              <a:t>Уважаемые педагоги! </a:t>
            </a:r>
            <a:r>
              <a:rPr lang="ru-RU" sz="1400" dirty="0" smtClean="0">
                <a:latin typeface="Comic Sans MS" pitchFamily="66" charset="0"/>
              </a:rPr>
              <a:t>На самом деле вариантов летних игр с детьми очень много, просто подключите свою фантазию, и каждый день лета будет праздником для вас и ваших детей. Такой отдых летом укрепит иммунитет и позволит набраться сил.</a:t>
            </a:r>
            <a:br>
              <a:rPr lang="ru-RU" sz="1400" dirty="0" smtClean="0">
                <a:latin typeface="Comic Sans MS" pitchFamily="66" charset="0"/>
              </a:rPr>
            </a:br>
            <a:r>
              <a:rPr lang="ru-RU" sz="1400" dirty="0" smtClean="0">
                <a:latin typeface="Comic Sans MS" pitchFamily="66" charset="0"/>
              </a:rPr>
              <a:t>Желаю успехов!</a:t>
            </a:r>
            <a:br>
              <a:rPr lang="ru-RU" sz="1400" dirty="0" smtClean="0">
                <a:latin typeface="Comic Sans MS" pitchFamily="66" charset="0"/>
              </a:rPr>
            </a:br>
            <a:r>
              <a:rPr lang="ru-RU" sz="1400" dirty="0" smtClean="0">
                <a:latin typeface="Comic Sans MS" pitchFamily="66" charset="0"/>
              </a:rPr>
              <a:t/>
            </a:r>
            <a:br>
              <a:rPr lang="ru-RU" sz="1400" dirty="0" smtClean="0">
                <a:latin typeface="Comic Sans MS" pitchFamily="66" charset="0"/>
              </a:rPr>
            </a:br>
            <a:endParaRPr lang="ru-RU" sz="1400" dirty="0">
              <a:latin typeface="Comic Sans MS" pitchFamily="66" charset="0"/>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426d3c23ebb3827c1c132bd23079ff39bbab2a6f"/>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46</Words>
  <Application>Microsoft Office PowerPoint</Application>
  <PresentationFormat>Экран (4:3)</PresentationFormat>
  <Paragraphs>4</Paragraphs>
  <Slides>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Тема Office</vt:lpstr>
      <vt:lpstr>«Организация детского досуга в летний период».  Нам педагогам важно найти баланс между самостоятельной активностью детей и педагогически организованным досугом, чтобы мероприятия и праздники не становились самоцелью, а органично вплетались в жизнь дошкольного учреждения. Оптимальной формой организации детского досуга в летнее время может быть такое мероприятие, которое не требует значительной подготовки со стороны детей, имеет развивающую и воспитательную функции проводится в эмоционально привлекательной форме. Кроме того, важно, чтобы это мероприятие не требовало также громоздкой подготовки со стороны педагогов. Предлагаю Вам формы работы, которые могут соответствовать этим условиям.   Игровые часы. Во время игрового часа дети знакомятся с различными играми (народными и современными). Как показывает практика, современные малыши часто не знают таких игр, как «Бояре», «Цепи» и т.д. У старших дошкольников интерес вызывают лото, шашки, шахматы и т.д. Разучивание этих игр с детьми и дальнейшее закрепление их в повседневной игровой деятельности значительно обогащают детский досуг. При наличии в детском саду нескольких групп, педагоги могут распределить игры между собой, и тогда каждый педагог разучивает выбранную им игру с различными группами детей. Такой вариант значительно может упростить подготовку для игрового часа. Музыкальные часы. Это время самой разнообразной деятельности: дети могут разучивать новые песни, петь те, которые им хорошо знакомы, танцевать, играть в музыкальные игры. Выставки. Организация выставки достаточно трудоёмка, но вместе с тем ею можно увлечь как детей, так и их родителей, для которых посещение выставки детских работ тоже будет иметь огромный интерес. Выставка должна проводиться в несколько этапов. На первом этапе выбирается её тема и определяется, какие изделия будут приниматься на выставку. Например, на выставке «Природа и фантазия» будут представлены поделки из природных материалов, а на выставке «Вот оно какое лето к нам пришло!» - рисунки. Этап изготовления поделок для выставки.     </vt:lpstr>
      <vt:lpstr>Если их окажется слишком много, необходимо отобрать лучшие.  Игры-путешествия. Игра-путешествие представляет собой последовательное посещение различных точек на ранее приготовленном маршруте. Перед детьми ставится задача, имеющая игровой характер (они направляются к царю Берендею, к сладкому дереву). На маршруте необходимо организовать остановки, где детям будут предлагаться различные игры и задания. Педагоги должны разделить между собой функции: часть из них сопровождает детей по маршруту, а другие находятся на своих точках и организуют для них задания. Творческие площадки. При организации творческих площадок на ограниченной территории (например, на участке, в случае плохой погоды - в зале) создаётся несколько «мастерских», в каждой их которых находится взрослый, занимающийся только одним видом деятельности: в одном месте лепят, в другом рисуют и т. д. Мастерская представляет собой пространство, организованное так, чтобы можно было удобно заниматься предлагаемым видом деятельности (стоят столы, стулья.) Там же находятся необходимые материалы. По возможности мастерскую лучше украсить (повесить табличку с названием, рисунки, плакаты, поделки.). Дети могут принять участие в любой заинтересовавшей их мастерской. Кто-то сможет попробовать себя в разных видах деятельности, а кто-то ограничиться только одним.  Летние праздники. Настоящий клад для организатора летнего досуга детей - народные праздники. Они выполняют функцию приобщения детей к богатствам родной культуры. Например, богатые традиции и мифологию имеет День Ивана Купалы. Совершенно необязательно, чтобы празднование имело чёткое соответствие традиционным канонам, с которыми мы не всегда знакомы и которые не всегда уместны в дошкольном учреждении. Достаточно организовать знакомство детей с народными культурными традициями в соответствующей их возрасту форме. Детские спортивные состязания относятся к разряду подвижных соревнований. Они значительно различаются в зависимости от возраста ребенка. </vt:lpstr>
      <vt:lpstr>Говорить о спортивных соревнованиях для детей младшего возраста нет смысла, для их спортивного развития на первых порах достаточно применять простые забавы, детские качели и велосипеды. Детские спортивные соревнования развивают ловкость, умение координировать движения, действие в ограниченном времени и пространстве (детской площадки).  Игры с мячом. Несмотря на простоту, игры с мячом очень полезны для детей, так как развивают практически все виды мышц. И не важно, кидает малыш мячик или ловит, он тренирует координацию движений и зрение.  Рисование мелками. Намного интереснее рисовать с детьми на улице. Возьмите с собой набор цветных мелков, и смело разрисовываете асфальт. Причем рисовать можно не только человечков, картинки, но и изучать буквы, цифры и т. д. С детьми постарше можно поиграть в классики и другие аналогичные игры. Игры с обручем и скакалкой. Улучшить физическую подготовку ребенка можно также при помощи обруча и скакалки. Так как малыши не могут использовать эти снаряды по прямому назначению, то вначале можно предложить, например, небольшой обруч в качестве руля, либо поставить обручи ребром, чтобы ребенок прополз по тоннелю. Надувание мыльных пузырей. Такая игра будет, не только полезна, но и доставит массу удовольствия! Главное набраться терпения и научить ребенка надувать мыльные пузырьки. Летние игры для детей с помощью мыльных пузырей станут не только радужными, но и веселым развлеченьем в виде догонялок за пузырями.  Самые популярные игры летом в детском саду связаны с водой и в воде. Но и с минимальным количеством воды можно организовать эстафету водоносов.  Игра с камешками. Детки очень любят собирать камни. Наберите камней разного цвета и размера в ведро, высыпьте их в миску с водичкой и помойте. В подвижной игре с дидактической направленностью дети учатся объединять движение и полученные на занятиях и в повседневной жизни разрозненные знания, факты, систематизируя их в единое целостное представление об окружающей действительности. Уважаемые педагоги! На самом деле вариантов летних игр с детьми очень много, просто подключите свою фантазию, и каждый день лета будет праздником для вас и ваших детей. Такой отдых летом укрепит иммунитет и позволит набраться сил. Желаю успехов!  </vt:lpstr>
    </vt:vector>
  </TitlesOfParts>
  <Company>WolfishLair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Белозёрова</dc:creator>
  <cp:lastModifiedBy>Admin</cp:lastModifiedBy>
  <cp:revision>8</cp:revision>
  <dcterms:created xsi:type="dcterms:W3CDTF">2014-03-18T06:07:36Z</dcterms:created>
  <dcterms:modified xsi:type="dcterms:W3CDTF">2017-06-30T12:23:03Z</dcterms:modified>
</cp:coreProperties>
</file>